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4694"/>
  </p:normalViewPr>
  <p:slideViewPr>
    <p:cSldViewPr snapToGrid="0">
      <p:cViewPr>
        <p:scale>
          <a:sx n="180" d="100"/>
          <a:sy n="180" d="100"/>
        </p:scale>
        <p:origin x="4992"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XZAeXgq4t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lKIn1Qg3M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e594736a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e594736a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bb511f6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bb511f6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chemeClr val="dk1"/>
                </a:solidFill>
                <a:effectLst/>
                <a:latin typeface="Arial"/>
                <a:ea typeface="Arial"/>
                <a:cs typeface="Arial"/>
                <a:sym typeface="Arial"/>
              </a:rPr>
              <a:t>Buzzmath</a:t>
            </a:r>
            <a:r>
              <a:rPr lang="en-US" sz="1100" b="0" i="0" u="none" strike="noStrike" cap="none" dirty="0">
                <a:solidFill>
                  <a:schemeClr val="dk1"/>
                </a:solidFill>
                <a:effectLst/>
                <a:latin typeface="Arial"/>
                <a:ea typeface="Arial"/>
                <a:cs typeface="Arial"/>
                <a:sym typeface="Arial"/>
              </a:rPr>
              <a:t>. “Graphing Stories - Elevation of Plane by Jose Luis Ibarra.” (2018, February 23). YouTube. </a:t>
            </a:r>
            <a:r>
              <a:rPr lang="en-US" sz="1100" b="0" i="0" u="none" strike="noStrike" cap="none" dirty="0">
                <a:solidFill>
                  <a:schemeClr val="dk1"/>
                </a:solidFill>
                <a:effectLst/>
                <a:latin typeface="Arial"/>
                <a:ea typeface="Arial"/>
                <a:cs typeface="Arial"/>
                <a:sym typeface="Arial"/>
                <a:hlinkClick r:id="rId3"/>
              </a:rPr>
              <a:t>https://www.youtube.com/watch?v=OXZAeXgq4t8</a:t>
            </a: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cb6bbe8f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cb6bbe8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Mumbai. (2011, November 15). Ferris Wheel - The Giant Wheel Ride At Yazoo Park Virar. </a:t>
            </a:r>
            <a:r>
              <a:rPr lang="en-US" sz="1100" b="0" i="0" u="none" strike="noStrike" cap="none" dirty="0">
                <a:solidFill>
                  <a:schemeClr val="dk1"/>
                </a:solidFill>
                <a:effectLst/>
                <a:latin typeface="Arial"/>
                <a:ea typeface="Arial"/>
                <a:cs typeface="Arial"/>
                <a:sym typeface="Arial"/>
                <a:hlinkClick r:id="rId3"/>
              </a:rPr>
              <a:t>https://www.youtube.com/watch?v=plKIn1Qg3Mk</a:t>
            </a: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e594736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e594736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cb6bbe8f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cb6bbe8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e594736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e594736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6"/>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6"/>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XZAeXgq4t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lKIn1Qg3M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myferriswhee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Exit Ticket</a:t>
            </a:r>
            <a:endParaRPr/>
          </a:p>
        </p:txBody>
      </p:sp>
      <p:sp>
        <p:nvSpPr>
          <p:cNvPr id="130" name="Google Shape;130;p2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US" dirty="0"/>
              <a:t>Draw a picture that depicts how you are feeling about the material covered in class. </a:t>
            </a:r>
            <a:endParaRPr dirty="0"/>
          </a:p>
          <a:p>
            <a:pPr marL="457200" lvl="0" indent="-393700" algn="l" rtl="0">
              <a:spcBef>
                <a:spcPts val="0"/>
              </a:spcBef>
              <a:spcAft>
                <a:spcPts val="0"/>
              </a:spcAft>
              <a:buSzPts val="2600"/>
              <a:buChar char="•"/>
            </a:pPr>
            <a:r>
              <a:rPr lang="en-US" dirty="0"/>
              <a:t>Write down one question or concern you have about moving forward.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Round and Round We Go</a:t>
            </a:r>
            <a:endParaRPr dirty="0"/>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lvl="0" indent="0">
              <a:spcBef>
                <a:spcPts val="0"/>
              </a:spcBef>
            </a:pPr>
            <a:r>
              <a:rPr lang="en-US" dirty="0"/>
              <a:t>Relationship Between the Unit Circle and the Sine Curve</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marR="34288" lvl="0" indent="0" algn="l" rtl="0">
              <a:lnSpc>
                <a:spcPct val="100000"/>
              </a:lnSpc>
              <a:spcBef>
                <a:spcPts val="520"/>
              </a:spcBef>
              <a:spcAft>
                <a:spcPts val="0"/>
              </a:spcAft>
              <a:buClr>
                <a:schemeClr val="dk1"/>
              </a:buClr>
              <a:buSzPts val="1100"/>
              <a:buFont typeface="Arial"/>
              <a:buNone/>
            </a:pPr>
            <a:r>
              <a:rPr lang="en-US" dirty="0"/>
              <a:t>What can trigonometric functions tell us about real-world situations?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a:t>
            </a:r>
            <a:endParaRPr/>
          </a:p>
        </p:txBody>
      </p:sp>
      <p:sp>
        <p:nvSpPr>
          <p:cNvPr id="92" name="Google Shape;92;p22"/>
          <p:cNvSpPr txBox="1">
            <a:spLocks noGrp="1"/>
          </p:cNvSpPr>
          <p:nvPr>
            <p:ph type="body" idx="1"/>
          </p:nvPr>
        </p:nvSpPr>
        <p:spPr>
          <a:xfrm>
            <a:off x="530352" y="2028498"/>
            <a:ext cx="8054848"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Explore the rotations of a Ferris wheel and make conjectures about the function represented by the motion.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What Will the Graph Look Like? </a:t>
            </a:r>
            <a:endParaRPr/>
          </a:p>
        </p:txBody>
      </p:sp>
      <p:sp>
        <p:nvSpPr>
          <p:cNvPr id="98" name="Google Shape;98;p23"/>
          <p:cNvSpPr txBox="1">
            <a:spLocks noGrp="1"/>
          </p:cNvSpPr>
          <p:nvPr>
            <p:ph type="body" idx="1"/>
          </p:nvPr>
        </p:nvSpPr>
        <p:spPr>
          <a:xfrm>
            <a:off x="457200" y="1440064"/>
            <a:ext cx="3875567" cy="3326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600"/>
              </a:spcAft>
              <a:buSzPts val="2400"/>
              <a:buChar char="•"/>
            </a:pPr>
            <a:r>
              <a:rPr lang="en-US" dirty="0"/>
              <a:t>Graph the elevation of the paper airplane. </a:t>
            </a:r>
            <a:endParaRPr dirty="0"/>
          </a:p>
          <a:p>
            <a:pPr marL="457200" lvl="0" indent="-381000" algn="l" rtl="0">
              <a:spcBef>
                <a:spcPts val="0"/>
              </a:spcBef>
              <a:spcAft>
                <a:spcPts val="600"/>
              </a:spcAft>
              <a:buSzPts val="2400"/>
              <a:buChar char="•"/>
            </a:pPr>
            <a:r>
              <a:rPr lang="en-US" dirty="0"/>
              <a:t>Why do you feel your graph is correct? Use appropriate mathematical language. </a:t>
            </a:r>
            <a:endParaRPr dirty="0"/>
          </a:p>
        </p:txBody>
      </p:sp>
      <p:pic>
        <p:nvPicPr>
          <p:cNvPr id="99" name="Google Shape;99;p23" title="Graphing Stories - Elevation of Plane by Jose Luis Ibarra">
            <a:hlinkClick r:id="rId3"/>
          </p:cNvPr>
          <p:cNvPicPr preferRelativeResize="0"/>
          <p:nvPr/>
        </p:nvPicPr>
        <p:blipFill>
          <a:blip r:embed="rId4">
            <a:alphaModFix/>
          </a:blip>
          <a:stretch>
            <a:fillRect/>
          </a:stretch>
        </p:blipFill>
        <p:spPr>
          <a:xfrm>
            <a:off x="4639050" y="1508616"/>
            <a:ext cx="4343400" cy="325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What Will the Graph Look Like? </a:t>
            </a:r>
            <a:endParaRPr dirty="0"/>
          </a:p>
        </p:txBody>
      </p:sp>
      <p:sp>
        <p:nvSpPr>
          <p:cNvPr id="105" name="Google Shape;105;p24"/>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600"/>
              </a:spcAft>
              <a:buSzPts val="2400"/>
              <a:buChar char="•"/>
            </a:pPr>
            <a:r>
              <a:rPr lang="en-US" dirty="0"/>
              <a:t>What do you think this graph would like? </a:t>
            </a:r>
            <a:endParaRPr dirty="0"/>
          </a:p>
          <a:p>
            <a:pPr marL="457200" lvl="0" indent="-381000" algn="l" rtl="0">
              <a:spcBef>
                <a:spcPts val="0"/>
              </a:spcBef>
              <a:spcAft>
                <a:spcPts val="600"/>
              </a:spcAft>
              <a:buSzPts val="2400"/>
              <a:buChar char="•"/>
            </a:pPr>
            <a:r>
              <a:rPr lang="en-US" dirty="0"/>
              <a:t>Share your answer with a partner. </a:t>
            </a:r>
            <a:endParaRPr dirty="0"/>
          </a:p>
          <a:p>
            <a:pPr marL="457200" lvl="0" indent="-381000" algn="l" rtl="0">
              <a:spcBef>
                <a:spcPts val="0"/>
              </a:spcBef>
              <a:spcAft>
                <a:spcPts val="600"/>
              </a:spcAft>
              <a:buSzPts val="2400"/>
              <a:buChar char="•"/>
            </a:pPr>
            <a:r>
              <a:rPr lang="en-US" dirty="0"/>
              <a:t>As a pair, share your answer with the class. </a:t>
            </a:r>
            <a:endParaRPr dirty="0"/>
          </a:p>
        </p:txBody>
      </p:sp>
      <p:pic>
        <p:nvPicPr>
          <p:cNvPr id="106" name="Google Shape;106;p24" descr="'Ferris Ride' also called 'Giant Wheel' is one of the main attractions of Yazoo park at Virar. This huge ride is beautifully decorated with lights to attract people around city moving around from Evershine global city at night.&#10;&#10;Breath taking 360 degree at fast speed is for those not allergic to huge adventure rides. With seating capacity of 4 people per bogie the Ferris Wheel is a colorful gaint wheel ride at left wide when entering yazoo park. Proper safety has been taken yet once you are on ride you should take care of yourself as this giant wheel has good speed and runs for 4 minutes as ride time." title="Ferris Wheel - The Giant Wheel Ride At Yazoo Park Virar">
            <a:hlinkClick r:id="rId3"/>
          </p:cNvPr>
          <p:cNvPicPr preferRelativeResize="0"/>
          <p:nvPr/>
        </p:nvPicPr>
        <p:blipFill>
          <a:blip r:embed="rId4">
            <a:alphaModFix/>
          </a:blip>
          <a:stretch>
            <a:fillRect/>
          </a:stretch>
        </p:blipFill>
        <p:spPr>
          <a:xfrm>
            <a:off x="4648200" y="1537866"/>
            <a:ext cx="4343400" cy="3257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How Is Your Ferris Wheel Rotating?</a:t>
            </a:r>
            <a:endParaRPr dirty="0"/>
          </a:p>
        </p:txBody>
      </p:sp>
      <p:sp>
        <p:nvSpPr>
          <p:cNvPr id="112" name="Google Shape;112;p2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US" dirty="0"/>
              <a:t>Record the height of the rider at least three times per rotations for at least five rotations.</a:t>
            </a:r>
            <a:endParaRPr dirty="0"/>
          </a:p>
          <a:p>
            <a:pPr lvl="1" algn="l" rtl="0">
              <a:spcBef>
                <a:spcPts val="0"/>
              </a:spcBef>
              <a:spcAft>
                <a:spcPts val="600"/>
              </a:spcAft>
              <a:buSzPct val="100000"/>
              <a:buFont typeface="Arial" panose="020B0604020202020204" pitchFamily="34" charset="0"/>
              <a:buChar char="•"/>
            </a:pPr>
            <a:r>
              <a:rPr lang="en-US" dirty="0"/>
              <a:t>You should have 15 total data points.</a:t>
            </a:r>
            <a:endParaRPr dirty="0"/>
          </a:p>
          <a:p>
            <a:pPr lvl="1" algn="l" rtl="0">
              <a:spcBef>
                <a:spcPts val="0"/>
              </a:spcBef>
              <a:spcAft>
                <a:spcPts val="600"/>
              </a:spcAft>
              <a:buSzPct val="100000"/>
              <a:buFont typeface="Arial" panose="020B0604020202020204" pitchFamily="34" charset="0"/>
              <a:buChar char="•"/>
            </a:pPr>
            <a:r>
              <a:rPr lang="en-US" dirty="0"/>
              <a:t>Before collecting data, figure out a plan for how you will collect your data.</a:t>
            </a:r>
            <a:endParaRPr dirty="0"/>
          </a:p>
          <a:p>
            <a:pPr marL="457200" lvl="0" indent="-393700" algn="l" rtl="0">
              <a:spcBef>
                <a:spcPts val="0"/>
              </a:spcBef>
              <a:spcAft>
                <a:spcPts val="600"/>
              </a:spcAft>
              <a:buSzPts val="2600"/>
              <a:buChar char="•"/>
            </a:pPr>
            <a:r>
              <a:rPr lang="en-US" dirty="0"/>
              <a:t>Once you have collected all your measurements, create a graph of your findings.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Gallery Walk </a:t>
            </a:r>
            <a:endParaRPr/>
          </a:p>
        </p:txBody>
      </p:sp>
      <p:sp>
        <p:nvSpPr>
          <p:cNvPr id="118" name="Google Shape;118;p2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US" dirty="0"/>
              <a:t>Place your graph on the wall.</a:t>
            </a:r>
            <a:endParaRPr dirty="0"/>
          </a:p>
          <a:p>
            <a:pPr marL="457200" lvl="0" indent="-393700" algn="l" rtl="0">
              <a:spcBef>
                <a:spcPts val="0"/>
              </a:spcBef>
              <a:spcAft>
                <a:spcPts val="600"/>
              </a:spcAft>
              <a:buSzPts val="2600"/>
              <a:buChar char="•"/>
            </a:pPr>
            <a:r>
              <a:rPr lang="en-US" dirty="0"/>
              <a:t>Rotate clockwise to each graph.</a:t>
            </a:r>
            <a:endParaRPr dirty="0"/>
          </a:p>
          <a:p>
            <a:pPr marL="457200" lvl="0" indent="-393700" algn="l" rtl="0">
              <a:spcBef>
                <a:spcPts val="0"/>
              </a:spcBef>
              <a:spcAft>
                <a:spcPts val="600"/>
              </a:spcAft>
              <a:buSzPts val="2600"/>
              <a:buChar char="•"/>
            </a:pPr>
            <a:r>
              <a:rPr lang="en-US" dirty="0"/>
              <a:t>With the sticky note, answer the following prompt:</a:t>
            </a:r>
            <a:endParaRPr dirty="0"/>
          </a:p>
          <a:p>
            <a:pPr lvl="1" algn="l" rtl="0">
              <a:spcBef>
                <a:spcPts val="0"/>
              </a:spcBef>
              <a:spcAft>
                <a:spcPts val="600"/>
              </a:spcAft>
              <a:buSzPct val="100000"/>
              <a:buFont typeface="Arial" panose="020B0604020202020204" pitchFamily="34" charset="0"/>
              <a:buChar char="•"/>
            </a:pPr>
            <a:r>
              <a:rPr lang="en-US" dirty="0"/>
              <a:t>What is one thing your graphs have in common? </a:t>
            </a:r>
            <a:endParaRPr dirty="0"/>
          </a:p>
          <a:p>
            <a:pPr lvl="1" algn="l" rtl="0">
              <a:spcBef>
                <a:spcPts val="0"/>
              </a:spcBef>
              <a:spcAft>
                <a:spcPts val="0"/>
              </a:spcAft>
              <a:buSzPct val="100000"/>
              <a:buFont typeface="Arial" panose="020B0604020202020204" pitchFamily="34" charset="0"/>
              <a:buChar char="•"/>
            </a:pPr>
            <a:r>
              <a:rPr lang="en-US" dirty="0"/>
              <a:t>What is one thing you have a question about?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lvl="0"/>
            <a:r>
              <a:rPr lang="en-US" dirty="0"/>
              <a:t>Ferris Wheel Mathematics and Desmos</a:t>
            </a:r>
            <a:endParaRPr dirty="0"/>
          </a:p>
        </p:txBody>
      </p:sp>
      <p:sp>
        <p:nvSpPr>
          <p:cNvPr id="124" name="Google Shape;124;p2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US" dirty="0"/>
              <a:t>Go to the link: </a:t>
            </a:r>
            <a:r>
              <a:rPr lang="en-US" u="sng" dirty="0">
                <a:solidFill>
                  <a:schemeClr val="hlink"/>
                </a:solidFill>
                <a:latin typeface="Calibri" panose="020F0502020204030204" pitchFamily="34" charset="0"/>
                <a:cs typeface="Calibri" panose="020F0502020204030204" pitchFamily="34" charset="0"/>
                <a:hlinkClick r:id="rId3"/>
              </a:rPr>
              <a:t>http</a:t>
            </a:r>
            <a:r>
              <a:rPr lang="en-US" u="sng" dirty="0">
                <a:solidFill>
                  <a:schemeClr val="hlink"/>
                </a:solidFill>
                <a:latin typeface="Calibri" panose="020F0502020204030204" pitchFamily="34" charset="0"/>
                <a:ea typeface="Arial Hebrew"/>
                <a:cs typeface="Calibri" panose="020F0502020204030204" pitchFamily="34" charset="0"/>
                <a:sym typeface="Arial Hebrew"/>
                <a:hlinkClick r:id="rId3"/>
              </a:rPr>
              <a:t>://</a:t>
            </a:r>
            <a:r>
              <a:rPr lang="en-US" u="sng" dirty="0">
                <a:solidFill>
                  <a:schemeClr val="hlink"/>
                </a:solidFill>
                <a:latin typeface="Calibri" panose="020F0502020204030204" pitchFamily="34" charset="0"/>
                <a:cs typeface="Calibri" panose="020F0502020204030204" pitchFamily="34" charset="0"/>
                <a:hlinkClick r:id="rId3"/>
              </a:rPr>
              <a:t>tinyurl</a:t>
            </a:r>
            <a:r>
              <a:rPr lang="en-US" u="sng" dirty="0">
                <a:solidFill>
                  <a:schemeClr val="hlink"/>
                </a:solidFill>
                <a:latin typeface="Calibri" panose="020F0502020204030204" pitchFamily="34" charset="0"/>
                <a:ea typeface="Arial Hebrew"/>
                <a:cs typeface="Calibri" panose="020F0502020204030204" pitchFamily="34" charset="0"/>
                <a:sym typeface="Arial Hebrew"/>
                <a:hlinkClick r:id="rId3"/>
              </a:rPr>
              <a:t>.</a:t>
            </a:r>
            <a:r>
              <a:rPr lang="en-US" u="sng" dirty="0">
                <a:solidFill>
                  <a:schemeClr val="hlink"/>
                </a:solidFill>
                <a:latin typeface="Calibri" panose="020F0502020204030204" pitchFamily="34" charset="0"/>
                <a:cs typeface="Calibri" panose="020F0502020204030204" pitchFamily="34" charset="0"/>
                <a:hlinkClick r:id="rId3"/>
              </a:rPr>
              <a:t>com</a:t>
            </a:r>
            <a:r>
              <a:rPr lang="en-US" u="sng" dirty="0">
                <a:solidFill>
                  <a:schemeClr val="hlink"/>
                </a:solidFill>
                <a:latin typeface="Calibri" panose="020F0502020204030204" pitchFamily="34" charset="0"/>
                <a:ea typeface="Arial Hebrew"/>
                <a:cs typeface="Calibri" panose="020F0502020204030204" pitchFamily="34" charset="0"/>
                <a:sym typeface="Arial Hebrew"/>
                <a:hlinkClick r:id="rId3"/>
              </a:rPr>
              <a:t>/</a:t>
            </a:r>
            <a:r>
              <a:rPr lang="en-US" u="sng" dirty="0">
                <a:solidFill>
                  <a:schemeClr val="hlink"/>
                </a:solidFill>
                <a:latin typeface="Calibri" panose="020F0502020204030204" pitchFamily="34" charset="0"/>
                <a:cs typeface="Calibri" panose="020F0502020204030204" pitchFamily="34" charset="0"/>
                <a:hlinkClick r:id="rId3"/>
              </a:rPr>
              <a:t>myferriswheel</a:t>
            </a:r>
            <a:r>
              <a:rPr lang="en-US" u="sng" dirty="0">
                <a:solidFill>
                  <a:schemeClr val="hlink"/>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457200" lvl="0" indent="-393700" algn="l" rtl="0">
              <a:spcBef>
                <a:spcPts val="0"/>
              </a:spcBef>
              <a:spcAft>
                <a:spcPts val="0"/>
              </a:spcAft>
              <a:buSzPts val="2600"/>
              <a:buChar char="•"/>
            </a:pPr>
            <a:r>
              <a:rPr lang="en-US" dirty="0"/>
              <a:t>Complete the steps on the Ferris Wheel Desmos Handout and answer the questions at the end. </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350</Words>
  <Application>Microsoft Office PowerPoint</Application>
  <PresentationFormat>On-screen Show (16:9)</PresentationFormat>
  <Paragraphs>32</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Noto Sans Symbols</vt:lpstr>
      <vt:lpstr>Constantia</vt:lpstr>
      <vt:lpstr>Georgia</vt:lpstr>
      <vt:lpstr>Arial</vt:lpstr>
      <vt:lpstr>Calibri</vt:lpstr>
      <vt:lpstr>LEARN theme</vt:lpstr>
      <vt:lpstr>LEARN theme</vt:lpstr>
      <vt:lpstr>PowerPoint Presentation</vt:lpstr>
      <vt:lpstr>Round and Round We Go</vt:lpstr>
      <vt:lpstr>Essential Question</vt:lpstr>
      <vt:lpstr>Lesson Objective</vt:lpstr>
      <vt:lpstr>What Will the Graph Look Like? </vt:lpstr>
      <vt:lpstr>What Will the Graph Look Like? </vt:lpstr>
      <vt:lpstr>How Is Your Ferris Wheel Rotating?</vt:lpstr>
      <vt:lpstr>Gallery Walk </vt:lpstr>
      <vt:lpstr>Ferris Wheel Mathematics and Desmos</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and Round We Go</dc:title>
  <dc:creator>K20 Center</dc:creator>
  <cp:lastModifiedBy>Daniella Peters</cp:lastModifiedBy>
  <cp:revision>8</cp:revision>
  <dcterms:modified xsi:type="dcterms:W3CDTF">2022-07-21T14:09:48Z</dcterms:modified>
</cp:coreProperties>
</file>