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>
        <p:scale>
          <a:sx n="134" d="100"/>
          <a:sy n="134" d="100"/>
        </p:scale>
        <p:origin x="154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6"/>
            </a:gs>
            <a:gs pos="8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2600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625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26009"/>
          <a:lstStyle>
            <a:lvl1pPr marL="0" marR="45718" indent="0" algn="l">
              <a:buNone/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  <a:lvl2pPr marL="457177" indent="0" algn="ctr">
              <a:buNone/>
            </a:lvl2pPr>
            <a:lvl3pPr marL="914353" indent="0" algn="ctr">
              <a:buNone/>
            </a:lvl3pPr>
            <a:lvl4pPr marL="1371530" indent="0" algn="ctr">
              <a:buNone/>
            </a:lvl4pPr>
            <a:lvl5pPr marL="1828706" indent="0" algn="ctr">
              <a:buNone/>
            </a:lvl5pPr>
            <a:lvl6pPr marL="2285883" indent="0" algn="ctr">
              <a:buNone/>
            </a:lvl6pPr>
            <a:lvl7pPr marL="2743060" indent="0" algn="ctr">
              <a:buNone/>
            </a:lvl7pPr>
            <a:lvl8pPr marL="3200236" indent="0" algn="ctr">
              <a:buNone/>
            </a:lvl8pPr>
            <a:lvl9pPr marL="365741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48197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216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65124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25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65023" rIns="65023" anchor="t"/>
          <a:lstStyle>
            <a:lvl1pPr marL="0" indent="0">
              <a:buNone/>
              <a:defRPr sz="2180">
                <a:solidFill>
                  <a:schemeClr val="tx1"/>
                </a:solidFill>
              </a:defRPr>
            </a:lvl1pPr>
            <a:lvl2pPr>
              <a:buNone/>
              <a:defRPr sz="1828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17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8987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buClr>
                <a:schemeClr val="accent1"/>
              </a:buClr>
              <a:defRPr sz="2601"/>
            </a:lvl1pPr>
            <a:lvl2pPr>
              <a:buClr>
                <a:schemeClr val="accent1"/>
              </a:buClr>
              <a:defRPr sz="2391"/>
            </a:lvl2pPr>
            <a:lvl3pPr>
              <a:buClr>
                <a:schemeClr val="accent1"/>
              </a:buClr>
              <a:defRPr sz="1969"/>
            </a:lvl3pPr>
            <a:lvl4pPr>
              <a:buClr>
                <a:schemeClr val="accent1"/>
              </a:buClr>
              <a:defRPr sz="1828"/>
            </a:lvl4pPr>
            <a:lvl5pPr>
              <a:buClr>
                <a:schemeClr val="accent1"/>
              </a:buClr>
              <a:defRPr sz="1828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buClr>
                <a:schemeClr val="accent1"/>
              </a:buClr>
              <a:defRPr sz="2601"/>
            </a:lvl1pPr>
            <a:lvl2pPr>
              <a:buClr>
                <a:schemeClr val="accent1"/>
              </a:buClr>
              <a:defRPr sz="2391"/>
            </a:lvl2pPr>
            <a:lvl3pPr>
              <a:buClr>
                <a:schemeClr val="accent1"/>
              </a:buClr>
              <a:defRPr sz="1969"/>
            </a:lvl3pPr>
            <a:lvl4pPr>
              <a:buClr>
                <a:schemeClr val="accent1"/>
              </a:buClr>
              <a:defRPr sz="1828"/>
            </a:lvl4pPr>
            <a:lvl5pPr>
              <a:buClr>
                <a:schemeClr val="accent1"/>
              </a:buClr>
              <a:defRPr sz="1828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6439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65023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65023" tIns="0" rIns="65023" bIns="0" anchor="ctr">
            <a:noAutofit/>
          </a:bodyPr>
          <a:lstStyle>
            <a:lvl1pPr marL="0" indent="0">
              <a:buNone/>
              <a:defRPr sz="2391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969" b="1"/>
            </a:lvl2pPr>
            <a:lvl3pPr>
              <a:buNone/>
              <a:defRPr sz="1828" b="1"/>
            </a:lvl3pPr>
            <a:lvl4pPr>
              <a:buNone/>
              <a:defRPr sz="1617" b="1"/>
            </a:lvl4pPr>
            <a:lvl5pPr>
              <a:buNone/>
              <a:defRPr sz="1617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65023" tIns="0" rIns="65023" bIns="0" anchor="ctr"/>
          <a:lstStyle>
            <a:lvl1pPr marL="0" indent="0">
              <a:buNone/>
              <a:defRPr sz="2391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969" b="1"/>
            </a:lvl2pPr>
            <a:lvl3pPr>
              <a:buNone/>
              <a:defRPr sz="1828" b="1"/>
            </a:lvl3pPr>
            <a:lvl4pPr>
              <a:buNone/>
              <a:defRPr sz="1617" b="1"/>
            </a:lvl4pPr>
            <a:lvl5pPr>
              <a:buNone/>
              <a:defRPr sz="1617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98685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305800" cy="1143000"/>
          </a:xfrm>
        </p:spPr>
        <p:txBody>
          <a:bodyPr vert="horz" tIns="6502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992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7664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18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75050" y="1905000"/>
            <a:ext cx="5111750" cy="4343400"/>
          </a:xfrm>
        </p:spPr>
        <p:txBody>
          <a:bodyPr tIns="0"/>
          <a:lstStyle>
            <a:lvl1pPr marL="0" indent="0">
              <a:buNone/>
              <a:defRPr sz="2812" baseline="0"/>
            </a:lvl1pPr>
            <a:lvl2pPr>
              <a:defRPr sz="2601"/>
            </a:lvl2pPr>
            <a:lvl3pPr>
              <a:defRPr sz="2391"/>
            </a:lvl3pPr>
            <a:lvl4pPr>
              <a:defRPr sz="1969"/>
            </a:lvl4pPr>
            <a:lvl5pPr>
              <a:defRPr sz="1828"/>
            </a:lvl5pPr>
          </a:lstStyle>
          <a:p>
            <a:pPr lvl="0" eaLnBrk="1" latinLnBrk="0" hangingPunct="1"/>
            <a:r>
              <a:rPr kumimoji="0" lang="en-US" dirty="0" smtClean="0"/>
              <a:t>[place photo or chart here]</a:t>
            </a:r>
            <a:endParaRPr kumimoji="0"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65023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05000"/>
            <a:ext cx="3124200" cy="4343400"/>
          </a:xfrm>
        </p:spPr>
        <p:txBody>
          <a:bodyPr tIns="0"/>
          <a:lstStyle>
            <a:lvl1pPr>
              <a:defRPr sz="2180"/>
            </a:lvl1pPr>
            <a:lvl2pPr>
              <a:defRPr sz="1969"/>
            </a:lvl2pPr>
            <a:lvl3pPr>
              <a:defRPr sz="1828"/>
            </a:lvl3pPr>
            <a:lvl4pPr>
              <a:defRPr sz="1617"/>
            </a:lvl4pPr>
            <a:lvl5pPr>
              <a:defRPr sz="1617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13965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accent1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781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130025" tIns="130025" rIns="130025" bIns="1300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28"/>
            </a:lvl5pPr>
            <a:lvl6pPr rtl="0">
              <a:defRPr sz="1828"/>
            </a:lvl6pPr>
            <a:lvl7pPr rtl="0">
              <a:defRPr sz="1828"/>
            </a:lvl7pPr>
            <a:lvl8pPr rtl="0">
              <a:defRPr sz="1828"/>
            </a:lvl8pPr>
            <a:lvl9pPr rtl="0">
              <a:defRPr sz="182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2423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65023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130046" tIns="65023" rIns="130046" bIns="6502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1929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992" b="0" kern="1200">
          <a:ln>
            <a:noFill/>
          </a:ln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74306" indent="-274306" algn="l" rtl="0" eaLnBrk="1" latinLnBrk="0" hangingPunct="1">
        <a:spcBef>
          <a:spcPct val="20000"/>
        </a:spcBef>
        <a:buClr>
          <a:schemeClr val="accent1"/>
        </a:buClr>
        <a:buSzPct val="95000"/>
        <a:buFont typeface="Wingdings 2"/>
        <a:buChar char=""/>
        <a:defRPr kumimoji="0" sz="2601" kern="1200">
          <a:solidFill>
            <a:schemeClr val="tx1"/>
          </a:solidFill>
          <a:latin typeface="Calibri"/>
          <a:ea typeface="+mn-ea"/>
          <a:cs typeface="Calibri"/>
        </a:defRPr>
      </a:lvl1pPr>
      <a:lvl2pPr marL="640047" indent="-246875" algn="l" rtl="0" eaLnBrk="1" latinLnBrk="0" hangingPunct="1">
        <a:spcBef>
          <a:spcPct val="20000"/>
        </a:spcBef>
        <a:buClr>
          <a:schemeClr val="accent1"/>
        </a:buClr>
        <a:buSzPct val="50000"/>
        <a:buFont typeface="Lucida Grande"/>
        <a:buChar char="➤"/>
        <a:defRPr kumimoji="0" sz="2391" kern="1200">
          <a:solidFill>
            <a:srgbClr val="910D28"/>
          </a:solidFill>
          <a:latin typeface="Calibri"/>
          <a:ea typeface="+mn-ea"/>
          <a:cs typeface="Calibri"/>
        </a:defRPr>
      </a:lvl2pPr>
      <a:lvl3pPr marL="988935" indent="-321457" algn="l" rtl="0" eaLnBrk="1" latinLnBrk="0" hangingPunct="1">
        <a:spcBef>
          <a:spcPct val="20000"/>
        </a:spcBef>
        <a:buClr>
          <a:schemeClr val="accent2"/>
        </a:buClr>
        <a:buSzPct val="70000"/>
        <a:buFont typeface="Lucida Grande"/>
        <a:buChar char="-"/>
        <a:defRPr kumimoji="0" sz="2109" kern="1200">
          <a:solidFill>
            <a:schemeClr val="accent2"/>
          </a:solidFill>
          <a:latin typeface="Calibri"/>
          <a:ea typeface="+mn-ea"/>
          <a:cs typeface="Calibri"/>
        </a:defRPr>
      </a:lvl3pPr>
      <a:lvl4pPr marL="1299815" indent="-321457" algn="l" rtl="0" eaLnBrk="1" latinLnBrk="0" hangingPunct="1">
        <a:spcBef>
          <a:spcPct val="20000"/>
        </a:spcBef>
        <a:buClr>
          <a:schemeClr val="accent2"/>
        </a:buClr>
        <a:buSzPct val="65000"/>
        <a:buFont typeface="Lucida Grande"/>
        <a:buChar char="-"/>
        <a:defRPr kumimoji="0" sz="1969" kern="1200">
          <a:solidFill>
            <a:schemeClr val="accent2"/>
          </a:solidFill>
          <a:latin typeface="Calibri"/>
          <a:ea typeface="+mn-ea"/>
          <a:cs typeface="Calibri"/>
        </a:defRPr>
      </a:lvl4pPr>
      <a:lvl5pPr marL="1574121" indent="-321457" algn="l" rtl="0" eaLnBrk="1" latinLnBrk="0" hangingPunct="1">
        <a:spcBef>
          <a:spcPct val="20000"/>
        </a:spcBef>
        <a:buClr>
          <a:schemeClr val="accent2"/>
        </a:buClr>
        <a:buSzPct val="65000"/>
        <a:buFont typeface="Lucida Grande"/>
        <a:buChar char="-"/>
        <a:defRPr kumimoji="0" sz="1969" kern="1200">
          <a:solidFill>
            <a:schemeClr val="accent2"/>
          </a:solidFill>
          <a:latin typeface="Calibri"/>
          <a:ea typeface="+mn-ea"/>
          <a:cs typeface="Calibri"/>
        </a:defRPr>
      </a:lvl5pPr>
      <a:lvl6pPr marL="1737271" indent="-210301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1920141" indent="-18287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1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448" indent="-182871" algn="l" rtl="0" eaLnBrk="1" latinLnBrk="0" hangingPunct="1">
        <a:spcBef>
          <a:spcPct val="20000"/>
        </a:spcBef>
        <a:buClr>
          <a:schemeClr val="tx2"/>
        </a:buClr>
        <a:buChar char="•"/>
        <a:defRPr kumimoji="0" sz="1617" kern="1200">
          <a:solidFill>
            <a:schemeClr val="tx1"/>
          </a:solidFill>
          <a:latin typeface="+mn-lt"/>
          <a:ea typeface="+mn-ea"/>
          <a:cs typeface="+mn-cs"/>
        </a:defRPr>
      </a:lvl8pPr>
      <a:lvl9pPr marL="2468754" indent="-18287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6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814208"/>
              </p:ext>
            </p:extLst>
          </p:nvPr>
        </p:nvGraphicFramePr>
        <p:xfrm>
          <a:off x="381000" y="304800"/>
          <a:ext cx="8458200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086100">
                <a:tc>
                  <a:txBody>
                    <a:bodyPr/>
                    <a:lstStyle/>
                    <a:p>
                      <a:r>
                        <a:rPr lang="en-US" sz="1200" b="1" u="none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REGION</a:t>
                      </a:r>
                      <a:r>
                        <a:rPr lang="en-US" sz="1200" b="1" u="none" baseline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 SPECIFICS: ANATOLIA</a:t>
                      </a:r>
                      <a:endParaRPr lang="en-US" sz="1200" b="1" u="none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                                                                      REGION SPECIFICS: INDIA</a:t>
                      </a:r>
                      <a:endParaRPr lang="en-US" b="1" u="none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6100">
                <a:tc>
                  <a:txBody>
                    <a:bodyPr/>
                    <a:lstStyle/>
                    <a:p>
                      <a:r>
                        <a:rPr lang="en-US" sz="1200" b="1" u="none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REGION SPECIFICS: WEST</a:t>
                      </a:r>
                      <a:r>
                        <a:rPr lang="en-US" sz="1200" b="1" u="none" baseline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 AFRICA</a:t>
                      </a:r>
                      <a:endParaRPr lang="en-US" sz="1200" b="1" u="none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                                                                      REGION S</a:t>
                      </a:r>
                      <a:r>
                        <a:rPr lang="en-US" sz="1200" b="1" u="none" baseline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PECIFICS: SPAIN</a:t>
                      </a:r>
                      <a:endParaRPr lang="en-US" b="1" u="none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64791"/>
              </p:ext>
            </p:extLst>
          </p:nvPr>
        </p:nvGraphicFramePr>
        <p:xfrm>
          <a:off x="2819400" y="152400"/>
          <a:ext cx="3505200" cy="2895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05200"/>
              </a:tblGrid>
              <a:tr h="2895600"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 smtClean="0">
                          <a:latin typeface="+mj-lt"/>
                        </a:rPr>
                        <a:t>ESSENTIAL QUESTIONS: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b="0" u="none" baseline="0" dirty="0" smtClean="0">
                          <a:latin typeface="+mj-lt"/>
                        </a:rPr>
                        <a:t>How </a:t>
                      </a:r>
                      <a:r>
                        <a:rPr lang="en-US" sz="1200" b="0" u="none" baseline="0" dirty="0" smtClean="0">
                          <a:latin typeface="+mj-lt"/>
                        </a:rPr>
                        <a:t>did Islam spread to this region?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b="0" u="none" baseline="0" dirty="0" smtClean="0">
                          <a:latin typeface="+mj-lt"/>
                        </a:rPr>
                        <a:t>What factors affected the conversion of these people?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b="0" u="none" baseline="0" dirty="0" smtClean="0">
                          <a:latin typeface="+mj-lt"/>
                        </a:rPr>
                        <a:t>Before Islam, what was the dominant religion/belief system in the area? After Islam, what was dominant?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b="0" u="none" baseline="0" dirty="0" smtClean="0">
                          <a:latin typeface="+mj-lt"/>
                        </a:rPr>
                        <a:t>To what extent do we see any blending/syncretism of Islam with existing beliefs?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b="0" u="none" baseline="0" dirty="0" smtClean="0">
                          <a:latin typeface="+mj-lt"/>
                        </a:rPr>
                        <a:t>What impact does this religion have in the area today? (Change and continuity over time)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943710"/>
              </p:ext>
            </p:extLst>
          </p:nvPr>
        </p:nvGraphicFramePr>
        <p:xfrm>
          <a:off x="2819400" y="3048000"/>
          <a:ext cx="35052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581400"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j-lt"/>
                        </a:rPr>
                        <a:t>SIMILARITIES BETWEEN ALL REGIONS:</a:t>
                      </a:r>
                      <a:endParaRPr lang="en-US" b="1" u="none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646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20 PD">
  <a:themeElements>
    <a:clrScheme name="Custom 14">
      <a:dk1>
        <a:srgbClr val="2E2E2E"/>
      </a:dk1>
      <a:lt1>
        <a:sysClr val="window" lastClr="FFFFFF"/>
      </a:lt1>
      <a:dk2>
        <a:srgbClr val="2E2E2E"/>
      </a:dk2>
      <a:lt2>
        <a:srgbClr val="848F8F"/>
      </a:lt2>
      <a:accent1>
        <a:srgbClr val="910D28"/>
      </a:accent1>
      <a:accent2>
        <a:srgbClr val="3E5C61"/>
      </a:accent2>
      <a:accent3>
        <a:srgbClr val="BED7D3"/>
      </a:accent3>
      <a:accent4>
        <a:srgbClr val="85592C"/>
      </a:accent4>
      <a:accent5>
        <a:srgbClr val="C1C1C1"/>
      </a:accent5>
      <a:accent6>
        <a:srgbClr val="5E050D"/>
      </a:accent6>
      <a:hlink>
        <a:srgbClr val="289CC7"/>
      </a:hlink>
      <a:folHlink>
        <a:srgbClr val="6D8F9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K20 PD</Template>
  <TotalTime>310</TotalTime>
  <Words>96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Lucida Grande</vt:lpstr>
      <vt:lpstr>Wingdings 2</vt:lpstr>
      <vt:lpstr>K20 PD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GEAR-UP Teacher</dc:creator>
  <cp:lastModifiedBy>Pond, Shayna M.</cp:lastModifiedBy>
  <cp:revision>6</cp:revision>
  <dcterms:created xsi:type="dcterms:W3CDTF">2013-10-21T17:01:17Z</dcterms:created>
  <dcterms:modified xsi:type="dcterms:W3CDTF">2015-09-03T19:41:07Z</dcterms:modified>
</cp:coreProperties>
</file>