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1" r:id="rId1"/>
    <p:sldMasterId id="2147483681" r:id="rId2"/>
  </p:sldMasterIdLst>
  <p:notesMasterIdLst>
    <p:notesMasterId r:id="rId14"/>
  </p:notesMasterIdLst>
  <p:sldIdLst>
    <p:sldId id="256" r:id="rId3"/>
    <p:sldId id="270" r:id="rId4"/>
    <p:sldId id="264" r:id="rId5"/>
    <p:sldId id="273" r:id="rId6"/>
    <p:sldId id="262" r:id="rId7"/>
    <p:sldId id="263" r:id="rId8"/>
    <p:sldId id="260" r:id="rId9"/>
    <p:sldId id="268" r:id="rId10"/>
    <p:sldId id="274" r:id="rId11"/>
    <p:sldId id="272" r:id="rId12"/>
    <p:sldId id="275" r:id="rId13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EDF182F-1DE7-4F13-8AA3-002D9E3B458A}">
  <a:tblStyle styleId="{BEDF182F-1DE7-4F13-8AA3-002D9E3B458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962" autoAdjust="0"/>
    <p:restoredTop sz="94256"/>
  </p:normalViewPr>
  <p:slideViewPr>
    <p:cSldViewPr snapToGrid="0">
      <p:cViewPr varScale="1">
        <p:scale>
          <a:sx n="141" d="100"/>
          <a:sy n="141" d="100"/>
        </p:scale>
        <p:origin x="200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Google Shape;3;n">
            <a:extLst>
              <a:ext uri="{FF2B5EF4-FFF2-40B4-BE49-F238E27FC236}">
                <a16:creationId xmlns:a16="http://schemas.microsoft.com/office/drawing/2014/main" id="{8624FC82-B5A2-5FA3-CBF3-BCBFA34F9D9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  <a:gd name="T8" fmla="*/ 0 w 120000"/>
              <a:gd name="T9" fmla="*/ 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Google Shape;4;n">
            <a:extLst>
              <a:ext uri="{FF2B5EF4-FFF2-40B4-BE49-F238E27FC236}">
                <a16:creationId xmlns:a16="http://schemas.microsoft.com/office/drawing/2014/main" id="{8976970C-9707-70A8-F003-735290520F14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457200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1pPr>
    <a:lvl2pPr marL="914400" lvl="1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2pPr>
    <a:lvl3pPr marL="1371600" lvl="2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3pPr>
    <a:lvl4pPr marL="1828800" lvl="3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4pPr>
    <a:lvl5pPr marL="2286000" lvl="4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60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60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Jama_Masjid,_Delhi.jpg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commons.wikimedia.org/wiki/File:C%C3%B3rdoba_Spain_View-of-the-Mosque-of-Cordoba-01.jpg" TargetMode="External"/><Relationship Id="rId5" Type="http://schemas.openxmlformats.org/officeDocument/2006/relationships/hyperlink" Target="https://commons.wikimedia.org/wiki/File:S%C3%BCleymaniye_Mosque_exterior_view.JPG" TargetMode="External"/><Relationship Id="rId4" Type="http://schemas.openxmlformats.org/officeDocument/2006/relationships/hyperlink" Target="https://commons.wikimedia.org/wiki/File:MaliDjenn%C3%A9Mosqu%C3%A9e.JPG" TargetMode="Externa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79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79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61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Google Shape;38;p:notes">
            <a:extLst>
              <a:ext uri="{FF2B5EF4-FFF2-40B4-BE49-F238E27FC236}">
                <a16:creationId xmlns:a16="http://schemas.microsoft.com/office/drawing/2014/main" id="{9366B4A2-DBA3-CFE8-53CE-BFEE9562E40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21506" name="Google Shape;39;p:notes">
            <a:extLst>
              <a:ext uri="{FF2B5EF4-FFF2-40B4-BE49-F238E27FC236}">
                <a16:creationId xmlns:a16="http://schemas.microsoft.com/office/drawing/2014/main" id="{3F2534ED-FEAD-412D-0543-27B7B303B0D9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en-US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K20 Center. (n.d.). Fiction in the facts. Strategies. </a:t>
            </a:r>
            <a:r>
              <a:rPr lang="en-US" sz="1400" b="0" i="0" u="sng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  <a:hlinkClick r:id="rId3"/>
              </a:rPr>
              <a:t>https://learn.k20center.ou.edu/strategy/60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0350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K20 Center. (n.d.). Fiction in the facts. Strategies. </a:t>
            </a:r>
            <a:r>
              <a:rPr lang="en-US" sz="1400" b="0" i="0" u="sng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  <a:hlinkClick r:id="rId3"/>
              </a:rPr>
              <a:t>https://learn.k20center.ou.edu/strategy/60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47106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rtl="0" fontAlgn="t"/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Karim, M. M. (2012). </a:t>
            </a:r>
            <a:r>
              <a:rPr lang="en-US" sz="1400" b="0" i="1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Jama Masjid, Delhi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 [Photograph]. Wikimedia Commons. </a:t>
            </a:r>
            <a:r>
              <a:rPr lang="en-US" sz="1400" b="0" i="0" u="sng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  <a:hlinkClick r:id="rId3"/>
              </a:rPr>
              <a:t>https://commons.wikimedia.org/wiki/File:Jama_Masjid,_Delhi.jpg</a:t>
            </a:r>
            <a:endParaRPr lang="en-US" sz="1400" b="0" i="0" u="none" strike="noStrik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 panose="020B0604020202020204" pitchFamily="34" charset="0"/>
            </a:endParaRPr>
          </a:p>
          <a:p>
            <a:pPr lvl="0" rtl="0" fontAlgn="t"/>
            <a:r>
              <a:rPr lang="en-US" sz="1400" b="0" i="0" u="none" strike="noStrik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BluesyPete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. (2007, November 26). </a:t>
            </a:r>
            <a:r>
              <a:rPr lang="en-US" sz="1400" b="0" i="1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Great Mosque of Djenné, Mali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 [Photograph]. Wikimedia </a:t>
            </a:r>
            <a:r>
              <a:rPr lang="en-US" sz="1400" b="0" i="0" u="none" strike="noStrik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Commons.</a:t>
            </a:r>
            <a:r>
              <a:rPr lang="en-US" sz="1400" b="0" i="0" u="sng" strike="noStrik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  <a:hlinkClick r:id="rId4"/>
              </a:rPr>
              <a:t>https</a:t>
            </a:r>
            <a:r>
              <a:rPr lang="en-US" sz="1400" b="0" i="0" u="sng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  <a:hlinkClick r:id="rId4"/>
              </a:rPr>
              <a:t>://commons.wikimedia.org/wiki/File:MaliDjenn%C3%A9Mosqu%C3%A9e.JPG</a:t>
            </a:r>
            <a:endParaRPr lang="en-US" sz="1400" b="0" i="0" u="none" strike="noStrik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 panose="020B0604020202020204" pitchFamily="34" charset="0"/>
            </a:endParaRPr>
          </a:p>
          <a:p>
            <a:pPr lvl="0" rtl="0" fontAlgn="t"/>
            <a:r>
              <a:rPr lang="en-US" sz="1400" b="0" i="0" u="none" strike="noStrik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Kılıçoğlu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, İ. D. (2013, July 22). </a:t>
            </a:r>
            <a:r>
              <a:rPr lang="en-US" sz="1400" b="0" i="1" u="none" strike="noStrik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Süleymaniye</a:t>
            </a:r>
            <a:r>
              <a:rPr lang="en-US" sz="1400" b="0" i="1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 Mosque exterior view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 [Photograph]. Wikimedia Commons. </a:t>
            </a:r>
            <a:r>
              <a:rPr lang="en-US" sz="1400" b="0" i="0" u="sng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  <a:hlinkClick r:id="rId5"/>
              </a:rPr>
              <a:t>https://commons.wikimedia.org/wiki/File:S%C3%BCleymaniye_Mosque_exterior_view.JPG</a:t>
            </a:r>
            <a:endParaRPr lang="en-US" sz="1400" b="0" i="0" u="none" strike="noStrik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 panose="020B0604020202020204" pitchFamily="34" charset="0"/>
            </a:endParaRPr>
          </a:p>
          <a:p>
            <a:pPr lvl="0" rtl="0" fontAlgn="t"/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Aranas, U. (2010, February 19). </a:t>
            </a:r>
            <a:r>
              <a:rPr lang="en-US" sz="1400" b="0" i="1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Córdoba, Spain: View of the Mosque of Cordoba (La Mezquita-Catedral de Córdoba)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 [Photograph]. Wikimedia Commons. </a:t>
            </a:r>
            <a:r>
              <a:rPr lang="en-US" sz="1400" b="0" i="0" u="sng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  <a:hlinkClick r:id="rId6"/>
              </a:rPr>
              <a:t>https://commons.wikimedia.org/wiki/File:C%C3%B3rdoba_Spain_View-of-the-Mosque-of-Cordoba-01.jpg</a:t>
            </a:r>
            <a:endParaRPr lang="en-US" sz="1400" b="0" i="0" u="none" strike="noStrik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88035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K20 Center. (n.d.). Jigsaw. Strategies. </a:t>
            </a:r>
            <a:r>
              <a:rPr lang="en-US" sz="1400" b="0" i="0" u="sng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  <a:hlinkClick r:id="rId3"/>
              </a:rPr>
              <a:t>https://learn.k20center.ou.edu/strategy/179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68810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K20 Center. (n.d.). Jigsaw. Strategies. </a:t>
            </a:r>
            <a:r>
              <a:rPr lang="en-US" sz="1400" b="0" i="0" u="sng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  <a:hlinkClick r:id="rId3"/>
              </a:rPr>
              <a:t>https://learn.k20center.ou.edu/strategy/179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7570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K20 Center. (n.d.). Honeycomb harvest. Strategies. </a:t>
            </a:r>
            <a:r>
              <a:rPr lang="en-US" sz="1400" b="0" i="0" u="sng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  <a:hlinkClick r:id="rId3"/>
              </a:rPr>
              <a:t>https://learn.k20center.ou.edu/strategy/61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33696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710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;p3" title="k20center-logo-variations_K20 Bug - White.png">
            <a:extLst>
              <a:ext uri="{FF2B5EF4-FFF2-40B4-BE49-F238E27FC236}">
                <a16:creationId xmlns:a16="http://schemas.microsoft.com/office/drawing/2014/main" id="{07A283A7-4BAE-5607-F552-FF9DE8E501F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1pPr>
            <a:lvl2pPr marL="3657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2pPr>
            <a:lvl3pPr marL="8229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3pPr>
            <a:lvl4pPr marL="13716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4pPr>
            <a:lvl5pPr marL="18288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2459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With Cover Imag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;p3" title="k20center-logo-variations_K20 Bug - White.png">
            <a:extLst>
              <a:ext uri="{FF2B5EF4-FFF2-40B4-BE49-F238E27FC236}">
                <a16:creationId xmlns:a16="http://schemas.microsoft.com/office/drawing/2014/main" id="{07A283A7-4BAE-5607-F552-FF9DE8E501F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9666" y="559689"/>
            <a:ext cx="4940921" cy="213995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3569073" y="2807732"/>
            <a:ext cx="4939927" cy="13970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1pPr>
            <a:lvl2pPr marL="3657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2pPr>
            <a:lvl3pPr marL="8229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3pPr>
            <a:lvl4pPr marL="13716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4pPr>
            <a:lvl5pPr marL="18288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446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sential Question(s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;p3" title="k20center-logo-variations_K20 Bug - White.png">
            <a:extLst>
              <a:ext uri="{FF2B5EF4-FFF2-40B4-BE49-F238E27FC236}">
                <a16:creationId xmlns:a16="http://schemas.microsoft.com/office/drawing/2014/main" id="{5D844917-401A-C607-900F-8340B4453A33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757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(s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;p3" title="k20center-logo-variations_K20 Bug - White.png">
            <a:extLst>
              <a:ext uri="{FF2B5EF4-FFF2-40B4-BE49-F238E27FC236}">
                <a16:creationId xmlns:a16="http://schemas.microsoft.com/office/drawing/2014/main" id="{2190A501-5ACD-F178-69EF-6D3C6116E86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931420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9;p7" title="k20center-logo-variations_K20 - Bug Color.png">
            <a:extLst>
              <a:ext uri="{FF2B5EF4-FFF2-40B4-BE49-F238E27FC236}">
                <a16:creationId xmlns:a16="http://schemas.microsoft.com/office/drawing/2014/main" id="{7A36BC56-4BFB-F2FB-2704-1CEB5D4A557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8649" y="1370013"/>
            <a:ext cx="7886699" cy="3262312"/>
          </a:xfrm>
          <a:prstGeom prst="rect">
            <a:avLst/>
          </a:prstGeom>
        </p:spPr>
        <p:txBody>
          <a:bodyPr/>
          <a:lstStyle>
            <a:lvl1pPr marL="228600" indent="-228600">
              <a:buFont typeface="+mj-lt"/>
              <a:buAutoNum type="arabicPeriod"/>
              <a:defRPr/>
            </a:lvl1pPr>
            <a:lvl2pPr marL="685800" indent="-320040">
              <a:buFont typeface="+mj-lt"/>
              <a:buAutoNum type="alphaLcPeriod"/>
              <a:defRPr/>
            </a:lvl2pPr>
            <a:lvl3pPr marL="1143000" indent="-320040">
              <a:buFont typeface="+mj-lt"/>
              <a:buAutoNum type="romanLcPeriod"/>
              <a:defRPr/>
            </a:lvl3pPr>
            <a:lvl4pPr marL="1600200" indent="-228600">
              <a:lnSpc>
                <a:spcPct val="100000"/>
              </a:lnSpc>
              <a:buSzPct val="120000"/>
              <a:buFont typeface="Arial" panose="020B0604020202020204" pitchFamily="34" charset="0"/>
              <a:buChar char="•"/>
              <a:defRPr/>
            </a:lvl4pPr>
            <a:lvl5pPr marL="2057400" indent="-228600">
              <a:lnSpc>
                <a:spcPct val="100000"/>
              </a:lnSpc>
              <a:buFont typeface="Courier New" panose="02070309020205020404" pitchFamily="49" charset="0"/>
              <a:buChar char="o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648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Content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;p7" title="k20center-logo-variations_K20 - Bug Color.png">
            <a:extLst>
              <a:ext uri="{FF2B5EF4-FFF2-40B4-BE49-F238E27FC236}">
                <a16:creationId xmlns:a16="http://schemas.microsoft.com/office/drawing/2014/main" id="{D51A9934-4731-CF7D-01F8-8F8BC4047EE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130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t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29;p7" title="k20center-logo-variations_K20 - Bug Color.png">
            <a:extLst>
              <a:ext uri="{FF2B5EF4-FFF2-40B4-BE49-F238E27FC236}">
                <a16:creationId xmlns:a16="http://schemas.microsoft.com/office/drawing/2014/main" id="{CC1A804E-1971-8E34-9464-0A90A0072EB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  <a:prstGeom prst="rect">
            <a:avLst/>
          </a:prstGeom>
        </p:spPr>
        <p:txBody>
          <a:bodyPr/>
          <a:lstStyle>
            <a:lvl1pPr marL="228600" indent="-320040">
              <a:buFont typeface="+mj-lt"/>
              <a:buAutoNum type="arabicPeriod"/>
              <a:defRPr/>
            </a:lvl1pPr>
            <a:lvl2pPr marL="685800" indent="-320040">
              <a:buFont typeface="+mj-lt"/>
              <a:buAutoNum type="alphaLcPeriod"/>
              <a:defRPr/>
            </a:lvl2pPr>
            <a:lvl3pPr marL="1143000" indent="-320040">
              <a:buFont typeface="+mj-lt"/>
              <a:buAutoNum type="romanLcPeriod"/>
              <a:defRPr/>
            </a:lvl3pPr>
            <a:lvl4pPr marL="1600200" indent="-320040">
              <a:lnSpc>
                <a:spcPct val="100000"/>
              </a:lnSpc>
              <a:buSzPct val="120000"/>
              <a:buFont typeface="Arial" panose="020B0604020202020204" pitchFamily="34" charset="0"/>
              <a:buChar char="•"/>
              <a:defRPr/>
            </a:lvl4pPr>
            <a:lvl5pPr marL="2057400" indent="-320040">
              <a:lnSpc>
                <a:spcPct val="100000"/>
              </a:lnSpc>
              <a:buFont typeface="Courier New" panose="02070309020205020404" pitchFamily="49" charset="0"/>
              <a:buChar char="o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60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tructional Strateg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;p7" title="k20center-logo-variations_K20 - Bug Color.png">
            <a:extLst>
              <a:ext uri="{FF2B5EF4-FFF2-40B4-BE49-F238E27FC236}">
                <a16:creationId xmlns:a16="http://schemas.microsoft.com/office/drawing/2014/main" id="{5D168AF4-32E4-74C0-4A18-039BCF6D6B8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850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4B20552E-7342-E84A-F371-1971A3F6C44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32;p8"/>
          <p:cNvSpPr txBox="1">
            <a:spLocks noGrp="1"/>
          </p:cNvSpPr>
          <p:nvPr>
            <p:ph type="title"/>
          </p:nvPr>
        </p:nvSpPr>
        <p:spPr>
          <a:xfrm>
            <a:off x="754050" y="4329575"/>
            <a:ext cx="7635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lIns="91425" tIns="91425" rIns="91425" bIns="91425" anchor="t">
            <a:normAutofit/>
          </a:bodyPr>
          <a:lstStyle>
            <a:lvl1pPr lv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1800"/>
              <a:buFont typeface="Calibri"/>
              <a:buNone/>
              <a:defRPr sz="1800">
                <a:solidFill>
                  <a:srgbClr val="27578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69048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29;p7" title="k20center-logo-variations_K20 - Bug Color.png">
            <a:extLst>
              <a:ext uri="{FF2B5EF4-FFF2-40B4-BE49-F238E27FC236}">
                <a16:creationId xmlns:a16="http://schemas.microsoft.com/office/drawing/2014/main" id="{AD6EEF45-89C6-035A-7767-7ED289963CD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937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9;p7" title="k20center-logo-variations_K20 - Bug Color.png">
            <a:extLst>
              <a:ext uri="{FF2B5EF4-FFF2-40B4-BE49-F238E27FC236}">
                <a16:creationId xmlns:a16="http://schemas.microsoft.com/office/drawing/2014/main" id="{C972B790-E0EA-1D94-2E39-E91EBF32EFA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8245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3;p3" title="k20center-logo-variations_K20 Bug - White.png">
            <a:extLst>
              <a:ext uri="{FF2B5EF4-FFF2-40B4-BE49-F238E27FC236}">
                <a16:creationId xmlns:a16="http://schemas.microsoft.com/office/drawing/2014/main" id="{A98AC9D7-ABC9-ABD1-C36A-7174189F79D4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2718689"/>
            <a:ext cx="7886700" cy="11255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029586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Blu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120B5383-12EC-4263-1497-9698C0CF58F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95F1D04-4812-04B5-3299-BCB12F584B19}"/>
              </a:ext>
            </a:extLst>
          </p:cNvPr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lang="en-US" kern="0">
              <a:sym typeface="Arial"/>
            </a:endParaRPr>
          </a:p>
        </p:txBody>
      </p:sp>
      <p:pic>
        <p:nvPicPr>
          <p:cNvPr id="5" name="Google Shape;13;p3" title="k20center-logo-variations_K20 Bug - White.png">
            <a:extLst>
              <a:ext uri="{FF2B5EF4-FFF2-40B4-BE49-F238E27FC236}">
                <a16:creationId xmlns:a16="http://schemas.microsoft.com/office/drawing/2014/main" id="{0201FEDF-1B17-4939-DD49-DF358C79259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2110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R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86F1E247-B682-7CCA-0967-E63908DD64C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492F45D-B2D5-2BE4-2F75-6C684136B567}"/>
              </a:ext>
            </a:extLst>
          </p:cNvPr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lang="en-US" kern="0">
              <a:sym typeface="Arial"/>
            </a:endParaRPr>
          </a:p>
        </p:txBody>
      </p:sp>
      <p:pic>
        <p:nvPicPr>
          <p:cNvPr id="5" name="Google Shape;13;p3" title="k20center-logo-variations_K20 Bug - White.png">
            <a:extLst>
              <a:ext uri="{FF2B5EF4-FFF2-40B4-BE49-F238E27FC236}">
                <a16:creationId xmlns:a16="http://schemas.microsoft.com/office/drawing/2014/main" id="{80D6DD3C-71EE-3C73-DDA5-5CEF6C3263A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3065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AF74F841-FC3F-3B0B-3269-2B1C811007C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15865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 type="title">
  <p:cSld name="Cov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3379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092A09B7-DA10-1158-CAB4-8798C3E2F8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C7CF834B-CD39-B870-A33D-BB16E7C46C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 </a:t>
            </a:r>
          </a:p>
          <a:p>
            <a:pPr lvl="1"/>
            <a:r>
              <a:rPr lang="en-US" altLang="en-US" dirty="0"/>
              <a:t>Second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15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  <p:sldLayoutId id="2147483714" r:id="rId17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9pPr>
    </p:titleStyle>
    <p:bodyStyle>
      <a:lvl1pPr marL="457200" indent="-393192" algn="l" rtl="0" eaLnBrk="1" fontAlgn="base" hangingPunct="1">
        <a:spcBef>
          <a:spcPts val="520"/>
        </a:spcBef>
        <a:spcAft>
          <a:spcPct val="0"/>
        </a:spcAft>
        <a:buClr>
          <a:srgbClr val="971D20"/>
        </a:buClr>
        <a:buSzPct val="100000"/>
        <a:buFont typeface="System Font Regular"/>
        <a:buChar char="●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914400" indent="-356616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371600" indent="-338328" algn="l" rtl="0" eaLnBrk="1" fontAlgn="base" hangingPunct="1">
        <a:spcBef>
          <a:spcPts val="340"/>
        </a:spcBef>
        <a:spcAft>
          <a:spcPct val="0"/>
        </a:spcAft>
        <a:buClr>
          <a:srgbClr val="E8BF3C"/>
        </a:buClr>
        <a:buFont typeface="Wingdings" pitchFamily="2" charset="2"/>
        <a:buChar char="§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828800" indent="-320040" algn="l" rtl="0" eaLnBrk="1" fontAlgn="base" hangingPunct="1">
        <a:lnSpc>
          <a:spcPct val="90000"/>
        </a:lnSpc>
        <a:spcBef>
          <a:spcPts val="300"/>
        </a:spcBef>
        <a:spcAft>
          <a:spcPct val="0"/>
        </a:spcAft>
        <a:buClr>
          <a:srgbClr val="971D20"/>
        </a:buClr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286000" indent="-310896" algn="l" rtl="0" eaLnBrk="1" fontAlgn="base" hangingPunct="1">
        <a:lnSpc>
          <a:spcPct val="90000"/>
        </a:lnSpc>
        <a:spcBef>
          <a:spcPts val="270"/>
        </a:spcBef>
        <a:spcAft>
          <a:spcPct val="0"/>
        </a:spcAft>
        <a:buClr>
          <a:schemeClr val="accent1"/>
        </a:buClr>
        <a:buSzPct val="80000"/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DBC93EE6-7CCD-518F-84C9-A4397115C5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4DDC3D1B-4E0E-1D9F-CB2D-3C12C36432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pic>
        <p:nvPicPr>
          <p:cNvPr id="7" name="Google Shape;29;p7" title="k20center-logo-variations_K20 - Bug Color.png">
            <a:extLst>
              <a:ext uri="{FF2B5EF4-FFF2-40B4-BE49-F238E27FC236}">
                <a16:creationId xmlns:a16="http://schemas.microsoft.com/office/drawing/2014/main" id="{A6C23A54-FCC8-0F9D-1665-130E35DC754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9pPr>
    </p:titleStyle>
    <p:bodyStyle>
      <a:lvl1pPr marL="228600" indent="-393192" algn="l" rtl="0" fontAlgn="base">
        <a:spcBef>
          <a:spcPts val="520"/>
        </a:spcBef>
        <a:spcAft>
          <a:spcPct val="0"/>
        </a:spcAft>
        <a:buClr>
          <a:srgbClr val="971D20"/>
        </a:buClr>
        <a:buFont typeface="Aptos Display" panose="020B0004020202020204" pitchFamily="34" charset="0"/>
        <a:buAutoNum type="arabi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914400" indent="-356616" algn="l" rtl="0" fontAlgn="base">
        <a:spcBef>
          <a:spcPts val="400"/>
        </a:spcBef>
        <a:spcAft>
          <a:spcPct val="0"/>
        </a:spcAft>
        <a:buClr>
          <a:schemeClr val="accent1"/>
        </a:buClr>
        <a:buFont typeface="Aptos Display" panose="020B0004020202020204" pitchFamily="34" charset="0"/>
        <a:buAutoNum type="alphaL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371600" indent="-338328" algn="l" rtl="0" fontAlgn="base">
        <a:spcBef>
          <a:spcPts val="340"/>
        </a:spcBef>
        <a:spcAft>
          <a:spcPct val="0"/>
        </a:spcAft>
        <a:buClr>
          <a:srgbClr val="E8BF3C"/>
        </a:buClr>
        <a:buFont typeface="Aptos Display" panose="020B0004020202020204" pitchFamily="34" charset="0"/>
        <a:buAutoNum type="romanL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828800" indent="-319088" algn="l" rtl="0" fontAlgn="base">
        <a:spcBef>
          <a:spcPts val="300"/>
        </a:spcBef>
        <a:spcAft>
          <a:spcPct val="0"/>
        </a:spcAft>
        <a:buClr>
          <a:srgbClr val="971D20"/>
        </a:buClr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286000" indent="-310896" algn="l" rtl="0" fontAlgn="base">
        <a:spcBef>
          <a:spcPts val="270"/>
        </a:spcBef>
        <a:spcAft>
          <a:spcPct val="0"/>
        </a:spcAft>
        <a:buClr>
          <a:schemeClr val="accent1"/>
        </a:buClr>
        <a:buSzPct val="75000"/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3.jp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497E2-88CE-452F-3FF8-96EE085AE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4530" y="1193684"/>
            <a:ext cx="4940921" cy="2139950"/>
          </a:xfrm>
        </p:spPr>
        <p:txBody>
          <a:bodyPr>
            <a:normAutofit fontScale="90000"/>
          </a:bodyPr>
          <a:lstStyle/>
          <a:p>
            <a:r>
              <a:rPr lang="en-US" dirty="0"/>
              <a:t>The Spread of Islam: A Four-Way Comparison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FF57AB-21DC-21E2-F0B4-543CF54F3EC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62837" y="3388042"/>
            <a:ext cx="4939927" cy="698500"/>
          </a:xfrm>
        </p:spPr>
        <p:txBody>
          <a:bodyPr/>
          <a:lstStyle/>
          <a:p>
            <a:r>
              <a:rPr lang="en-US" dirty="0"/>
              <a:t>Major Religions</a:t>
            </a:r>
          </a:p>
        </p:txBody>
      </p:sp>
      <p:sp>
        <p:nvSpPr>
          <p:cNvPr id="5" name="Hexagon 4">
            <a:extLst>
              <a:ext uri="{FF2B5EF4-FFF2-40B4-BE49-F238E27FC236}">
                <a16:creationId xmlns:a16="http://schemas.microsoft.com/office/drawing/2014/main" id="{A9CE501F-ECB1-9E90-9382-8F0363093F5F}"/>
              </a:ext>
            </a:extLst>
          </p:cNvPr>
          <p:cNvSpPr/>
          <p:nvPr/>
        </p:nvSpPr>
        <p:spPr>
          <a:xfrm>
            <a:off x="647355" y="1312133"/>
            <a:ext cx="2922311" cy="2519234"/>
          </a:xfrm>
          <a:prstGeom prst="hexagon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661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5D84C-B1B9-7487-2919-4DBFDC69B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Fiction in the Facts</a:t>
            </a:r>
          </a:p>
        </p:txBody>
      </p:sp>
      <p:sp>
        <p:nvSpPr>
          <p:cNvPr id="28675" name="Content Placeholder 7">
            <a:extLst>
              <a:ext uri="{FF2B5EF4-FFF2-40B4-BE49-F238E27FC236}">
                <a16:creationId xmlns:a16="http://schemas.microsoft.com/office/drawing/2014/main" id="{001687CA-0FFD-B396-81EB-DB04465691AC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0" y="1370013"/>
            <a:ext cx="6993890" cy="3262312"/>
          </a:xfrm>
        </p:spPr>
        <p:txBody>
          <a:bodyPr/>
          <a:lstStyle/>
          <a:p>
            <a:pPr lvl="0"/>
            <a:r>
              <a:rPr lang="en-US" dirty="0"/>
              <a:t>Islam is the fastest growing religion of the three major Abrahamic faiths.</a:t>
            </a:r>
          </a:p>
          <a:p>
            <a:pPr lvl="0"/>
            <a:r>
              <a:rPr lang="en-US" dirty="0"/>
              <a:t>Most Muslims live in Europe.</a:t>
            </a:r>
          </a:p>
          <a:p>
            <a:pPr lvl="0"/>
            <a:r>
              <a:rPr lang="en-US" dirty="0"/>
              <a:t>More than 1 billion people practice Islam worldwide.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05C699F-7805-6ACB-825C-913F1D8C5D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1007" y="163031"/>
            <a:ext cx="728685" cy="126919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956826-CF59-5829-872C-F76668869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16907-CD8A-A5DE-02BB-8DB0CFEC8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Fiction in the Facts</a:t>
            </a:r>
          </a:p>
        </p:txBody>
      </p:sp>
      <p:sp>
        <p:nvSpPr>
          <p:cNvPr id="28675" name="Content Placeholder 7">
            <a:extLst>
              <a:ext uri="{FF2B5EF4-FFF2-40B4-BE49-F238E27FC236}">
                <a16:creationId xmlns:a16="http://schemas.microsoft.com/office/drawing/2014/main" id="{4830C15D-472A-E1AE-FAF6-54922DBB8D5E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0" y="1370013"/>
            <a:ext cx="6993890" cy="3262312"/>
          </a:xfrm>
        </p:spPr>
        <p:txBody>
          <a:bodyPr/>
          <a:lstStyle/>
          <a:p>
            <a:pPr lvl="0"/>
            <a:r>
              <a:rPr lang="en-US" dirty="0"/>
              <a:t>Islam is the fastest growing religion of the three major Abrahamic faiths.</a:t>
            </a:r>
          </a:p>
          <a:p>
            <a:pPr lvl="0"/>
            <a:r>
              <a:rPr lang="en-US" dirty="0">
                <a:highlight>
                  <a:srgbClr val="FFFF00"/>
                </a:highlight>
              </a:rPr>
              <a:t>Most Muslims live in Europe.</a:t>
            </a:r>
          </a:p>
          <a:p>
            <a:pPr lvl="0"/>
            <a:r>
              <a:rPr lang="en-US" dirty="0"/>
              <a:t>More than 1 billion people practice Islam worldwide.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39DBE3-7C43-83CA-132D-8EF23F584F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1007" y="163031"/>
            <a:ext cx="728685" cy="1269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0469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3">
            <a:extLst>
              <a:ext uri="{FF2B5EF4-FFF2-40B4-BE49-F238E27FC236}">
                <a16:creationId xmlns:a16="http://schemas.microsoft.com/office/drawing/2014/main" id="{1C1DB67A-4418-8D73-6089-D989CE677E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3888" y="560388"/>
            <a:ext cx="7886700" cy="2139950"/>
          </a:xfrm>
        </p:spPr>
        <p:txBody>
          <a:bodyPr/>
          <a:lstStyle/>
          <a:p>
            <a:r>
              <a:rPr lang="en-US" altLang="en-US" dirty="0"/>
              <a:t>Essential Question</a:t>
            </a:r>
          </a:p>
        </p:txBody>
      </p:sp>
      <p:sp>
        <p:nvSpPr>
          <p:cNvPr id="23554" name="Text Placeholder 4">
            <a:extLst>
              <a:ext uri="{FF2B5EF4-FFF2-40B4-BE49-F238E27FC236}">
                <a16:creationId xmlns:a16="http://schemas.microsoft.com/office/drawing/2014/main" id="{F01DC99E-0FC2-0634-50E3-612982742493}"/>
              </a:ext>
            </a:extLst>
          </p:cNvPr>
          <p:cNvSpPr>
            <a:spLocks noGrp="1" noChangeArrowheads="1"/>
          </p:cNvSpPr>
          <p:nvPr>
            <p:ph type="body" sz="quarter" idx="10"/>
          </p:nvPr>
        </p:nvSpPr>
        <p:spPr>
          <a:xfrm>
            <a:off x="623888" y="2808288"/>
            <a:ext cx="7885112" cy="1397000"/>
          </a:xfrm>
        </p:spPr>
        <p:txBody>
          <a:bodyPr/>
          <a:lstStyle/>
          <a:p>
            <a:pPr marL="64008" indent="0">
              <a:buNone/>
            </a:pPr>
            <a:r>
              <a:rPr lang="en-US" dirty="0"/>
              <a:t>How did the spread of Islam influence cultural development?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3">
            <a:extLst>
              <a:ext uri="{FF2B5EF4-FFF2-40B4-BE49-F238E27FC236}">
                <a16:creationId xmlns:a16="http://schemas.microsoft.com/office/drawing/2014/main" id="{7A133F9F-8BD4-BFCE-947E-74745460EF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3888" y="560388"/>
            <a:ext cx="7886700" cy="2139950"/>
          </a:xfrm>
        </p:spPr>
        <p:txBody>
          <a:bodyPr/>
          <a:lstStyle/>
          <a:p>
            <a:r>
              <a:rPr lang="en-US" altLang="en-US" dirty="0"/>
              <a:t>Learning Objective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28C0DD-EBA7-945F-414B-0577DA3BB32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3888" y="2808288"/>
            <a:ext cx="7885112" cy="1397000"/>
          </a:xfrm>
        </p:spPr>
        <p:txBody>
          <a:bodyPr rtlCol="0">
            <a:normAutofit/>
          </a:bodyPr>
          <a:lstStyle/>
          <a:p>
            <a:pPr marL="64008" indent="0" fontAlgn="auto">
              <a:spcAft>
                <a:spcPts val="0"/>
              </a:spcAft>
              <a:buNone/>
              <a:defRPr/>
            </a:pPr>
            <a:r>
              <a:rPr lang="en-US" dirty="0"/>
              <a:t>Analyze the influence of Islam on the cultural development in various parts of the world.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F9C8AD6-E0DA-DDCA-C0E7-28AA0EC0F116}"/>
              </a:ext>
            </a:extLst>
          </p:cNvPr>
          <p:cNvSpPr/>
          <p:nvPr/>
        </p:nvSpPr>
        <p:spPr>
          <a:xfrm>
            <a:off x="0" y="0"/>
            <a:ext cx="4393580" cy="257175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FB1EE44-F757-82BD-BE79-A73FF91EFED2}"/>
              </a:ext>
            </a:extLst>
          </p:cNvPr>
          <p:cNvSpPr/>
          <p:nvPr/>
        </p:nvSpPr>
        <p:spPr>
          <a:xfrm>
            <a:off x="4393580" y="0"/>
            <a:ext cx="4750420" cy="257175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565D782-05F5-71DA-D10D-8D0291DC08C8}"/>
              </a:ext>
            </a:extLst>
          </p:cNvPr>
          <p:cNvSpPr/>
          <p:nvPr/>
        </p:nvSpPr>
        <p:spPr>
          <a:xfrm>
            <a:off x="0" y="2571750"/>
            <a:ext cx="4393580" cy="2571750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B4632C-70C0-C134-E777-E0CA30302644}"/>
              </a:ext>
            </a:extLst>
          </p:cNvPr>
          <p:cNvSpPr/>
          <p:nvPr/>
        </p:nvSpPr>
        <p:spPr>
          <a:xfrm>
            <a:off x="4393580" y="2571750"/>
            <a:ext cx="4750420" cy="2571750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33BAE-1DF4-B7E6-7446-204B8152F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The Spread of Islam</a:t>
            </a:r>
          </a:p>
        </p:txBody>
      </p:sp>
      <p:sp>
        <p:nvSpPr>
          <p:cNvPr id="26626" name="Content Placeholder 2">
            <a:extLst>
              <a:ext uri="{FF2B5EF4-FFF2-40B4-BE49-F238E27FC236}">
                <a16:creationId xmlns:a16="http://schemas.microsoft.com/office/drawing/2014/main" id="{211D2316-70BB-F47B-A80C-7D37793BEAB7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628650" y="1370013"/>
            <a:ext cx="7886700" cy="3262312"/>
          </a:xfrm>
        </p:spPr>
        <p:txBody>
          <a:bodyPr/>
          <a:lstStyle/>
          <a:p>
            <a:pPr marL="457200" indent="-393192">
              <a:buFont typeface="Calibri" panose="020F0502020204030204" pitchFamily="34" charset="0"/>
              <a:buAutoNum type="arabicPeriod"/>
            </a:pPr>
            <a:r>
              <a:rPr lang="en-US" sz="2400" dirty="0"/>
              <a:t>How did Islam spread to this region? </a:t>
            </a:r>
          </a:p>
          <a:p>
            <a:pPr marL="457200" indent="-393192">
              <a:buFont typeface="Calibri" panose="020F0502020204030204" pitchFamily="34" charset="0"/>
              <a:buAutoNum type="arabicPeriod"/>
            </a:pPr>
            <a:r>
              <a:rPr lang="en-US" sz="2400" dirty="0"/>
              <a:t>What factors influenced these people to convert to Islam? </a:t>
            </a:r>
          </a:p>
          <a:p>
            <a:pPr marL="457200" indent="-393192">
              <a:buFont typeface="Calibri" panose="020F0502020204030204" pitchFamily="34" charset="0"/>
              <a:buAutoNum type="arabicPeriod"/>
            </a:pPr>
            <a:r>
              <a:rPr lang="en-US" sz="2400" dirty="0"/>
              <a:t>Before Islam, what was the predominant religion? After Islam, what was dominant? </a:t>
            </a:r>
          </a:p>
          <a:p>
            <a:pPr marL="457200" indent="-393192">
              <a:buFont typeface="Calibri" panose="020F0502020204030204" pitchFamily="34" charset="0"/>
              <a:buAutoNum type="arabicPeriod"/>
            </a:pPr>
            <a:r>
              <a:rPr lang="en-US" sz="2400" dirty="0"/>
              <a:t>To what extent do we see any blending/syncretism of Islam with existing beliefs? </a:t>
            </a:r>
          </a:p>
          <a:p>
            <a:pPr marL="457200" indent="-393192">
              <a:buFont typeface="Calibri" panose="020F0502020204030204" pitchFamily="34" charset="0"/>
              <a:buAutoNum type="arabicPeriod"/>
            </a:pPr>
            <a:r>
              <a:rPr lang="en-US" sz="2400"/>
              <a:t>What </a:t>
            </a:r>
            <a:r>
              <a:rPr lang="en-US" sz="2400" dirty="0"/>
              <a:t>impact does this religion have in this region today?</a:t>
            </a:r>
            <a:endParaRPr lang="en-US" alt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99A0CF-216B-3288-CD5C-85DAB4EFB3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D8B8B-28FC-D5F1-0E39-04A426583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The Spread of Islam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8389BDD6-9F1D-327C-07E8-7269B0E99CC0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0" y="1370013"/>
            <a:ext cx="6046470" cy="3262312"/>
          </a:xfrm>
        </p:spPr>
        <p:txBody>
          <a:bodyPr/>
          <a:lstStyle/>
          <a:p>
            <a:pPr marL="64008" indent="0">
              <a:buNone/>
            </a:pPr>
            <a:r>
              <a:rPr lang="en-US" altLang="en-US" dirty="0"/>
              <a:t>Share your notes with the members of your group.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49F0299-52D8-A0CD-5624-FFAF4475CF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8416" y="0"/>
            <a:ext cx="1268413" cy="126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9107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CD197D-23D7-DA99-73A2-9037539818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F21CD-D3C9-0B04-7C05-81F995275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The Spread of Islam Connections</a:t>
            </a:r>
          </a:p>
        </p:txBody>
      </p:sp>
      <p:sp>
        <p:nvSpPr>
          <p:cNvPr id="28675" name="Content Placeholder 7">
            <a:extLst>
              <a:ext uri="{FF2B5EF4-FFF2-40B4-BE49-F238E27FC236}">
                <a16:creationId xmlns:a16="http://schemas.microsoft.com/office/drawing/2014/main" id="{ECC135A0-6CEB-D321-2400-2C5E6FDC7885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r>
              <a:rPr lang="en-US" altLang="en-US" dirty="0"/>
              <a:t>Examine each hexagon.</a:t>
            </a:r>
          </a:p>
          <a:p>
            <a:r>
              <a:rPr lang="en-US" altLang="en-US" dirty="0"/>
              <a:t>Connect the hexagons so that related terms are touching one another.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0F5698-6219-A8C9-04A4-F998812ABB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3298" y="210299"/>
            <a:ext cx="1268413" cy="1308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8066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1E6146-BFF4-379F-7586-37879246A0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E6B89-3BB0-254B-1C5E-3C843A913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The Spread of Islam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56BDC149-7314-D0A0-4C35-10021D6DB4BE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 marL="64008" indent="0">
              <a:buNone/>
            </a:pPr>
            <a:r>
              <a:rPr lang="en-US" dirty="0"/>
              <a:t>How did the spread of Islam influence cultural development?</a:t>
            </a:r>
          </a:p>
          <a:p>
            <a:pPr marL="64008" indent="0"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63834234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LEARN 2025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5782"/>
      </a:accent1>
      <a:accent2>
        <a:srgbClr val="008CC9"/>
      </a:accent2>
      <a:accent3>
        <a:srgbClr val="971D20"/>
      </a:accent3>
      <a:accent4>
        <a:srgbClr val="E8BF3C"/>
      </a:accent4>
      <a:accent5>
        <a:srgbClr val="D30F7F"/>
      </a:accent5>
      <a:accent6>
        <a:srgbClr val="FFFFFF"/>
      </a:accent6>
      <a:hlink>
        <a:srgbClr val="288AC3"/>
      </a:hlink>
      <a:folHlink>
        <a:srgbClr val="288AC3"/>
      </a:folHlink>
    </a:clrScheme>
    <a:fontScheme name="Office 2007 - 20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D99821D3-5AB0-46A2-A88B-DF1F5B2F96C5}" vid="{BF5A499D-F8D2-49C6-962D-9AF7F62A082E}"/>
    </a:ext>
  </a:extLst>
</a:theme>
</file>

<file path=ppt/theme/theme2.xml><?xml version="1.0" encoding="utf-8"?>
<a:theme xmlns:a="http://schemas.openxmlformats.org/drawingml/2006/main" name="1_Custom Design">
  <a:themeElements>
    <a:clrScheme name="LEARN 2025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5782"/>
      </a:accent1>
      <a:accent2>
        <a:srgbClr val="008CC9"/>
      </a:accent2>
      <a:accent3>
        <a:srgbClr val="971D20"/>
      </a:accent3>
      <a:accent4>
        <a:srgbClr val="E8BF3C"/>
      </a:accent4>
      <a:accent5>
        <a:srgbClr val="D30F7F"/>
      </a:accent5>
      <a:accent6>
        <a:srgbClr val="FFFFFF"/>
      </a:accent6>
      <a:hlink>
        <a:srgbClr val="288AC3"/>
      </a:hlink>
      <a:folHlink>
        <a:srgbClr val="288AC3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D99821D3-5AB0-46A2-A88B-DF1F5B2F96C5}" vid="{6DD89F41-01E6-4C88-840F-270122FD5FDE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Custom Design</Template>
  <TotalTime>147</TotalTime>
  <Words>533</Words>
  <Application>Microsoft Macintosh PowerPoint</Application>
  <PresentationFormat>On-screen Show (16:9)</PresentationFormat>
  <Paragraphs>36</Paragraphs>
  <Slides>11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Aptos Display</vt:lpstr>
      <vt:lpstr>Arial</vt:lpstr>
      <vt:lpstr>Calibri</vt:lpstr>
      <vt:lpstr>Courier New</vt:lpstr>
      <vt:lpstr>System Font Regular</vt:lpstr>
      <vt:lpstr>Wingdings</vt:lpstr>
      <vt:lpstr>Custom Design</vt:lpstr>
      <vt:lpstr>1_Custom Design</vt:lpstr>
      <vt:lpstr>PowerPoint Presentation</vt:lpstr>
      <vt:lpstr>The Spread of Islam: A Four-Way Comparison</vt:lpstr>
      <vt:lpstr>Fiction in the Facts</vt:lpstr>
      <vt:lpstr>Fiction in the Facts</vt:lpstr>
      <vt:lpstr>Essential Question</vt:lpstr>
      <vt:lpstr>Learning Objective</vt:lpstr>
      <vt:lpstr>PowerPoint Presentation</vt:lpstr>
      <vt:lpstr>The Spread of Islam</vt:lpstr>
      <vt:lpstr>The Spread of Islam</vt:lpstr>
      <vt:lpstr>The Spread of Islam Connections</vt:lpstr>
      <vt:lpstr>The Spread of Islam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Spread of Islam</dc:title>
  <dc:subject/>
  <dc:creator>K20 Center</dc:creator>
  <cp:keywords/>
  <dc:description/>
  <cp:lastModifiedBy>Franklin, Sherry</cp:lastModifiedBy>
  <cp:revision>8</cp:revision>
  <dcterms:created xsi:type="dcterms:W3CDTF">2026-06-09T17:47:48Z</dcterms:created>
  <dcterms:modified xsi:type="dcterms:W3CDTF">2026-09-29T19:59:15Z</dcterms:modified>
  <cp:category/>
</cp:coreProperties>
</file>