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7" r:id="rId1"/>
    <p:sldMasterId id="2147483668" r:id="rId2"/>
  </p:sldMasterIdLst>
  <p:notesMasterIdLst>
    <p:notesMasterId r:id="rId20"/>
  </p:notesMasterIdLst>
  <p:sldIdLst>
    <p:sldId id="256" r:id="rId3"/>
    <p:sldId id="257" r:id="rId4"/>
    <p:sldId id="258" r:id="rId5"/>
    <p:sldId id="259" r:id="rId6"/>
    <p:sldId id="273" r:id="rId7"/>
    <p:sldId id="261" r:id="rId8"/>
    <p:sldId id="262" r:id="rId9"/>
    <p:sldId id="274" r:id="rId10"/>
    <p:sldId id="264" r:id="rId11"/>
    <p:sldId id="265" r:id="rId12"/>
    <p:sldId id="275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3467"/>
    <p:restoredTop sz="73875"/>
  </p:normalViewPr>
  <p:slideViewPr>
    <p:cSldViewPr snapToGrid="0">
      <p:cViewPr varScale="1">
        <p:scale>
          <a:sx n="85" d="100"/>
          <a:sy n="85" d="100"/>
        </p:scale>
        <p:origin x="168" y="6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8" name="Google Shape;8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4d6c0469e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100" b="0" i="0" u="none" strike="noStrike" cap="none" dirty="0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Why-Lighting. Strategies. https://learn.k20center.ou.edu/strategy/128</a:t>
            </a:r>
            <a:endParaRPr dirty="0"/>
          </a:p>
        </p:txBody>
      </p:sp>
      <p:sp>
        <p:nvSpPr>
          <p:cNvPr id="144" name="Google Shape;144;g34d6c0469e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>
          <a:extLst>
            <a:ext uri="{FF2B5EF4-FFF2-40B4-BE49-F238E27FC236}">
              <a16:creationId xmlns:a16="http://schemas.microsoft.com/office/drawing/2014/main" id="{CE157A31-4703-51BA-8702-D5F9E2C99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4d6c0469ee_0_0:notes">
            <a:extLst>
              <a:ext uri="{FF2B5EF4-FFF2-40B4-BE49-F238E27FC236}">
                <a16:creationId xmlns:a16="http://schemas.microsoft.com/office/drawing/2014/main" id="{04005E62-04CB-3B95-1791-B4BF10E0CB4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100" b="0" i="0" u="none" strike="noStrike" cap="none" dirty="0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Why-Lighting. Strategies. https://learn.k20center.ou.edu/strategy/128</a:t>
            </a:r>
            <a:endParaRPr dirty="0"/>
          </a:p>
        </p:txBody>
      </p:sp>
      <p:sp>
        <p:nvSpPr>
          <p:cNvPr id="144" name="Google Shape;144;g34d6c0469ee_0_0:notes">
            <a:extLst>
              <a:ext uri="{FF2B5EF4-FFF2-40B4-BE49-F238E27FC236}">
                <a16:creationId xmlns:a16="http://schemas.microsoft.com/office/drawing/2014/main" id="{EAA496F5-7DDA-EA52-0877-D9BAF389D97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069066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313b5be9e3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K20 Center. (2025, April 21). </a:t>
            </a:r>
            <a:r>
              <a:rPr lang="en-US" i="1" dirty="0"/>
              <a:t>Trading rights and sovereignty </a:t>
            </a:r>
            <a:r>
              <a:rPr lang="en-US" i="0" dirty="0"/>
              <a:t>[Video]. YouTube. https://</a:t>
            </a:r>
            <a:r>
              <a:rPr lang="en-US" i="0" dirty="0" err="1"/>
              <a:t>www.youtube.com</a:t>
            </a:r>
            <a:r>
              <a:rPr lang="en-US" i="0" dirty="0"/>
              <a:t>/</a:t>
            </a:r>
            <a:r>
              <a:rPr lang="en-US" i="0" dirty="0" err="1"/>
              <a:t>watch?v</a:t>
            </a:r>
            <a:r>
              <a:rPr lang="en-US" i="0" dirty="0"/>
              <a:t>=FTIJ2SinkYE</a:t>
            </a:r>
            <a:endParaRPr dirty="0"/>
          </a:p>
        </p:txBody>
      </p:sp>
      <p:sp>
        <p:nvSpPr>
          <p:cNvPr id="158" name="Google Shape;158;g3313b5be9e3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313b5be9e3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100" b="0" i="0" u="none" strike="noStrike" cap="none" dirty="0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Give, get, reflect. Strategies. https://learn.k20center.ou.edu/strategy/2184</a:t>
            </a:r>
            <a:endParaRPr dirty="0"/>
          </a:p>
        </p:txBody>
      </p:sp>
      <p:sp>
        <p:nvSpPr>
          <p:cNvPr id="164" name="Google Shape;164;g3313b5be9e3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313b5be9e3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Give, get, reflect. Strategies. https://learn.k20center.ou.edu/strategy/2184</a:t>
            </a:r>
            <a:endParaRPr lang="en-US" sz="1800" dirty="0"/>
          </a:p>
        </p:txBody>
      </p:sp>
      <p:sp>
        <p:nvSpPr>
          <p:cNvPr id="171" name="Google Shape;171;g3313b5be9e3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39686cd6ca_1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Give, get, reflect. Strategies. https://learn.k20center.ou.edu/strategy/2184</a:t>
            </a:r>
            <a:endParaRPr lang="en-US" sz="1800" dirty="0"/>
          </a:p>
        </p:txBody>
      </p:sp>
      <p:sp>
        <p:nvSpPr>
          <p:cNvPr id="178" name="Google Shape;178;g339686cd6ca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313b5be9e3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K20 Center. (n.d.). </a:t>
            </a:r>
            <a:r>
              <a:rPr lang="en-US" sz="1800" b="0" i="0" u="none" strike="noStrike" dirty="0">
                <a:solidFill>
                  <a:srgbClr val="A61C00"/>
                </a:solidFill>
                <a:effectLst/>
                <a:latin typeface="Calibri" panose="020F0502020204030204" pitchFamily="34" charset="0"/>
              </a:rPr>
              <a:t>Friends without pens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Strategies. </a:t>
            </a:r>
            <a:r>
              <a:rPr lang="en-US" sz="1800" b="0" i="0" u="none" strike="noStrike" dirty="0">
                <a:solidFill>
                  <a:srgbClr val="1155CC"/>
                </a:solidFill>
                <a:effectLst/>
                <a:latin typeface="Calibri" panose="020F0502020204030204" pitchFamily="34" charset="0"/>
              </a:rPr>
              <a:t>https://learn.k20center.ou.edu/strategy/4438</a:t>
            </a:r>
            <a:endParaRPr dirty="0"/>
          </a:p>
        </p:txBody>
      </p:sp>
      <p:sp>
        <p:nvSpPr>
          <p:cNvPr id="185" name="Google Shape;185;g3313b5be9e3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313b5be9e3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K20 Center. (n.d.). </a:t>
            </a:r>
            <a:r>
              <a:rPr lang="en-US" sz="1800" b="0" i="0" u="none" strike="noStrike" dirty="0">
                <a:solidFill>
                  <a:srgbClr val="A61C00"/>
                </a:solidFill>
                <a:effectLst/>
                <a:latin typeface="Calibri" panose="020F0502020204030204" pitchFamily="34" charset="0"/>
              </a:rPr>
              <a:t>Friends without pens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Strategies. </a:t>
            </a:r>
            <a:r>
              <a:rPr lang="en-US" sz="1800" b="0" i="0" u="none" strike="noStrike" dirty="0">
                <a:solidFill>
                  <a:srgbClr val="1155CC"/>
                </a:solidFill>
                <a:effectLst/>
                <a:latin typeface="Calibri" panose="020F0502020204030204" pitchFamily="34" charset="0"/>
              </a:rPr>
              <a:t>https://learn.k20center.ou.edu/strategy/4438</a:t>
            </a:r>
            <a:endParaRPr lang="en-US" sz="1800" dirty="0"/>
          </a:p>
        </p:txBody>
      </p:sp>
      <p:sp>
        <p:nvSpPr>
          <p:cNvPr id="192" name="Google Shape;192;g3313b5be9e3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177a1368b4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g177a1368b4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4" name="Google Shape;10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i="0" u="none" strike="noStrike" cap="none" dirty="0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T.A.C.O.S. Strategies. https://learn.k20center.ou.edu/strategy/1196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7360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i="1" dirty="0"/>
              <a:t>The reason of the Indian outbreak </a:t>
            </a:r>
            <a:r>
              <a:rPr lang="en-US" dirty="0"/>
              <a:t>[Image]. (1890). Library of Congress Prints and Photographs Division. </a:t>
            </a:r>
            <a:r>
              <a:rPr lang="en-US" sz="11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https://</a:t>
            </a:r>
            <a:r>
              <a:rPr lang="en-US" sz="11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digital.newberry.org</a:t>
            </a:r>
            <a:r>
              <a:rPr lang="en-US" sz="11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/scalar/</a:t>
            </a:r>
            <a:r>
              <a:rPr lang="en-US" sz="11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indians-midwest</a:t>
            </a:r>
            <a:r>
              <a:rPr lang="en-US" sz="11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/media/political-cartoon-1890</a:t>
            </a:r>
            <a:br>
              <a:rPr lang="en-US" dirty="0"/>
            </a:b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313b5be9e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100" b="0" i="0" u="none" strike="noStrike" cap="none" dirty="0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KWHL graphic organizer. Strategies. https://learn.k20center.ou.edu/strategy/127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23" name="Google Shape;123;g3313b5be9e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>
          <a:extLst>
            <a:ext uri="{FF2B5EF4-FFF2-40B4-BE49-F238E27FC236}">
              <a16:creationId xmlns:a16="http://schemas.microsoft.com/office/drawing/2014/main" id="{A3DE1943-E389-6BBA-5F1A-38165CC57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313b5be9e3_0_0:notes">
            <a:extLst>
              <a:ext uri="{FF2B5EF4-FFF2-40B4-BE49-F238E27FC236}">
                <a16:creationId xmlns:a16="http://schemas.microsoft.com/office/drawing/2014/main" id="{B3C36139-BD71-6708-8E21-B26B0590D99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100" b="0" i="0" u="none" strike="noStrike" cap="none" dirty="0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KWHL graphic organizer. Strategies. https://learn.k20center.ou.edu/strategy/127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100" b="0" i="0" u="none" strike="noStrike" cap="none" dirty="0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Wakelet</a:t>
            </a:r>
            <a:r>
              <a:rPr lang="en-US" sz="1100" b="0" i="0" u="none" strike="noStrike" cap="none" dirty="0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. Tech Tools. https://learn.k20center.ou.edu/tech-tool/2180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23" name="Google Shape;123;g3313b5be9e3_0_0:notes">
            <a:extLst>
              <a:ext uri="{FF2B5EF4-FFF2-40B4-BE49-F238E27FC236}">
                <a16:creationId xmlns:a16="http://schemas.microsoft.com/office/drawing/2014/main" id="{CDCC6ADC-0DF5-8509-E2BD-6E535873EC3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794154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313b5be9e3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KWHL graphic organizer. Strategies. https://learn.k20center.ou.edu/strategy/127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100" b="0" i="0" u="none" strike="noStrike" cap="none" dirty="0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Wakelet</a:t>
            </a:r>
            <a:r>
              <a:rPr lang="en-US" sz="1100" b="0" i="0" u="none" strike="noStrike" cap="none" dirty="0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. Tech Tools. https://learn.k20center.ou.edu/tech-tool/2180</a:t>
            </a:r>
            <a:endParaRPr dirty="0"/>
          </a:p>
        </p:txBody>
      </p:sp>
      <p:sp>
        <p:nvSpPr>
          <p:cNvPr id="137" name="Google Shape;137;g3313b5be9e3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ARN Logo" type="blank">
  <p:cSld name="BLANK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16452" y="1028700"/>
            <a:ext cx="1911096" cy="31227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75"/>
              <a:buNone/>
              <a:defRPr sz="1500" b="1"/>
            </a:lvl2pPr>
            <a:lvl3pPr marL="1371600" lvl="2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945"/>
              <a:buNone/>
              <a:defRPr sz="1350" b="1"/>
            </a:lvl3pPr>
            <a:lvl4pPr marL="1828800" lvl="3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2"/>
          </p:nvPr>
        </p:nvSpPr>
        <p:spPr>
          <a:xfrm>
            <a:off x="4645027" y="1394820"/>
            <a:ext cx="4041775" cy="491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75"/>
              <a:buNone/>
              <a:defRPr sz="1500" b="1"/>
            </a:lvl2pPr>
            <a:lvl3pPr marL="1371600" lvl="2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945"/>
              <a:buNone/>
              <a:defRPr sz="1350" b="1"/>
            </a:lvl3pPr>
            <a:lvl4pPr marL="1828800" lvl="3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body" idx="3"/>
          </p:nvPr>
        </p:nvSpPr>
        <p:spPr>
          <a:xfrm>
            <a:off x="457200" y="1974760"/>
            <a:ext cx="4040188" cy="2795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2pPr>
            <a:lvl3pPr marL="1371600" lvl="2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3pPr>
            <a:lvl4pPr marL="1828800" lvl="3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3" name="Google Shape;53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1"/>
          <p:cNvSpPr txBox="1">
            <a:spLocks noGrp="1"/>
          </p:cNvSpPr>
          <p:nvPr>
            <p:ph type="body" idx="4"/>
          </p:nvPr>
        </p:nvSpPr>
        <p:spPr>
          <a:xfrm>
            <a:off x="4649788" y="1974760"/>
            <a:ext cx="4040188" cy="27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2pPr>
            <a:lvl3pPr marL="1371600" lvl="2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3pPr>
            <a:lvl4pPr marL="1828800" lvl="3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Graphic">
  <p:cSld name="Content with Graphic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2"/>
          <p:cNvSpPr txBox="1">
            <a:spLocks noGrp="1"/>
          </p:cNvSpPr>
          <p:nvPr>
            <p:ph type="body" idx="1"/>
          </p:nvPr>
        </p:nvSpPr>
        <p:spPr>
          <a:xfrm>
            <a:off x="3581400" y="1330012"/>
            <a:ext cx="5111750" cy="325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SzPts val="2100"/>
              <a:buNone/>
              <a:defRPr sz="2100"/>
            </a:lvl1pPr>
            <a:lvl2pPr marL="914400" lvl="1" indent="-333883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658"/>
              <a:buChar char="⚫"/>
              <a:defRPr sz="1950"/>
            </a:lvl2pPr>
            <a:lvl3pPr marL="1371600" lvl="2" indent="-30861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Char char="⚫"/>
              <a:defRPr sz="1800"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 sz="1500"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body" idx="2"/>
          </p:nvPr>
        </p:nvSpPr>
        <p:spPr>
          <a:xfrm>
            <a:off x="450850" y="1330012"/>
            <a:ext cx="3124200" cy="325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2pPr>
            <a:lvl3pPr marL="1371600" lvl="2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Font typeface="Arial"/>
              <a:buChar char="•"/>
              <a:defRPr sz="1400"/>
            </a:lvl3pPr>
            <a:lvl4pPr marL="1828800" lvl="3" indent="-311150" algn="l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SzPts val="1300"/>
              <a:buFont typeface="Arial"/>
              <a:buChar char="•"/>
              <a:defRPr sz="1300"/>
            </a:lvl4pPr>
            <a:lvl5pPr marL="2286000" lvl="4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8" name="Google Shape;58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2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Video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3"/>
          <p:cNvSpPr>
            <a:spLocks noGrp="1"/>
          </p:cNvSpPr>
          <p:nvPr>
            <p:ph type="media" idx="2"/>
          </p:nvPr>
        </p:nvSpPr>
        <p:spPr>
          <a:xfrm>
            <a:off x="457200" y="1343696"/>
            <a:ext cx="6125827" cy="3408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Char char="•"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">
  <p:cSld name="Table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 1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hite BG">
  <p:cSld name="Blank White BG">
    <p:bg>
      <p:bgPr>
        <a:solidFill>
          <a:schemeClr val="lt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No Logo">
  <p:cSld name="Blank No Logo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accent4"/>
            </a:gs>
            <a:gs pos="85000">
              <a:schemeClr val="accent6"/>
            </a:gs>
            <a:gs pos="100000">
              <a:schemeClr val="accent6"/>
            </a:gs>
          </a:gsLst>
          <a:lin ang="16200000" scaled="0"/>
        </a:gra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0"/>
          <p:cNvSpPr txBox="1">
            <a:spLocks noGrp="1"/>
          </p:cNvSpPr>
          <p:nvPr>
            <p:ph type="ctrTitle"/>
          </p:nvPr>
        </p:nvSpPr>
        <p:spPr>
          <a:xfrm>
            <a:off x="644652" y="1007598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0"/>
          <p:cNvSpPr txBox="1">
            <a:spLocks noGrp="1"/>
          </p:cNvSpPr>
          <p:nvPr>
            <p:ph type="subTitle" idx="1"/>
          </p:nvPr>
        </p:nvSpPr>
        <p:spPr>
          <a:xfrm>
            <a:off x="644652" y="2400300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rmAutofit/>
          </a:bodyPr>
          <a:lstStyle>
            <a:lvl1pPr marR="34289" lv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4pPr>
            <a:lvl5pPr lvl="4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5pPr>
            <a:lvl6pPr lvl="5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7pPr>
            <a:lvl8pPr lvl="7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81" name="Google Shape;81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1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  <a:defRPr sz="5000" b="0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Char char="•"/>
              <a:defRPr sz="2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148"/>
              <a:buNone/>
              <a:defRPr sz="135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840"/>
              <a:buNone/>
              <a:defRPr sz="12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5" name="Google Shape;85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3655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SzPts val="1700"/>
              <a:buFont typeface="Arial"/>
              <a:buChar char="•"/>
              <a:defRPr sz="1700"/>
            </a:lvl3pPr>
            <a:lvl4pPr marL="1828800" lvl="3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/>
            </a:lvl4pPr>
            <a:lvl5pPr marL="2286000" lvl="4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" name="Google Shape;12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rategy v1">
  <p:cSld name="Strategy v1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457200" y="1305059"/>
            <a:ext cx="5020614" cy="3620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sp>
        <p:nvSpPr>
          <p:cNvPr id="18" name="Google Shape;18;p4"/>
          <p:cNvSpPr>
            <a:spLocks noGrp="1"/>
          </p:cNvSpPr>
          <p:nvPr>
            <p:ph type="pic" idx="2"/>
          </p:nvPr>
        </p:nvSpPr>
        <p:spPr>
          <a:xfrm>
            <a:off x="5911850" y="1663336"/>
            <a:ext cx="1828800" cy="1828009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rategy v2">
  <p:cSld name="Strategy v2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57200" y="1305059"/>
            <a:ext cx="3994500" cy="3620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sp>
        <p:nvSpPr>
          <p:cNvPr id="23" name="Google Shape;23;p5"/>
          <p:cNvSpPr>
            <a:spLocks noGrp="1"/>
          </p:cNvSpPr>
          <p:nvPr>
            <p:ph type="pic" idx="2"/>
          </p:nvPr>
        </p:nvSpPr>
        <p:spPr>
          <a:xfrm>
            <a:off x="4692302" y="1305059"/>
            <a:ext cx="3994150" cy="1420813"/>
          </a:xfrm>
          <a:prstGeom prst="rect">
            <a:avLst/>
          </a:prstGeom>
          <a:noFill/>
          <a:ln w="9525" cap="flat" cmpd="sng">
            <a:solidFill>
              <a:srgbClr val="BCD4E9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ll Quote">
  <p:cSld name="Pull Quote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/>
          <p:nvPr/>
        </p:nvSpPr>
        <p:spPr>
          <a:xfrm>
            <a:off x="1721476" y="1313644"/>
            <a:ext cx="5701048" cy="320684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1C3C5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" name="Google Shape;26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body" idx="1"/>
          </p:nvPr>
        </p:nvSpPr>
        <p:spPr>
          <a:xfrm>
            <a:off x="2574750" y="1534732"/>
            <a:ext cx="3994500" cy="2376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  <a:defRPr b="1">
                <a:solidFill>
                  <a:schemeClr val="lt1"/>
                </a:solidFill>
              </a:defRPr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2"/>
          </p:nvPr>
        </p:nvSpPr>
        <p:spPr>
          <a:xfrm>
            <a:off x="3017949" y="3943350"/>
            <a:ext cx="3108101" cy="521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 i="1">
                <a:solidFill>
                  <a:schemeClr val="lt1"/>
                </a:solidFill>
              </a:defRPr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pic>
        <p:nvPicPr>
          <p:cNvPr id="30" name="Google Shape;30;p6" descr="A picture containing ic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34179" t="21571" r="32616" b="56088"/>
          <a:stretch/>
        </p:blipFill>
        <p:spPr>
          <a:xfrm>
            <a:off x="1828288" y="1352281"/>
            <a:ext cx="639651" cy="536620"/>
          </a:xfrm>
          <a:prstGeom prst="rect">
            <a:avLst/>
          </a:prstGeom>
          <a:solidFill>
            <a:srgbClr val="1C3C58"/>
          </a:solidFill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accent4"/>
            </a:gs>
            <a:gs pos="85000">
              <a:schemeClr val="accent6"/>
            </a:gs>
            <a:gs pos="100000">
              <a:schemeClr val="accent6"/>
            </a:gs>
          </a:gsLst>
          <a:lin ang="16200000" scaled="0"/>
        </a:gra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ctrTitle"/>
          </p:nvPr>
        </p:nvSpPr>
        <p:spPr>
          <a:xfrm>
            <a:off x="644652" y="1007598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ubTitle" idx="1"/>
          </p:nvPr>
        </p:nvSpPr>
        <p:spPr>
          <a:xfrm>
            <a:off x="644652" y="2400300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rmAutofit/>
          </a:bodyPr>
          <a:lstStyle>
            <a:lvl1pPr marR="34289" lv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4pPr>
            <a:lvl5pPr lvl="4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5pPr>
            <a:lvl6pPr lvl="5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7pPr>
            <a:lvl8pPr lvl="7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34" name="Google Shape;34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dered List">
  <p:cSld name="Ordered Lis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Calibri"/>
              <a:buAutoNum type="arabicPeriod"/>
              <a:defRPr sz="26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Calibri"/>
              <a:buAutoNum type="alphaLcParenR"/>
              <a:defRPr sz="2000"/>
            </a:lvl2pPr>
            <a:lvl3pPr marL="1371600" lvl="2" indent="-33655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accent4"/>
              </a:buClr>
              <a:buSzPts val="1700"/>
              <a:buFont typeface="Calibri"/>
              <a:buAutoNum type="romanLcPeriod"/>
              <a:defRPr sz="1700"/>
            </a:lvl3pPr>
            <a:lvl4pPr marL="1828800" lvl="3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Calibri"/>
              <a:buAutoNum type="arabicPeriod"/>
              <a:defRPr/>
            </a:lvl4pPr>
            <a:lvl5pPr marL="2286000" lvl="4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AutoNum type="arabicPeriod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7" name="Google Shape;37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8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  <a:defRPr sz="5000" b="0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Char char="•"/>
              <a:defRPr sz="2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148"/>
              <a:buNone/>
              <a:defRPr sz="135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840"/>
              <a:buNone/>
              <a:defRPr sz="12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2" name="Google Shape;42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title"/>
          </p:nvPr>
        </p:nvSpPr>
        <p:spPr>
          <a:xfrm>
            <a:off x="457200" y="302954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body" idx="1"/>
          </p:nvPr>
        </p:nvSpPr>
        <p:spPr>
          <a:xfrm>
            <a:off x="457200" y="1317938"/>
            <a:ext cx="4038600" cy="3448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marL="1828800" lvl="3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4pPr>
            <a:lvl5pPr marL="2286000" lvl="4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6" name="Google Shape;46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10"/>
          <p:cNvSpPr txBox="1">
            <a:spLocks noGrp="1"/>
          </p:cNvSpPr>
          <p:nvPr>
            <p:ph type="body" idx="2"/>
          </p:nvPr>
        </p:nvSpPr>
        <p:spPr>
          <a:xfrm>
            <a:off x="4648200" y="1317938"/>
            <a:ext cx="4038600" cy="3448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marL="1828800" lvl="3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4pPr>
            <a:lvl5pPr marL="2286000" lvl="4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8D8D8"/>
            </a:gs>
          </a:gsLst>
          <a:lin ang="564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40" algn="l" rtl="0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8956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5275" algn="l" rtl="0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Char char="•"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chemeClr val="dk1"/>
            </a:gs>
          </a:gsLst>
          <a:lin ang="5640000" scaled="0"/>
        </a:gra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9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40" algn="l" rtl="0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8956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Calibri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5275" algn="l" rtl="0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lt2"/>
              </a:buClr>
              <a:buSzPts val="1050"/>
              <a:buFont typeface="Calibri"/>
              <a:buChar char="•"/>
              <a:defRPr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FTIJ2SinkYE?feature=oembed" TargetMode="Externa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k20.ou.edu/2v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hyperlink" Target="http://k20.ou.edu/2u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1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/>
              <a:t>Why-Lighting</a:t>
            </a:r>
            <a:endParaRPr/>
          </a:p>
        </p:txBody>
      </p:sp>
      <p:sp>
        <p:nvSpPr>
          <p:cNvPr id="147" name="Google Shape;147;p31"/>
          <p:cNvSpPr txBox="1">
            <a:spLocks noGrp="1"/>
          </p:cNvSpPr>
          <p:nvPr>
            <p:ph type="body" idx="1"/>
          </p:nvPr>
        </p:nvSpPr>
        <p:spPr>
          <a:xfrm>
            <a:off x="457200" y="1305050"/>
            <a:ext cx="5404800" cy="36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As you read, highlight information that will help you answer the questions on the next slide. </a:t>
            </a:r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Next to each piece of information you highlight, add a note about why you chose to highlight it. </a:t>
            </a:r>
          </a:p>
        </p:txBody>
      </p:sp>
      <p:pic>
        <p:nvPicPr>
          <p:cNvPr id="148" name="Google Shape;148;p31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9" b="19"/>
          <a:stretch/>
        </p:blipFill>
        <p:spPr>
          <a:xfrm>
            <a:off x="6368507" y="1340345"/>
            <a:ext cx="2066059" cy="206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>
          <a:extLst>
            <a:ext uri="{FF2B5EF4-FFF2-40B4-BE49-F238E27FC236}">
              <a16:creationId xmlns:a16="http://schemas.microsoft.com/office/drawing/2014/main" id="{EBAF586E-0521-9367-60B8-90DB96A91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1">
            <a:extLst>
              <a:ext uri="{FF2B5EF4-FFF2-40B4-BE49-F238E27FC236}">
                <a16:creationId xmlns:a16="http://schemas.microsoft.com/office/drawing/2014/main" id="{6737A988-2CB3-C487-CDF2-9879FED3C50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/>
              <a:t>Why-Lighting</a:t>
            </a:r>
            <a:endParaRPr/>
          </a:p>
        </p:txBody>
      </p:sp>
      <p:pic>
        <p:nvPicPr>
          <p:cNvPr id="4" name="Google Shape;155;p32">
            <a:extLst>
              <a:ext uri="{FF2B5EF4-FFF2-40B4-BE49-F238E27FC236}">
                <a16:creationId xmlns:a16="http://schemas.microsoft.com/office/drawing/2014/main" id="{971126D3-25B2-98AA-E4BE-B32BF6D397C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>
            <a:alphaModFix/>
          </a:blip>
          <a:srcRect t="19" b="19"/>
          <a:stretch/>
        </p:blipFill>
        <p:spPr>
          <a:xfrm>
            <a:off x="7788917" y="84105"/>
            <a:ext cx="1081009" cy="108055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C89FAAE-6F39-1026-24BD-EEF58BE105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199" y="1305059"/>
            <a:ext cx="8229599" cy="3620866"/>
          </a:xfrm>
        </p:spPr>
        <p:txBody>
          <a:bodyPr/>
          <a:lstStyle/>
          <a:p>
            <a:pPr marL="63500" indent="0">
              <a:buNone/>
            </a:pPr>
            <a:r>
              <a:rPr lang="en-US" dirty="0"/>
              <a:t>Questions:</a:t>
            </a:r>
          </a:p>
          <a:p>
            <a:r>
              <a:rPr lang="en-US" dirty="0"/>
              <a:t>How was the Commerce Clause used to expand the powers of the federal government? </a:t>
            </a:r>
          </a:p>
          <a:p>
            <a:r>
              <a:rPr lang="en-US" dirty="0"/>
              <a:t>What was the impact of the Commerce Clause on Native American tribes?</a:t>
            </a:r>
          </a:p>
          <a:p>
            <a:r>
              <a:rPr lang="en-US" dirty="0"/>
              <a:t>Why do you think the United States continued to use the Commerce Clause to expand federal power </a:t>
            </a:r>
            <a:r>
              <a:rPr lang="en-US"/>
              <a:t>and impact Native American tribes?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309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3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/>
              <a:t>ICAP Video</a:t>
            </a:r>
            <a:endParaRPr/>
          </a:p>
        </p:txBody>
      </p:sp>
      <p:pic>
        <p:nvPicPr>
          <p:cNvPr id="2" name="Online Media 1" descr="Trading Rights and Sovereignty">
            <a:hlinkClick r:id="" action="ppaction://media"/>
            <a:extLst>
              <a:ext uri="{FF2B5EF4-FFF2-40B4-BE49-F238E27FC236}">
                <a16:creationId xmlns:a16="http://schemas.microsoft.com/office/drawing/2014/main" id="{264B5FD7-6B4F-8569-A8A9-5C446E5A059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598456" y="1325420"/>
            <a:ext cx="5947088" cy="3360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4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/>
              <a:t>Give, Get, Reflect</a:t>
            </a:r>
            <a:endParaRPr/>
          </a:p>
        </p:txBody>
      </p:sp>
      <p:sp>
        <p:nvSpPr>
          <p:cNvPr id="167" name="Google Shape;167;p34"/>
          <p:cNvSpPr txBox="1">
            <a:spLocks noGrp="1"/>
          </p:cNvSpPr>
          <p:nvPr>
            <p:ph type="body" idx="1"/>
          </p:nvPr>
        </p:nvSpPr>
        <p:spPr>
          <a:xfrm>
            <a:off x="457200" y="1305059"/>
            <a:ext cx="5020500" cy="36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Respond to the question below in the </a:t>
            </a:r>
            <a:r>
              <a:rPr lang="en-US" b="1" dirty="0"/>
              <a:t>Give</a:t>
            </a:r>
            <a:r>
              <a:rPr lang="en-US" dirty="0"/>
              <a:t> section:</a:t>
            </a:r>
            <a:endParaRPr dirty="0"/>
          </a:p>
          <a:p>
            <a:pPr marL="91440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○"/>
            </a:pPr>
            <a:r>
              <a:rPr lang="en-US" sz="2400" dirty="0"/>
              <a:t>What did you learn about public service careers after watching the interview?</a:t>
            </a:r>
            <a:endParaRPr sz="2400" dirty="0"/>
          </a:p>
        </p:txBody>
      </p:sp>
      <p:pic>
        <p:nvPicPr>
          <p:cNvPr id="168" name="Google Shape;168;p34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0944" r="10936"/>
          <a:stretch/>
        </p:blipFill>
        <p:spPr>
          <a:xfrm>
            <a:off x="5779100" y="1657738"/>
            <a:ext cx="2376324" cy="1828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5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/>
              <a:t>Give, Get, Reflect</a:t>
            </a:r>
            <a:endParaRPr/>
          </a:p>
        </p:txBody>
      </p:sp>
      <p:sp>
        <p:nvSpPr>
          <p:cNvPr id="174" name="Google Shape;174;p35"/>
          <p:cNvSpPr txBox="1">
            <a:spLocks noGrp="1"/>
          </p:cNvSpPr>
          <p:nvPr>
            <p:ph type="body" idx="1"/>
          </p:nvPr>
        </p:nvSpPr>
        <p:spPr>
          <a:xfrm>
            <a:off x="457200" y="1305059"/>
            <a:ext cx="5020500" cy="36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 fontScale="92500"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Share your “Give” with a partner.</a:t>
            </a:r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Record any information you learn from your partner in the </a:t>
            </a:r>
            <a:r>
              <a:rPr lang="en-US" b="1" dirty="0"/>
              <a:t>Get</a:t>
            </a:r>
            <a:r>
              <a:rPr lang="en-US" dirty="0"/>
              <a:t> section. 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Find another partner and repeat the process.</a:t>
            </a:r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After you share with three partners, </a:t>
            </a:r>
            <a:r>
              <a:rPr lang="en-US" b="1" dirty="0"/>
              <a:t>Reflect</a:t>
            </a:r>
            <a:r>
              <a:rPr lang="en-US" dirty="0"/>
              <a:t> on what you learned.</a:t>
            </a:r>
          </a:p>
        </p:txBody>
      </p:sp>
      <p:pic>
        <p:nvPicPr>
          <p:cNvPr id="175" name="Google Shape;175;p35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0944" r="10936"/>
          <a:stretch/>
        </p:blipFill>
        <p:spPr>
          <a:xfrm>
            <a:off x="5779100" y="1657738"/>
            <a:ext cx="2376324" cy="1828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6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/>
              <a:t>Give, Get, Reflect</a:t>
            </a:r>
            <a:endParaRPr/>
          </a:p>
        </p:txBody>
      </p:sp>
      <p:sp>
        <p:nvSpPr>
          <p:cNvPr id="181" name="Google Shape;181;p36"/>
          <p:cNvSpPr txBox="1">
            <a:spLocks noGrp="1"/>
          </p:cNvSpPr>
          <p:nvPr>
            <p:ph type="body" idx="1"/>
          </p:nvPr>
        </p:nvSpPr>
        <p:spPr>
          <a:xfrm>
            <a:off x="457200" y="1305059"/>
            <a:ext cx="5020500" cy="36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Would you be interested in a public service career?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What kinds of skills or experience do you need to work in public service?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Why are public service jobs important? </a:t>
            </a:r>
            <a:endParaRPr dirty="0"/>
          </a:p>
        </p:txBody>
      </p:sp>
      <p:pic>
        <p:nvPicPr>
          <p:cNvPr id="182" name="Google Shape;182;p36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0944" r="10936"/>
          <a:stretch/>
        </p:blipFill>
        <p:spPr>
          <a:xfrm>
            <a:off x="5779100" y="1657738"/>
            <a:ext cx="2376324" cy="1828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7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/>
              <a:t>Friends Without Pens</a:t>
            </a:r>
            <a:endParaRPr/>
          </a:p>
        </p:txBody>
      </p:sp>
      <p:pic>
        <p:nvPicPr>
          <p:cNvPr id="189" name="Google Shape;189;p37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-15000" r="-14987"/>
          <a:stretch/>
        </p:blipFill>
        <p:spPr>
          <a:xfrm>
            <a:off x="6229050" y="1657738"/>
            <a:ext cx="2376324" cy="18280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DFBAD1-4250-BF70-8A3B-69F4EFFD8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164647"/>
            <a:ext cx="5662246" cy="3620866"/>
          </a:xfrm>
        </p:spPr>
        <p:txBody>
          <a:bodyPr>
            <a:normAutofit fontScale="925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Discuss the questions below </a:t>
            </a:r>
            <a:r>
              <a:rPr lang="en-US" b="1" dirty="0"/>
              <a:t>without</a:t>
            </a:r>
            <a:r>
              <a:rPr lang="en-US" dirty="0"/>
              <a:t> writing anything.</a:t>
            </a:r>
          </a:p>
          <a:p>
            <a:pPr lvl="1">
              <a:buSzPct val="100000"/>
              <a:buFont typeface="Arial" panose="020B0604020202020204" pitchFamily="34" charset="0"/>
              <a:buChar char="•"/>
            </a:pPr>
            <a:r>
              <a:rPr lang="en-US" sz="2200" dirty="0"/>
              <a:t>Why is the Commerce Clause such an important part of the U.S. Constitution?</a:t>
            </a:r>
          </a:p>
          <a:p>
            <a:pPr lvl="1">
              <a:buSzPct val="100000"/>
              <a:buFont typeface="Arial" panose="020B0604020202020204" pitchFamily="34" charset="0"/>
              <a:buChar char="•"/>
            </a:pPr>
            <a:r>
              <a:rPr lang="en-US" sz="2200" dirty="0"/>
              <a:t>How did the Commerce Clause impact the relationship between the U.S. government and Tribal Nations?</a:t>
            </a:r>
          </a:p>
          <a:p>
            <a:pPr lvl="1">
              <a:buSzPct val="100000"/>
              <a:buFont typeface="Arial" panose="020B0604020202020204" pitchFamily="34" charset="0"/>
              <a:buChar char="•"/>
            </a:pPr>
            <a:r>
              <a:rPr lang="en-US" sz="2200" dirty="0"/>
              <a:t>In what ways did enforcing the Commerce Clause ultimately affect both the United States and Tribal Nations? 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8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/>
              <a:t>Pens Without Friends</a:t>
            </a:r>
            <a:endParaRPr/>
          </a:p>
        </p:txBody>
      </p:sp>
      <p:pic>
        <p:nvPicPr>
          <p:cNvPr id="196" name="Google Shape;196;p38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-15000" r="-14987"/>
          <a:stretch/>
        </p:blipFill>
        <p:spPr>
          <a:xfrm>
            <a:off x="6266350" y="1657738"/>
            <a:ext cx="2376324" cy="18280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C5199B2D-8D79-132E-4FC3-CE49C8C455EB}"/>
              </a:ext>
            </a:extLst>
          </p:cNvPr>
          <p:cNvSpPr txBox="1">
            <a:spLocks/>
          </p:cNvSpPr>
          <p:nvPr/>
        </p:nvSpPr>
        <p:spPr>
          <a:xfrm>
            <a:off x="457200" y="1164647"/>
            <a:ext cx="5662246" cy="3620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40" algn="l" rtl="0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84289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4"/>
              </a:buClr>
              <a:buSzPts val="877"/>
              <a:buFont typeface="Noto Sans Symbols"/>
              <a:buChar char="⚫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7179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6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2"/>
              </a:buClr>
              <a:buSzPts val="1350"/>
              <a:buFont typeface="Calibri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2"/>
              </a:buClr>
              <a:buSzPts val="1350"/>
              <a:buFont typeface="Calibri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Write a response to the questions below </a:t>
            </a:r>
            <a:r>
              <a:rPr lang="en-US" b="1" dirty="0"/>
              <a:t>without</a:t>
            </a:r>
            <a:r>
              <a:rPr lang="en-US" dirty="0"/>
              <a:t> talking to anyone. </a:t>
            </a:r>
          </a:p>
          <a:p>
            <a:pPr lvl="1">
              <a:buSzPct val="100000"/>
              <a:buFont typeface="Arial" panose="020B0604020202020204" pitchFamily="34" charset="0"/>
              <a:buChar char="•"/>
            </a:pPr>
            <a:r>
              <a:rPr lang="en-US" sz="2200" dirty="0"/>
              <a:t>Why is the Commerce Clause such an important part of the U.S. Constitution?</a:t>
            </a:r>
          </a:p>
          <a:p>
            <a:pPr lvl="1">
              <a:buSzPct val="100000"/>
              <a:buFont typeface="Arial" panose="020B0604020202020204" pitchFamily="34" charset="0"/>
              <a:buChar char="•"/>
            </a:pPr>
            <a:r>
              <a:rPr lang="en-US" sz="2200" dirty="0"/>
              <a:t>How did the Commerce Clause impact the relationship between the U.S. government and Tribal Nations. </a:t>
            </a:r>
          </a:p>
          <a:p>
            <a:pPr lvl="1">
              <a:buSzPct val="100000"/>
              <a:buFont typeface="Arial" panose="020B0604020202020204" pitchFamily="34" charset="0"/>
              <a:buChar char="•"/>
            </a:pPr>
            <a:r>
              <a:rPr lang="en-US" sz="2200" dirty="0"/>
              <a:t>In what ways did enforcing the Commerce Clause ultimately affect both the United States and Tribal Nations? 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3"/>
          <p:cNvSpPr txBox="1">
            <a:spLocks noGrp="1"/>
          </p:cNvSpPr>
          <p:nvPr>
            <p:ph type="ctrTitle"/>
          </p:nvPr>
        </p:nvSpPr>
        <p:spPr>
          <a:xfrm>
            <a:off x="644652" y="1007598"/>
            <a:ext cx="78516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</a:pPr>
            <a:r>
              <a:rPr lang="en-US"/>
              <a:t>Trading Rights and Sovereignty</a:t>
            </a:r>
            <a:endParaRPr/>
          </a:p>
        </p:txBody>
      </p:sp>
      <p:sp>
        <p:nvSpPr>
          <p:cNvPr id="95" name="Google Shape;95;p23"/>
          <p:cNvSpPr txBox="1">
            <a:spLocks noGrp="1"/>
          </p:cNvSpPr>
          <p:nvPr>
            <p:ph type="subTitle" idx="1"/>
          </p:nvPr>
        </p:nvSpPr>
        <p:spPr>
          <a:xfrm>
            <a:off x="644652" y="2400300"/>
            <a:ext cx="7854600" cy="13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rmAutofit/>
          </a:bodyPr>
          <a:lstStyle/>
          <a:p>
            <a:pPr marL="0" marR="34288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The Commerce Clause and U.S. Tribal Relations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4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</a:pPr>
            <a:r>
              <a:rPr lang="en-US"/>
              <a:t>Essential Question</a:t>
            </a:r>
            <a:endParaRPr/>
          </a:p>
        </p:txBody>
      </p:sp>
      <p:sp>
        <p:nvSpPr>
          <p:cNvPr id="101" name="Google Shape;101;p24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55562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dirty="0"/>
              <a:t>How did the Commerce Clause impact the relationship between the U.S. government and Tribal Nations?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5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</a:pPr>
            <a:r>
              <a:rPr lang="en-US"/>
              <a:t>Lesson Objectives</a:t>
            </a:r>
            <a:endParaRPr/>
          </a:p>
        </p:txBody>
      </p:sp>
      <p:sp>
        <p:nvSpPr>
          <p:cNvPr id="107" name="Google Shape;107;p25"/>
          <p:cNvSpPr txBox="1">
            <a:spLocks noGrp="1"/>
          </p:cNvSpPr>
          <p:nvPr>
            <p:ph type="body" idx="1"/>
          </p:nvPr>
        </p:nvSpPr>
        <p:spPr>
          <a:xfrm>
            <a:off x="530350" y="2028500"/>
            <a:ext cx="7772400" cy="22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 fontScale="92500"/>
          </a:bodyPr>
          <a:lstStyle/>
          <a:p>
            <a:pPr marL="457200" lvl="0" indent="-38131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Identify and describe the effects of the Commerce Clause.</a:t>
            </a:r>
            <a:endParaRPr dirty="0"/>
          </a:p>
          <a:p>
            <a:pPr marL="457200" lvl="0" indent="-38131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Explain the changes tribal nations endured as a result of the Commerce Clause.</a:t>
            </a:r>
            <a:endParaRPr dirty="0"/>
          </a:p>
          <a:p>
            <a:pPr marL="457200" lvl="0" indent="-38131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Consider how the relationship between tribal governments and the U.S. government has evolved over time. 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A51EE-46CE-330E-EACE-AEC8C0952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T.A.C.O.S.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1CBB5B-35C1-9186-CE50-2F1B57A348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the T.A.C.O.S. strategy to analyze the political cartoon.</a:t>
            </a:r>
          </a:p>
          <a:p>
            <a:r>
              <a:rPr lang="en-US" dirty="0"/>
              <a:t>Identify the following:</a:t>
            </a:r>
          </a:p>
          <a:p>
            <a:pPr lvl="1">
              <a:buSzPct val="100000"/>
              <a:buFont typeface="Arial" panose="020B0604020202020204" pitchFamily="34" charset="0"/>
              <a:buChar char="•"/>
            </a:pPr>
            <a:r>
              <a:rPr lang="en-US" sz="2400" b="1" dirty="0"/>
              <a:t>T:</a:t>
            </a:r>
            <a:r>
              <a:rPr lang="en-US" sz="2400" dirty="0"/>
              <a:t> Time and place</a:t>
            </a:r>
          </a:p>
          <a:p>
            <a:pPr lvl="1">
              <a:buSzPct val="100000"/>
              <a:buFont typeface="Arial" panose="020B0604020202020204" pitchFamily="34" charset="0"/>
              <a:buChar char="•"/>
            </a:pPr>
            <a:r>
              <a:rPr lang="en-US" sz="2400" b="1" dirty="0"/>
              <a:t>A:</a:t>
            </a:r>
            <a:r>
              <a:rPr lang="en-US" sz="2400" dirty="0"/>
              <a:t> Action</a:t>
            </a:r>
          </a:p>
          <a:p>
            <a:pPr lvl="1">
              <a:buSzPct val="100000"/>
              <a:buFont typeface="Arial" panose="020B0604020202020204" pitchFamily="34" charset="0"/>
              <a:buChar char="•"/>
            </a:pPr>
            <a:r>
              <a:rPr lang="en-US" sz="2400" b="1" dirty="0"/>
              <a:t>C:</a:t>
            </a:r>
            <a:r>
              <a:rPr lang="en-US" sz="2400" dirty="0"/>
              <a:t> Caption</a:t>
            </a:r>
          </a:p>
          <a:p>
            <a:pPr lvl="1">
              <a:buSzPct val="100000"/>
              <a:buFont typeface="Arial" panose="020B0604020202020204" pitchFamily="34" charset="0"/>
              <a:buChar char="•"/>
            </a:pPr>
            <a:r>
              <a:rPr lang="en-US" sz="2400" b="1" dirty="0"/>
              <a:t>O:</a:t>
            </a:r>
            <a:r>
              <a:rPr lang="en-US" sz="2400" dirty="0"/>
              <a:t> Objects</a:t>
            </a:r>
          </a:p>
          <a:p>
            <a:pPr lvl="1">
              <a:buSzPct val="100000"/>
              <a:buFont typeface="Arial" panose="020B0604020202020204" pitchFamily="34" charset="0"/>
              <a:buChar char="•"/>
            </a:pPr>
            <a:r>
              <a:rPr lang="en-US" sz="2400" b="1" dirty="0"/>
              <a:t>S:</a:t>
            </a:r>
            <a:r>
              <a:rPr lang="en-US" sz="2400" dirty="0"/>
              <a:t> Summary</a:t>
            </a:r>
          </a:p>
        </p:txBody>
      </p:sp>
      <p:pic>
        <p:nvPicPr>
          <p:cNvPr id="5" name="Google Shape;114;p26">
            <a:extLst>
              <a:ext uri="{FF2B5EF4-FFF2-40B4-BE49-F238E27FC236}">
                <a16:creationId xmlns:a16="http://schemas.microsoft.com/office/drawing/2014/main" id="{3BCE039D-7F18-3E40-E877-6E791067194F}"/>
              </a:ext>
            </a:extLst>
          </p:cNvPr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0480" r="10480"/>
          <a:stretch/>
        </p:blipFill>
        <p:spPr>
          <a:xfrm>
            <a:off x="5911850" y="1663336"/>
            <a:ext cx="1828803" cy="18280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5917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6787" y="277712"/>
            <a:ext cx="5390426" cy="4588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8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KWHL Chart</a:t>
            </a:r>
            <a:endParaRPr dirty="0"/>
          </a:p>
        </p:txBody>
      </p:sp>
      <p:sp>
        <p:nvSpPr>
          <p:cNvPr id="126" name="Google Shape;126;p28"/>
          <p:cNvSpPr txBox="1">
            <a:spLocks noGrp="1"/>
          </p:cNvSpPr>
          <p:nvPr>
            <p:ph type="body" idx="1"/>
          </p:nvPr>
        </p:nvSpPr>
        <p:spPr>
          <a:xfrm>
            <a:off x="457200" y="1305059"/>
            <a:ext cx="5020500" cy="36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 fontScale="85000" lnSpcReduction="10000"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Find a partner. 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Consider your knowledge of the U.S. Constitution and Tribal Nations.</a:t>
            </a:r>
          </a:p>
          <a:p>
            <a:pPr lvl="1" indent="-393700">
              <a:spcBef>
                <a:spcPts val="0"/>
              </a:spcBef>
              <a:buSzPts val="2600"/>
              <a:buChar char="•"/>
            </a:pPr>
            <a:r>
              <a:rPr lang="en-US" sz="2400" dirty="0"/>
              <a:t>Complete the “K” section with what you </a:t>
            </a:r>
            <a:r>
              <a:rPr lang="en-US" sz="2400" b="1" dirty="0"/>
              <a:t>know</a:t>
            </a:r>
            <a:r>
              <a:rPr lang="en-US" sz="2400" dirty="0"/>
              <a:t> about the topic. </a:t>
            </a:r>
          </a:p>
          <a:p>
            <a:pPr lvl="1" indent="-393700">
              <a:spcBef>
                <a:spcPts val="0"/>
              </a:spcBef>
              <a:buSzPts val="2600"/>
              <a:buChar char="•"/>
            </a:pPr>
            <a:r>
              <a:rPr lang="en-US" sz="2400" dirty="0"/>
              <a:t>Complete the “W” section with what you </a:t>
            </a:r>
            <a:r>
              <a:rPr lang="en-US" sz="2400" b="1" dirty="0"/>
              <a:t>want to know </a:t>
            </a:r>
            <a:r>
              <a:rPr lang="en-US" sz="2400" dirty="0"/>
              <a:t>about the topic.</a:t>
            </a:r>
          </a:p>
          <a:p>
            <a:pPr lvl="1" indent="-393700">
              <a:spcBef>
                <a:spcPts val="0"/>
              </a:spcBef>
              <a:buSzPts val="2600"/>
              <a:buChar char="•"/>
            </a:pPr>
            <a:r>
              <a:rPr lang="en-US" sz="2400" dirty="0"/>
              <a:t>Complete the “H” section with </a:t>
            </a:r>
            <a:r>
              <a:rPr lang="en-US" sz="2400" b="1" dirty="0"/>
              <a:t>how</a:t>
            </a:r>
            <a:r>
              <a:rPr lang="en-US" sz="2400" dirty="0"/>
              <a:t> you plan to find the information to answer your questions from the “W” section.</a:t>
            </a:r>
          </a:p>
        </p:txBody>
      </p:sp>
      <p:pic>
        <p:nvPicPr>
          <p:cNvPr id="127" name="Google Shape;127;p28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779100" y="1657738"/>
            <a:ext cx="2376325" cy="1828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>
          <a:extLst>
            <a:ext uri="{FF2B5EF4-FFF2-40B4-BE49-F238E27FC236}">
              <a16:creationId xmlns:a16="http://schemas.microsoft.com/office/drawing/2014/main" id="{920828B9-7EB2-BA4D-6080-D8A76A0D7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8">
            <a:extLst>
              <a:ext uri="{FF2B5EF4-FFF2-40B4-BE49-F238E27FC236}">
                <a16:creationId xmlns:a16="http://schemas.microsoft.com/office/drawing/2014/main" id="{BE09216F-8CA7-AF91-91CA-CDBB84DBD93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KWHL Chart</a:t>
            </a:r>
            <a:endParaRPr dirty="0"/>
          </a:p>
        </p:txBody>
      </p:sp>
      <p:sp>
        <p:nvSpPr>
          <p:cNvPr id="126" name="Google Shape;126;p28">
            <a:extLst>
              <a:ext uri="{FF2B5EF4-FFF2-40B4-BE49-F238E27FC236}">
                <a16:creationId xmlns:a16="http://schemas.microsoft.com/office/drawing/2014/main" id="{CB0B6793-08D9-EE12-9D3B-840190374E5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305059"/>
            <a:ext cx="5020500" cy="36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 fontScale="92500" lnSpcReduction="10000"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Open each of the following </a:t>
            </a:r>
            <a:r>
              <a:rPr lang="en-US" dirty="0" err="1"/>
              <a:t>Wakelets</a:t>
            </a:r>
            <a:r>
              <a:rPr lang="en-US" dirty="0"/>
              <a:t>:</a:t>
            </a:r>
          </a:p>
          <a:p>
            <a:pPr lvl="1" indent="-393700">
              <a:spcBef>
                <a:spcPts val="0"/>
              </a:spcBef>
              <a:buSzPct val="100000"/>
              <a:buFont typeface="Noto Sans Symbols"/>
              <a:buChar char="•"/>
            </a:pPr>
            <a:r>
              <a:rPr lang="en-US" u="sng" dirty="0">
                <a:solidFill>
                  <a:schemeClr val="accent6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k20.ou.edu/2v</a:t>
            </a:r>
            <a:r>
              <a:rPr lang="en-US" dirty="0">
                <a:solidFill>
                  <a:schemeClr val="accent6"/>
                </a:solidFill>
              </a:rPr>
              <a:t> </a:t>
            </a:r>
          </a:p>
          <a:p>
            <a:pPr lvl="1" indent="-393700">
              <a:spcBef>
                <a:spcPts val="0"/>
              </a:spcBef>
              <a:buSzPct val="100000"/>
              <a:buFont typeface="Noto Sans Symbols"/>
              <a:buChar char="•"/>
            </a:pPr>
            <a:r>
              <a:rPr lang="en-US" u="sng" dirty="0">
                <a:solidFill>
                  <a:schemeClr val="accent6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k20.ou.edu/2u</a:t>
            </a:r>
            <a:endParaRPr lang="en-US"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Explore the resources in each </a:t>
            </a:r>
            <a:r>
              <a:rPr lang="en-US" dirty="0" err="1"/>
              <a:t>Wakelet</a:t>
            </a:r>
            <a:r>
              <a:rPr lang="en-US" dirty="0"/>
              <a:t>.</a:t>
            </a:r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Record what you learn about the history of the relationship between the U.S. government and Tribal Nations in the “L” section of your handout.</a:t>
            </a:r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endParaRPr lang="en-US" dirty="0"/>
          </a:p>
        </p:txBody>
      </p:sp>
      <p:pic>
        <p:nvPicPr>
          <p:cNvPr id="127" name="Google Shape;127;p28">
            <a:extLst>
              <a:ext uri="{FF2B5EF4-FFF2-40B4-BE49-F238E27FC236}">
                <a16:creationId xmlns:a16="http://schemas.microsoft.com/office/drawing/2014/main" id="{AD4BD1D4-93EB-D85B-C76C-C7C2CFAEF9BE}"/>
              </a:ext>
            </a:extLst>
          </p:cNvPr>
          <p:cNvPicPr preferRelativeResize="0">
            <a:picLocks noGrp="1"/>
          </p:cNvPicPr>
          <p:nvPr>
            <p:ph type="pic" idx="2"/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5779100" y="1657738"/>
            <a:ext cx="2376325" cy="1828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70553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0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/>
              <a:t>KWHL: Learned</a:t>
            </a:r>
            <a:endParaRPr/>
          </a:p>
        </p:txBody>
      </p:sp>
      <p:sp>
        <p:nvSpPr>
          <p:cNvPr id="140" name="Google Shape;140;p30"/>
          <p:cNvSpPr txBox="1">
            <a:spLocks noGrp="1"/>
          </p:cNvSpPr>
          <p:nvPr>
            <p:ph type="body" idx="1"/>
          </p:nvPr>
        </p:nvSpPr>
        <p:spPr>
          <a:xfrm>
            <a:off x="457200" y="1305050"/>
            <a:ext cx="7511400" cy="36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endParaRPr/>
          </a:p>
        </p:txBody>
      </p:sp>
      <p:pic>
        <p:nvPicPr>
          <p:cNvPr id="141" name="Google Shape;141;p30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7294825" y="98497"/>
            <a:ext cx="1738175" cy="1337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LEARN theme">
  <a:themeElements>
    <a:clrScheme name="LEARN Colors">
      <a:dk1>
        <a:srgbClr val="000000"/>
      </a:dk1>
      <a:lt1>
        <a:srgbClr val="FFFFFF"/>
      </a:lt1>
      <a:dk2>
        <a:srgbClr val="626262"/>
      </a:dk2>
      <a:lt2>
        <a:srgbClr val="E0EBF5"/>
      </a:lt2>
      <a:accent1>
        <a:srgbClr val="DCBA25"/>
      </a:accent1>
      <a:accent2>
        <a:srgbClr val="3E5C61"/>
      </a:accent2>
      <a:accent3>
        <a:srgbClr val="999967"/>
      </a:accent3>
      <a:accent4>
        <a:srgbClr val="991B1E"/>
      </a:accent4>
      <a:accent5>
        <a:srgbClr val="C1C1C1"/>
      </a:accent5>
      <a:accent6>
        <a:srgbClr val="7D1619"/>
      </a:accent6>
      <a:hlink>
        <a:srgbClr val="BED7D3"/>
      </a:hlink>
      <a:folHlink>
        <a:srgbClr val="7C7C5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EARN theme">
  <a:themeElements>
    <a:clrScheme name="LEARN Colors">
      <a:dk1>
        <a:srgbClr val="000000"/>
      </a:dk1>
      <a:lt1>
        <a:srgbClr val="FFFFFF"/>
      </a:lt1>
      <a:dk2>
        <a:srgbClr val="626262"/>
      </a:dk2>
      <a:lt2>
        <a:srgbClr val="E0EBF5"/>
      </a:lt2>
      <a:accent1>
        <a:srgbClr val="DCBA25"/>
      </a:accent1>
      <a:accent2>
        <a:srgbClr val="3E5C61"/>
      </a:accent2>
      <a:accent3>
        <a:srgbClr val="999967"/>
      </a:accent3>
      <a:accent4>
        <a:srgbClr val="991B1E"/>
      </a:accent4>
      <a:accent5>
        <a:srgbClr val="C1C1C1"/>
      </a:accent5>
      <a:accent6>
        <a:srgbClr val="7D1619"/>
      </a:accent6>
      <a:hlink>
        <a:srgbClr val="BED7D3"/>
      </a:hlink>
      <a:folHlink>
        <a:srgbClr val="7C7C5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482</TotalTime>
  <Words>1034</Words>
  <Application>Microsoft Macintosh PowerPoint</Application>
  <PresentationFormat>On-screen Show (16:9)</PresentationFormat>
  <Paragraphs>81</Paragraphs>
  <Slides>17</Slides>
  <Notes>17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Noto Sans Symbols</vt:lpstr>
      <vt:lpstr>Times New Roman</vt:lpstr>
      <vt:lpstr>LEARN theme</vt:lpstr>
      <vt:lpstr>LEARN theme</vt:lpstr>
      <vt:lpstr>PowerPoint Presentation</vt:lpstr>
      <vt:lpstr>Trading Rights and Sovereignty</vt:lpstr>
      <vt:lpstr>Essential Question</vt:lpstr>
      <vt:lpstr>Lesson Objectives</vt:lpstr>
      <vt:lpstr>T.A.C.O.S.</vt:lpstr>
      <vt:lpstr>PowerPoint Presentation</vt:lpstr>
      <vt:lpstr>KWHL Chart</vt:lpstr>
      <vt:lpstr>KWHL Chart</vt:lpstr>
      <vt:lpstr>KWHL: Learned</vt:lpstr>
      <vt:lpstr>Why-Lighting</vt:lpstr>
      <vt:lpstr>Why-Lighting</vt:lpstr>
      <vt:lpstr>ICAP Video</vt:lpstr>
      <vt:lpstr>Give, Get, Reflect</vt:lpstr>
      <vt:lpstr>Give, Get, Reflect</vt:lpstr>
      <vt:lpstr>Give, Get, Reflect</vt:lpstr>
      <vt:lpstr>Friends Without Pens</vt:lpstr>
      <vt:lpstr>Pens Without Friends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Finley-Combs, Elsa C.</cp:lastModifiedBy>
  <cp:revision>5</cp:revision>
  <dcterms:modified xsi:type="dcterms:W3CDTF">2025-08-15T12:51:52Z</dcterms:modified>
</cp:coreProperties>
</file>