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73" r:id="rId7"/>
    <p:sldId id="261" r:id="rId8"/>
    <p:sldId id="262" r:id="rId9"/>
    <p:sldId id="274" r:id="rId10"/>
    <p:sldId id="264" r:id="rId11"/>
    <p:sldId id="265" r:id="rId12"/>
    <p:sldId id="275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467"/>
    <p:restoredTop sz="73875"/>
  </p:normalViewPr>
  <p:slideViewPr>
    <p:cSldViewPr snapToGrid="0">
      <p:cViewPr varScale="1">
        <p:scale>
          <a:sx n="85" d="100"/>
          <a:sy n="85" d="100"/>
        </p:scale>
        <p:origin x="16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d6c0469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Why-Lighting. Strategies. https://learn.k20center.ou.edu/strategy/128</a:t>
            </a:r>
            <a:endParaRPr dirty="0"/>
          </a:p>
        </p:txBody>
      </p:sp>
      <p:sp>
        <p:nvSpPr>
          <p:cNvPr id="144" name="Google Shape;144;g34d6c0469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CE157A31-4703-51BA-8702-D5F9E2C99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d6c0469ee_0_0:notes">
            <a:extLst>
              <a:ext uri="{FF2B5EF4-FFF2-40B4-BE49-F238E27FC236}">
                <a16:creationId xmlns:a16="http://schemas.microsoft.com/office/drawing/2014/main" id="{04005E62-04CB-3B95-1791-B4BF10E0CB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Why-Lighting. Strategies. https://learn.k20center.ou.edu/strategy/128</a:t>
            </a:r>
            <a:endParaRPr dirty="0"/>
          </a:p>
        </p:txBody>
      </p:sp>
      <p:sp>
        <p:nvSpPr>
          <p:cNvPr id="144" name="Google Shape;144;g34d6c0469ee_0_0:notes">
            <a:extLst>
              <a:ext uri="{FF2B5EF4-FFF2-40B4-BE49-F238E27FC236}">
                <a16:creationId xmlns:a16="http://schemas.microsoft.com/office/drawing/2014/main" id="{EAA496F5-7DDA-EA52-0877-D9BAF389D9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6906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13b5be9e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(2025, April 21). </a:t>
            </a:r>
            <a:r>
              <a:rPr lang="en-US" i="1" dirty="0"/>
              <a:t>Trading rights and sovereignty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=FTIJ2SinkYE</a:t>
            </a:r>
            <a:endParaRPr dirty="0"/>
          </a:p>
        </p:txBody>
      </p:sp>
      <p:sp>
        <p:nvSpPr>
          <p:cNvPr id="158" name="Google Shape;158;g3313b5be9e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13b5be9e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Give, get, reflect. Strategies. https://learn.k20center.ou.edu/strategy/2184</a:t>
            </a:r>
            <a:endParaRPr dirty="0"/>
          </a:p>
        </p:txBody>
      </p:sp>
      <p:sp>
        <p:nvSpPr>
          <p:cNvPr id="164" name="Google Shape;164;g3313b5be9e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13b5be9e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Give, get, reflect. Strategies. https://learn.k20center.ou.edu/strategy/2184</a:t>
            </a:r>
            <a:endParaRPr lang="en-US" sz="1800" dirty="0"/>
          </a:p>
        </p:txBody>
      </p:sp>
      <p:sp>
        <p:nvSpPr>
          <p:cNvPr id="171" name="Google Shape;171;g3313b5be9e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9686cd6c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Give, get, reflect. Strategies. https://learn.k20center.ou.edu/strategy/2184</a:t>
            </a:r>
            <a:endParaRPr lang="en-US" sz="1800" dirty="0"/>
          </a:p>
        </p:txBody>
      </p:sp>
      <p:sp>
        <p:nvSpPr>
          <p:cNvPr id="178" name="Google Shape;178;g339686cd6c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13b5be9e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>
                <a:solidFill>
                  <a:srgbClr val="A61C00"/>
                </a:solidFill>
                <a:effectLst/>
                <a:latin typeface="Calibri" panose="020F0502020204030204" pitchFamily="34" charset="0"/>
              </a:rPr>
              <a:t>Friends without pens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Strategies.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</a:rPr>
              <a:t>https://learn.k20center.ou.edu/strategy/4438</a:t>
            </a:r>
            <a:endParaRPr dirty="0"/>
          </a:p>
        </p:txBody>
      </p:sp>
      <p:sp>
        <p:nvSpPr>
          <p:cNvPr id="185" name="Google Shape;185;g3313b5be9e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13b5be9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>
                <a:solidFill>
                  <a:srgbClr val="A61C00"/>
                </a:solidFill>
                <a:effectLst/>
                <a:latin typeface="Calibri" panose="020F0502020204030204" pitchFamily="34" charset="0"/>
              </a:rPr>
              <a:t>Friends without pens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Strategies.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</a:rPr>
              <a:t>https://learn.k20center.ou.edu/strategy/4438</a:t>
            </a:r>
            <a:endParaRPr lang="en-US" sz="1800" dirty="0"/>
          </a:p>
        </p:txBody>
      </p:sp>
      <p:sp>
        <p:nvSpPr>
          <p:cNvPr id="192" name="Google Shape;192;g3313b5be9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T.A.C.O.S. Strategies. https://learn.k20center.ou.edu/strategy/1196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The reason of the Indian outbreak </a:t>
            </a:r>
            <a:r>
              <a:rPr lang="en-US" dirty="0"/>
              <a:t>[Image]. (1890). Library of Congress Prints and Photographs Division.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digital.newberry.org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/scalar/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indians-midwest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/media/political-cartoon-1890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13b5be9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KWHL graphic organizer. Strategies. https://learn.k20center.ou.edu/strategy/127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123;g3313b5be9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A3DE1943-E389-6BBA-5F1A-38165CC57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13b5be9e3_0_0:notes">
            <a:extLst>
              <a:ext uri="{FF2B5EF4-FFF2-40B4-BE49-F238E27FC236}">
                <a16:creationId xmlns:a16="http://schemas.microsoft.com/office/drawing/2014/main" id="{B3C36139-BD71-6708-8E21-B26B0590D9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KWHL graphic organizer. Strategies. https://learn.k20center.ou.edu/strategy/127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Wakelet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Tech Tools. https://learn.k20center.ou.edu/tech-tool/2180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123;g3313b5be9e3_0_0:notes">
            <a:extLst>
              <a:ext uri="{FF2B5EF4-FFF2-40B4-BE49-F238E27FC236}">
                <a16:creationId xmlns:a16="http://schemas.microsoft.com/office/drawing/2014/main" id="{CDCC6ADC-0DF5-8509-E2BD-6E535873EC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941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13b5be9e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KWHL graphic organizer. Strategies. https://learn.k20center.ou.edu/strategy/127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Wakelet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Tech Tools. https://learn.k20center.ou.edu/tech-tool/2180</a:t>
            </a:r>
            <a:endParaRPr dirty="0"/>
          </a:p>
        </p:txBody>
      </p:sp>
      <p:sp>
        <p:nvSpPr>
          <p:cNvPr id="137" name="Google Shape;137;g3313b5be9e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TIJ2SinkYE?feature=oembed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2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://k20.ou.edu/2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Why-Lighting</a:t>
            </a:r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4048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 you read, highlight information that will help you answer the questions on the next slide.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Next to each piece of information you highlight, add a note about why you chose to highlight it. </a:t>
            </a:r>
          </a:p>
        </p:txBody>
      </p:sp>
      <p:pic>
        <p:nvPicPr>
          <p:cNvPr id="148" name="Google Shape;148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19"/>
          <a:stretch/>
        </p:blipFill>
        <p:spPr>
          <a:xfrm>
            <a:off x="6368507" y="1340345"/>
            <a:ext cx="2066059" cy="20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EBAF586E-0521-9367-60B8-90DB96A9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>
            <a:extLst>
              <a:ext uri="{FF2B5EF4-FFF2-40B4-BE49-F238E27FC236}">
                <a16:creationId xmlns:a16="http://schemas.microsoft.com/office/drawing/2014/main" id="{6737A988-2CB3-C487-CDF2-9879FED3C5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Why-Lighting</a:t>
            </a:r>
            <a:endParaRPr/>
          </a:p>
        </p:txBody>
      </p:sp>
      <p:pic>
        <p:nvPicPr>
          <p:cNvPr id="4" name="Google Shape;155;p32">
            <a:extLst>
              <a:ext uri="{FF2B5EF4-FFF2-40B4-BE49-F238E27FC236}">
                <a16:creationId xmlns:a16="http://schemas.microsoft.com/office/drawing/2014/main" id="{971126D3-25B2-98AA-E4BE-B32BF6D397C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19" b="19"/>
          <a:stretch/>
        </p:blipFill>
        <p:spPr>
          <a:xfrm>
            <a:off x="7788917" y="84105"/>
            <a:ext cx="1081009" cy="10805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89FAAE-6F39-1026-24BD-EEF58BE1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05059"/>
            <a:ext cx="8229599" cy="3620866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Questions:</a:t>
            </a:r>
          </a:p>
          <a:p>
            <a:r>
              <a:rPr lang="en-US" dirty="0"/>
              <a:t>How was the Commerce Clause used to expand the powers of the federal government? </a:t>
            </a:r>
          </a:p>
          <a:p>
            <a:r>
              <a:rPr lang="en-US" dirty="0"/>
              <a:t>What was the impact of the Commerce Clause on Native American tribes?</a:t>
            </a:r>
          </a:p>
          <a:p>
            <a:r>
              <a:rPr lang="en-US" dirty="0"/>
              <a:t>Why do you think the United States continued to use the Commerce Clause to expand federal power </a:t>
            </a:r>
            <a:r>
              <a:rPr lang="en-US"/>
              <a:t>and impact Native American tribes?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0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ICAP Video</a:t>
            </a:r>
            <a:endParaRPr/>
          </a:p>
        </p:txBody>
      </p:sp>
      <p:pic>
        <p:nvPicPr>
          <p:cNvPr id="2" name="Online Media 1" descr="Trading Rights and Sovereignty">
            <a:hlinkClick r:id="" action="ppaction://media"/>
            <a:extLst>
              <a:ext uri="{FF2B5EF4-FFF2-40B4-BE49-F238E27FC236}">
                <a16:creationId xmlns:a16="http://schemas.microsoft.com/office/drawing/2014/main" id="{264B5FD7-6B4F-8569-A8A9-5C446E5A05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8456" y="1325420"/>
            <a:ext cx="5947088" cy="3360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Give, Get, Reflect</a:t>
            </a:r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Respond to the question below in the </a:t>
            </a:r>
            <a:r>
              <a:rPr lang="en-US" b="1" dirty="0"/>
              <a:t>Give</a:t>
            </a:r>
            <a:r>
              <a:rPr lang="en-US" dirty="0"/>
              <a:t> section: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/>
              <a:t>What did you learn about public service careers after watching the interview?</a:t>
            </a:r>
            <a:endParaRPr sz="2400" dirty="0"/>
          </a:p>
        </p:txBody>
      </p:sp>
      <p:pic>
        <p:nvPicPr>
          <p:cNvPr id="168" name="Google Shape;168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944" r="10936"/>
          <a:stretch/>
        </p:blipFill>
        <p:spPr>
          <a:xfrm>
            <a:off x="5779100" y="1657738"/>
            <a:ext cx="2376324" cy="18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Give, Get, Reflect</a:t>
            </a:r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Share your “Give” with a partner.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Record any information you learn from your partner in the </a:t>
            </a:r>
            <a:r>
              <a:rPr lang="en-US" b="1" dirty="0"/>
              <a:t>Get</a:t>
            </a:r>
            <a:r>
              <a:rPr lang="en-US" dirty="0"/>
              <a:t> section.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Find another partner and repeat the process.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After you share with three partners, </a:t>
            </a:r>
            <a:r>
              <a:rPr lang="en-US" b="1" dirty="0"/>
              <a:t>Reflect</a:t>
            </a:r>
            <a:r>
              <a:rPr lang="en-US" dirty="0"/>
              <a:t> on what you learned.</a:t>
            </a:r>
          </a:p>
        </p:txBody>
      </p:sp>
      <p:pic>
        <p:nvPicPr>
          <p:cNvPr id="175" name="Google Shape;175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944" r="10936"/>
          <a:stretch/>
        </p:blipFill>
        <p:spPr>
          <a:xfrm>
            <a:off x="5779100" y="1657738"/>
            <a:ext cx="2376324" cy="18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Give, Get, Reflect</a:t>
            </a:r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Would you be interested in a public service career?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kinds of skills or experience do you need to work in public service?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Why are public service jobs important? </a:t>
            </a:r>
            <a:endParaRPr dirty="0"/>
          </a:p>
        </p:txBody>
      </p:sp>
      <p:pic>
        <p:nvPicPr>
          <p:cNvPr id="182" name="Google Shape;182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944" r="10936"/>
          <a:stretch/>
        </p:blipFill>
        <p:spPr>
          <a:xfrm>
            <a:off x="5779100" y="1657738"/>
            <a:ext cx="2376324" cy="18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Friends Without Pens</a:t>
            </a:r>
            <a:endParaRPr/>
          </a:p>
        </p:txBody>
      </p:sp>
      <p:pic>
        <p:nvPicPr>
          <p:cNvPr id="189" name="Google Shape;189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5000" r="-14987"/>
          <a:stretch/>
        </p:blipFill>
        <p:spPr>
          <a:xfrm>
            <a:off x="6229050" y="1657738"/>
            <a:ext cx="2376324" cy="182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FBAD1-4250-BF70-8A3B-69F4EFFD8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64647"/>
            <a:ext cx="5662246" cy="3620866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the questions below </a:t>
            </a:r>
            <a:r>
              <a:rPr lang="en-US" b="1" dirty="0"/>
              <a:t>without</a:t>
            </a:r>
            <a:r>
              <a:rPr lang="en-US" dirty="0"/>
              <a:t> writing anything.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Why is the Commerce Clause such an important part of the U.S. Constitution?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How did the Commerce Clause impact the relationship between the U.S. government and Tribal Nations?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In what ways did enforcing the Commerce Clause ultimately affect both the United States and Tribal Nations?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Pens Without Friends</a:t>
            </a:r>
            <a:endParaRPr/>
          </a:p>
        </p:txBody>
      </p:sp>
      <p:pic>
        <p:nvPicPr>
          <p:cNvPr id="196" name="Google Shape;196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5000" r="-14987"/>
          <a:stretch/>
        </p:blipFill>
        <p:spPr>
          <a:xfrm>
            <a:off x="6266350" y="1657738"/>
            <a:ext cx="2376324" cy="182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5199B2D-8D79-132E-4FC3-CE49C8C455EB}"/>
              </a:ext>
            </a:extLst>
          </p:cNvPr>
          <p:cNvSpPr txBox="1">
            <a:spLocks/>
          </p:cNvSpPr>
          <p:nvPr/>
        </p:nvSpPr>
        <p:spPr>
          <a:xfrm>
            <a:off x="457200" y="1164647"/>
            <a:ext cx="5662246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Write a response to the questions below </a:t>
            </a:r>
            <a:r>
              <a:rPr lang="en-US" b="1" dirty="0"/>
              <a:t>without</a:t>
            </a:r>
            <a:r>
              <a:rPr lang="en-US" dirty="0"/>
              <a:t> talking to anyone.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Why is the Commerce Clause such an important part of the U.S. Constitution?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How did the Commerce Clause impact the relationship between the U.S. government and Tribal Nations.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In what ways did enforcing the Commerce Clause ultimately affect both the United States and Tribal Nations?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Trading Rights and Sovereignty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Commerce Clause and U.S. Tribal Relations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dirty="0"/>
              <a:t>How did the Commerce Clause impact the relationship between the U.S. government and Tribal Nations?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22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Identify and describe the effects of the Commerce Clause.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Explain the changes tribal nations endured as a result of the Commerce Clause.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Consider how the relationship between tribal governments and the U.S. government has evolved over time.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51EE-46CE-330E-EACE-AEC8C095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T.A.C.O.S.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CBB5B-35C1-9186-CE50-2F1B57A34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T.A.C.O.S. strategy to analyze the political cartoon.</a:t>
            </a:r>
          </a:p>
          <a:p>
            <a:r>
              <a:rPr lang="en-US" dirty="0"/>
              <a:t>Identify the following: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T:</a:t>
            </a:r>
            <a:r>
              <a:rPr lang="en-US" sz="2400" dirty="0"/>
              <a:t> Time and place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A:</a:t>
            </a:r>
            <a:r>
              <a:rPr lang="en-US" sz="2400" dirty="0"/>
              <a:t> Action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C:</a:t>
            </a:r>
            <a:r>
              <a:rPr lang="en-US" sz="2400" dirty="0"/>
              <a:t> Caption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O:</a:t>
            </a:r>
            <a:r>
              <a:rPr lang="en-US" sz="2400" dirty="0"/>
              <a:t> Objects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S:</a:t>
            </a:r>
            <a:r>
              <a:rPr lang="en-US" sz="2400" dirty="0"/>
              <a:t> Summary</a:t>
            </a:r>
          </a:p>
        </p:txBody>
      </p:sp>
      <p:pic>
        <p:nvPicPr>
          <p:cNvPr id="5" name="Google Shape;114;p26">
            <a:extLst>
              <a:ext uri="{FF2B5EF4-FFF2-40B4-BE49-F238E27FC236}">
                <a16:creationId xmlns:a16="http://schemas.microsoft.com/office/drawing/2014/main" id="{3BCE039D-7F18-3E40-E877-6E791067194F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480" r="10480"/>
          <a:stretch/>
        </p:blipFill>
        <p:spPr>
          <a:xfrm>
            <a:off x="5911850" y="1663336"/>
            <a:ext cx="1828803" cy="1828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91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787" y="277712"/>
            <a:ext cx="5390426" cy="45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KWHL Chart</a:t>
            </a:r>
            <a:endParaRPr dirty="0"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85000"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Find a partner.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Consider your knowledge of the U.S. Constitution and Tribal Nations.</a:t>
            </a:r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-US" sz="2400" dirty="0"/>
              <a:t>Complete the “K” section with what you </a:t>
            </a:r>
            <a:r>
              <a:rPr lang="en-US" sz="2400" b="1" dirty="0"/>
              <a:t>know</a:t>
            </a:r>
            <a:r>
              <a:rPr lang="en-US" sz="2400" dirty="0"/>
              <a:t> about the topic. </a:t>
            </a:r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-US" sz="2400" dirty="0"/>
              <a:t>Complete the “W” section with what you </a:t>
            </a:r>
            <a:r>
              <a:rPr lang="en-US" sz="2400" b="1" dirty="0"/>
              <a:t>want to know </a:t>
            </a:r>
            <a:r>
              <a:rPr lang="en-US" sz="2400" dirty="0"/>
              <a:t>about the topic.</a:t>
            </a:r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-US" sz="2400" dirty="0"/>
              <a:t>Complete the “H” section with </a:t>
            </a:r>
            <a:r>
              <a:rPr lang="en-US" sz="2400" b="1" dirty="0"/>
              <a:t>how</a:t>
            </a:r>
            <a:r>
              <a:rPr lang="en-US" sz="2400" dirty="0"/>
              <a:t> you plan to find the information to answer your questions from the “W” section.</a:t>
            </a:r>
          </a:p>
        </p:txBody>
      </p:sp>
      <p:pic>
        <p:nvPicPr>
          <p:cNvPr id="127" name="Google Shape;127;p2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79100" y="1657738"/>
            <a:ext cx="2376325" cy="18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920828B9-7EB2-BA4D-6080-D8A76A0D7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>
            <a:extLst>
              <a:ext uri="{FF2B5EF4-FFF2-40B4-BE49-F238E27FC236}">
                <a16:creationId xmlns:a16="http://schemas.microsoft.com/office/drawing/2014/main" id="{BE09216F-8CA7-AF91-91CA-CDBB84DBD9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KWHL Chart</a:t>
            </a:r>
            <a:endParaRPr dirty="0"/>
          </a:p>
        </p:txBody>
      </p:sp>
      <p:sp>
        <p:nvSpPr>
          <p:cNvPr id="126" name="Google Shape;126;p28">
            <a:extLst>
              <a:ext uri="{FF2B5EF4-FFF2-40B4-BE49-F238E27FC236}">
                <a16:creationId xmlns:a16="http://schemas.microsoft.com/office/drawing/2014/main" id="{CB0B6793-08D9-EE12-9D3B-840190374E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Open each of the following </a:t>
            </a:r>
            <a:r>
              <a:rPr lang="en-US" dirty="0" err="1"/>
              <a:t>Wakelets</a:t>
            </a:r>
            <a:r>
              <a:rPr lang="en-US" dirty="0"/>
              <a:t>:</a:t>
            </a:r>
          </a:p>
          <a:p>
            <a:pPr lvl="1" indent="-393700">
              <a:spcBef>
                <a:spcPts val="0"/>
              </a:spcBef>
              <a:buSzPct val="100000"/>
              <a:buFont typeface="Noto Sans Symbols"/>
              <a:buChar char="•"/>
            </a:pP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k20.ou.edu/2v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pPr lvl="1" indent="-393700">
              <a:spcBef>
                <a:spcPts val="0"/>
              </a:spcBef>
              <a:buSzPct val="100000"/>
              <a:buFont typeface="Noto Sans Symbols"/>
              <a:buChar char="•"/>
            </a:pPr>
            <a:r>
              <a:rPr lang="en-US" u="sng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k20.ou.edu/2u</a:t>
            </a:r>
            <a:endParaRPr lang="en-US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Explore the resources in each </a:t>
            </a:r>
            <a:r>
              <a:rPr lang="en-US" dirty="0" err="1"/>
              <a:t>Wakelet</a:t>
            </a:r>
            <a:r>
              <a:rPr lang="en-US" dirty="0"/>
              <a:t>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what you learn about the history of the relationship between the U.S. government and Tribal Nations in the “L” section of your handout.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</p:txBody>
      </p:sp>
      <p:pic>
        <p:nvPicPr>
          <p:cNvPr id="127" name="Google Shape;127;p28">
            <a:extLst>
              <a:ext uri="{FF2B5EF4-FFF2-40B4-BE49-F238E27FC236}">
                <a16:creationId xmlns:a16="http://schemas.microsoft.com/office/drawing/2014/main" id="{AD4BD1D4-93EB-D85B-C76C-C7C2CFAEF9B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779100" y="1657738"/>
            <a:ext cx="2376325" cy="1828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05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KWHL: Learned</a:t>
            </a:r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11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endParaRPr/>
          </a:p>
        </p:txBody>
      </p:sp>
      <p:pic>
        <p:nvPicPr>
          <p:cNvPr id="141" name="Google Shape;141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94825" y="98497"/>
            <a:ext cx="1738175" cy="13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1034</Words>
  <Application>Microsoft Macintosh PowerPoint</Application>
  <PresentationFormat>On-screen Show (16:9)</PresentationFormat>
  <Paragraphs>81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Noto Sans Symbols</vt:lpstr>
      <vt:lpstr>Times New Roman</vt:lpstr>
      <vt:lpstr>LEARN theme</vt:lpstr>
      <vt:lpstr>LEARN theme</vt:lpstr>
      <vt:lpstr>PowerPoint Presentation</vt:lpstr>
      <vt:lpstr>Trading Rights and Sovereignty</vt:lpstr>
      <vt:lpstr>Essential Question</vt:lpstr>
      <vt:lpstr>Lesson Objectives</vt:lpstr>
      <vt:lpstr>T.A.C.O.S.</vt:lpstr>
      <vt:lpstr>PowerPoint Presentation</vt:lpstr>
      <vt:lpstr>KWHL Chart</vt:lpstr>
      <vt:lpstr>KWHL Chart</vt:lpstr>
      <vt:lpstr>KWHL: Learned</vt:lpstr>
      <vt:lpstr>Why-Lighting</vt:lpstr>
      <vt:lpstr>Why-Lighting</vt:lpstr>
      <vt:lpstr>ICAP Video</vt:lpstr>
      <vt:lpstr>Give, Get, Reflect</vt:lpstr>
      <vt:lpstr>Give, Get, Reflect</vt:lpstr>
      <vt:lpstr>Give, Get, Reflect</vt:lpstr>
      <vt:lpstr>Friends Without Pens</vt:lpstr>
      <vt:lpstr>Pens Without Friends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Finley-Combs, Elsa C.</cp:lastModifiedBy>
  <cp:revision>5</cp:revision>
  <dcterms:modified xsi:type="dcterms:W3CDTF">2025-08-15T12:51:52Z</dcterms:modified>
</cp:coreProperties>
</file>