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k20timer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ViOMe_Wnk&amp;list=PL-aUhEQeaZXLMF3fItNDxiuSkEr0pq0c2&amp;index=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&amp;list=PL-aUhEQeaZXLMF3fItNDxiuSkEr0pq0c2&amp;index=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2eb9bf10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Poem: “Bluebird” by Charles Bukowski (1992)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Bukowski, C. (1992). </a:t>
            </a:r>
            <a:r>
              <a:rPr lang="en-US" i="1"/>
              <a:t>Bluebird</a:t>
            </a:r>
            <a:r>
              <a:rPr lang="en-US"/>
              <a:t>. In C. Bukowski, </a:t>
            </a:r>
            <a:r>
              <a:rPr lang="en-US" i="1"/>
              <a:t>The last night of the earth poems</a:t>
            </a:r>
            <a:r>
              <a:rPr lang="en-US"/>
              <a:t>. Black Sparrow Press.</a:t>
            </a:r>
            <a:endParaRPr/>
          </a:p>
        </p:txBody>
      </p:sp>
      <p:sp>
        <p:nvSpPr>
          <p:cNvPr id="165" name="Google Shape;165;g332eb9bf10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2eb9bf10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2eb9bf10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2eb9bf10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2eb9bf10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2eb9bf10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2eb9bf10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control the pace of the conversations, use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K20 Timers playlist </a:t>
            </a:r>
            <a:r>
              <a:rPr lang="en-US"/>
              <a:t>and decide how much time each student and group will have to discuss.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2eb9bf10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32eb9bf10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September 21). K20 Center 30 second timer. [Video]. YouTube.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https://www.youtube.com/watch?v=o9ViOMe_Wnk&amp;list=PL-aUhEQeaZXLMF3fItNDxiuSkEr0pq0c2&amp;index=1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2eb9bf10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32eb9bf10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2eb9bf10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2eb9bf10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September 21). K20 Center 3 minute timer. [Video]. YouTube.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https://www.youtube.com/watch?v=iISP02KPau0&amp;list=PL-aUhEQeaZXLMF3fItNDxiuSkEr0pq0c2&amp;index=5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9870237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Poem: “Do not go gentle into that good night” by Thomas Dylan (1952)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Thomas, D. (1952). </a:t>
            </a:r>
            <a:r>
              <a:rPr lang="en-US" i="1"/>
              <a:t>Do not go gentle into that good night</a:t>
            </a:r>
            <a:r>
              <a:rPr lang="en-US"/>
              <a:t>. In D. Thomas, </a:t>
            </a:r>
            <a:r>
              <a:rPr lang="en-US" i="1"/>
              <a:t>In country sleep, and other poems</a:t>
            </a:r>
            <a:r>
              <a:rPr lang="en-US"/>
              <a:t>. New Directions.</a:t>
            </a:r>
            <a:endParaRPr/>
          </a:p>
        </p:txBody>
      </p:sp>
      <p:sp>
        <p:nvSpPr>
          <p:cNvPr id="110" name="Google Shape;110;g339870237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98702377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Song: “Chelsea Morning” by Joni Mitchell (1969)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Mitchell, J. (1969). </a:t>
            </a:r>
            <a:r>
              <a:rPr lang="en-US" i="1"/>
              <a:t>Chelsea morning</a:t>
            </a:r>
            <a:r>
              <a:rPr lang="en-US"/>
              <a:t> [Song]. On </a:t>
            </a:r>
            <a:r>
              <a:rPr lang="en-US" i="1"/>
              <a:t>Clouds</a:t>
            </a:r>
            <a:r>
              <a:rPr lang="en-US"/>
              <a:t> [Album]. Reprise Records.</a:t>
            </a:r>
            <a:endParaRPr/>
          </a:p>
        </p:txBody>
      </p:sp>
      <p:sp>
        <p:nvSpPr>
          <p:cNvPr id="121" name="Google Shape;121;g3398702377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2eb9bf10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Song: “Waterfalls” by TLC (1994)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Mitchell, J. (1969). </a:t>
            </a:r>
            <a:r>
              <a:rPr lang="en-US" i="1"/>
              <a:t>Chelsea morning</a:t>
            </a:r>
            <a:r>
              <a:rPr lang="en-US"/>
              <a:t> [Song]. On </a:t>
            </a:r>
            <a:r>
              <a:rPr lang="en-US" i="1"/>
              <a:t>Clouds</a:t>
            </a:r>
            <a:r>
              <a:rPr lang="en-US"/>
              <a:t> [Album]. Reprise Records.</a:t>
            </a:r>
            <a:endParaRPr/>
          </a:p>
        </p:txBody>
      </p:sp>
      <p:sp>
        <p:nvSpPr>
          <p:cNvPr id="132" name="Google Shape;132;g332eb9bf10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2eb9bf10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Poem: “The Love Song of J. Alfred Prufrock” by T.S. Eliot (1915)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Eliot, T. S. (1915). </a:t>
            </a:r>
            <a:r>
              <a:rPr lang="en-US" i="1"/>
              <a:t>The love song of J. Alfred Prufrock</a:t>
            </a:r>
            <a:r>
              <a:rPr lang="en-US"/>
              <a:t>. </a:t>
            </a:r>
            <a:r>
              <a:rPr lang="en-US" i="1"/>
              <a:t>Poetry</a:t>
            </a:r>
            <a:r>
              <a:rPr lang="en-US"/>
              <a:t>, 6(3), 130–135.</a:t>
            </a:r>
            <a:endParaRPr/>
          </a:p>
        </p:txBody>
      </p:sp>
      <p:sp>
        <p:nvSpPr>
          <p:cNvPr id="143" name="Google Shape;143;g332eb9bf10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2eb9bf10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Song: “Long &amp; Lost” by Florence + The Machine (2015)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Florence + The Machine. (2015). </a:t>
            </a:r>
            <a:r>
              <a:rPr lang="en-US" i="1"/>
              <a:t>Long &amp; lost</a:t>
            </a:r>
            <a:r>
              <a:rPr lang="en-US"/>
              <a:t> [Song]. On </a:t>
            </a:r>
            <a:r>
              <a:rPr lang="en-US" i="1"/>
              <a:t>How big, how blue, how beautiful</a:t>
            </a:r>
            <a:r>
              <a:rPr lang="en-US"/>
              <a:t> [Album]. Republic Records.</a:t>
            </a:r>
            <a:endParaRPr/>
          </a:p>
        </p:txBody>
      </p:sp>
      <p:sp>
        <p:nvSpPr>
          <p:cNvPr id="154" name="Google Shape;154;g332eb9bf10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o9ViOMe_W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iISP02KPau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952" y="1"/>
            <a:ext cx="1828050" cy="1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/>
          <p:nvPr/>
        </p:nvSpPr>
        <p:spPr>
          <a:xfrm>
            <a:off x="457200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65106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453325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3602400" y="1686500"/>
            <a:ext cx="193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There’s a bluebird in my heart that wants to get out, but I’m too tough for him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1" title="The Poetry Playlist_Ipod ass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748" y="1265013"/>
            <a:ext cx="2509875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Sort the cards into two groups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Poetic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Not Poetic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As you sort, discuss these questions with your group:</a:t>
            </a:r>
            <a:endParaRPr/>
          </a:p>
          <a:p>
            <a:pPr marL="457200" lvl="0" indent="-367270" algn="l" rtl="0">
              <a:spcBef>
                <a:spcPts val="520"/>
              </a:spcBef>
              <a:spcAft>
                <a:spcPts val="0"/>
              </a:spcAft>
              <a:buSzPts val="2184"/>
              <a:buChar char="•"/>
            </a:pPr>
            <a:r>
              <a:rPr lang="en-US" sz="2183"/>
              <a:t>What qualities make lyrics feel more like poetry?</a:t>
            </a:r>
            <a:endParaRPr sz="2183"/>
          </a:p>
          <a:p>
            <a:pPr marL="457200" lvl="0" indent="-367270" algn="l" rtl="0">
              <a:spcBef>
                <a:spcPts val="0"/>
              </a:spcBef>
              <a:spcAft>
                <a:spcPts val="0"/>
              </a:spcAft>
              <a:buSzPts val="2184"/>
              <a:buChar char="•"/>
            </a:pPr>
            <a:r>
              <a:rPr lang="en-US" sz="2183"/>
              <a:t>Are there specific elements—imagery, metaphor, rhythm, structure—that distinguish poetic lyrics?</a:t>
            </a:r>
            <a:endParaRPr sz="2183"/>
          </a:p>
          <a:p>
            <a:pPr marL="457200" lvl="0" indent="-367270" algn="l" rtl="0">
              <a:spcBef>
                <a:spcPts val="0"/>
              </a:spcBef>
              <a:spcAft>
                <a:spcPts val="0"/>
              </a:spcAft>
              <a:buSzPts val="2184"/>
              <a:buChar char="•"/>
            </a:pPr>
            <a:r>
              <a:rPr lang="en-US" sz="2183"/>
              <a:t>Were there any lyrics that were difficult to categorize? Why?</a:t>
            </a:r>
            <a:endParaRPr sz="2183"/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875" y="-76199"/>
            <a:ext cx="1749724" cy="17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56552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b="1">
                <a:solidFill>
                  <a:schemeClr val="accent6"/>
                </a:solidFill>
              </a:rPr>
              <a:t>Group 1: </a:t>
            </a:r>
            <a:r>
              <a:rPr lang="en-US" b="1"/>
              <a:t>Imagery and Symbols</a:t>
            </a:r>
            <a:r>
              <a:rPr lang="en-US"/>
              <a:t> – Highlight words or phrases that create vivid pictures or represent deeper meanings.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>
                <a:solidFill>
                  <a:schemeClr val="accent6"/>
                </a:solidFill>
              </a:rPr>
              <a:t>Group 2: </a:t>
            </a:r>
            <a:r>
              <a:rPr lang="en-US" b="1"/>
              <a:t>Figurative Language</a:t>
            </a:r>
            <a:r>
              <a:rPr lang="en-US"/>
              <a:t> – Highlight metaphors, similes, personification, etc.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>
                <a:solidFill>
                  <a:schemeClr val="accent6"/>
                </a:solidFill>
              </a:rPr>
              <a:t>Group 3: </a:t>
            </a:r>
            <a:r>
              <a:rPr lang="en-US" b="1"/>
              <a:t>Sound Devices</a:t>
            </a:r>
            <a:r>
              <a:rPr lang="en-US"/>
              <a:t> – Highlight examples of rhyme, repetition, alliteration, or rhythm.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>
                <a:solidFill>
                  <a:schemeClr val="accent6"/>
                </a:solidFill>
              </a:rPr>
              <a:t>Group 4: </a:t>
            </a:r>
            <a:r>
              <a:rPr lang="en-US" b="1"/>
              <a:t>Structure and Line Breaks</a:t>
            </a:r>
            <a:r>
              <a:rPr lang="en-US"/>
              <a:t> – Highlight areas where the song’s formatting (i.e., line breaks, stanza structure, or pauses) affects meaning.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>
                <a:solidFill>
                  <a:schemeClr val="accent6"/>
                </a:solidFill>
              </a:rPr>
              <a:t>Group 5: </a:t>
            </a:r>
            <a:r>
              <a:rPr lang="en-US" b="1"/>
              <a:t>Tone and Mood</a:t>
            </a:r>
            <a:r>
              <a:rPr lang="en-US"/>
              <a:t> – Highlight words that establish the song’s emotional effect or overall attitude.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>
                <a:solidFill>
                  <a:schemeClr val="accent6"/>
                </a:solidFill>
              </a:rPr>
              <a:t>Group 6: </a:t>
            </a:r>
            <a:r>
              <a:rPr lang="en-US" b="1"/>
              <a:t>Theme and Message</a:t>
            </a:r>
            <a:r>
              <a:rPr lang="en-US"/>
              <a:t> – Highlight key lines that suggest the song’s deeper meaning, lesson, or central idea.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Categorical Highlighting</a:t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257" y="76200"/>
            <a:ext cx="1474350" cy="138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Share with your new group some of the lines you highlighted that were excellent examples of your assigned poetic element.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the following questions: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How do poetic elements interact in the song?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Which poetic elements make the lyrics feel poetic versus not-so-poetic?</a:t>
            </a:r>
            <a:endParaRPr sz="2600"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Jigsaw</a:t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750" y="76200"/>
            <a:ext cx="1629850" cy="1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AutoNum type="arabicPeriod"/>
            </a:pPr>
            <a:r>
              <a:rPr lang="en-US" dirty="0"/>
              <a:t>Read your song excerpt and complete your “Dating Profile.”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While dating other genres, discuss the poetic elements you identified on your profile and complete the Note Catcher to determine compatibility between genres.</a:t>
            </a:r>
            <a:endParaRPr dirty="0"/>
          </a:p>
        </p:txBody>
      </p:sp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 Speed Dating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3">
            <a:alphaModFix/>
          </a:blip>
          <a:srcRect l="15646" t="11868" r="4032" b="11462"/>
          <a:stretch/>
        </p:blipFill>
        <p:spPr>
          <a:xfrm>
            <a:off x="6914150" y="0"/>
            <a:ext cx="2229852" cy="15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 title="K20 Center 30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Which genres were the most compatible?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Which two genres felt the most poetic?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one genre rely more on storytelling versus poetic elements?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musical style influence whether the lyrics felt poetic?</a:t>
            </a: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 Speed Dating</a:t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 rotWithShape="1">
          <a:blip r:embed="rId3">
            <a:alphaModFix/>
          </a:blip>
          <a:srcRect l="15646" t="11868" r="4032" b="11462"/>
          <a:stretch/>
        </p:blipFill>
        <p:spPr>
          <a:xfrm>
            <a:off x="6914150" y="0"/>
            <a:ext cx="2229852" cy="159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Your 3-minute presentation should include: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Why you chose your specific song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At least three poetic elements you identified in the lyrics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 justification of whether this song should be considered poetry</a:t>
            </a:r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Second (3-Minute) Spotlight</a:t>
            </a:r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900" y="4400"/>
            <a:ext cx="1463100" cy="1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Poetry Playlist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Analyzing Lyrics Like Literature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In what ways do song lyrics exhibit poetic qualities, and can they be considered a form of poetry?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Identify and analyze poetic elements in song lyrics, including imagery, figurative language, structure, and sound devices.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Compare and contrast the literary qualities of poetry and song lyrics across different genres.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Construct and defend an argument on whether a selected song should be considered poetry.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952" y="1"/>
            <a:ext cx="1828050" cy="1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/>
          <p:nvPr/>
        </p:nvSpPr>
        <p:spPr>
          <a:xfrm>
            <a:off x="457200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65106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453325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3602400" y="1686500"/>
            <a:ext cx="193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go gentle into that good night, rage, rage against the dying of the light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 title="The Poetry Playlist_Ipod ass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748" y="1265013"/>
            <a:ext cx="2509875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952" y="1"/>
            <a:ext cx="1828050" cy="1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/>
          <p:nvPr/>
        </p:nvSpPr>
        <p:spPr>
          <a:xfrm>
            <a:off x="457200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65106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3604338" y="1665500"/>
            <a:ext cx="193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sun poured in like butterscotch and stuck to all my senses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65067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7" title="The Poetry Playlist_Ipod ass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748" y="1265013"/>
            <a:ext cx="2509875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952" y="1"/>
            <a:ext cx="1828050" cy="1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/>
          <p:nvPr/>
        </p:nvSpPr>
        <p:spPr>
          <a:xfrm>
            <a:off x="457200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65106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3602413" y="1791450"/>
            <a:ext cx="1939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seen a rainbow yesterday, but too many storms have come and gone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65067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 title="The Poetry Playlist_Ipod ass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748" y="1265013"/>
            <a:ext cx="2509875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952" y="1"/>
            <a:ext cx="1828050" cy="1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/>
          <p:nvPr/>
        </p:nvSpPr>
        <p:spPr>
          <a:xfrm>
            <a:off x="457200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65106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453325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604338" y="1952425"/>
            <a:ext cx="1939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measured out my life with coffee spoons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9" title="The Poetry Playlist_Ipod ass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748" y="1265013"/>
            <a:ext cx="2509875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Walking Vote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952" y="1"/>
            <a:ext cx="1828050" cy="1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457200" y="2601250"/>
            <a:ext cx="2180100" cy="1342800"/>
          </a:xfrm>
          <a:prstGeom prst="leftArrow">
            <a:avLst>
              <a:gd name="adj1" fmla="val 50000"/>
              <a:gd name="adj2" fmla="val 7094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Poem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0"/>
          <p:cNvSpPr/>
          <p:nvPr/>
        </p:nvSpPr>
        <p:spPr>
          <a:xfrm>
            <a:off x="65106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3604338" y="1665500"/>
            <a:ext cx="193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when we meet, which I’m sure we will, all that was there will be there still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6506700" y="2600500"/>
            <a:ext cx="2176200" cy="1344300"/>
          </a:xfrm>
          <a:prstGeom prst="rightArrow">
            <a:avLst>
              <a:gd name="adj1" fmla="val 50000"/>
              <a:gd name="adj2" fmla="val 70079"/>
            </a:avLst>
          </a:prstGeom>
          <a:solidFill>
            <a:srgbClr val="910D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0" title="The Poetry Playlist_Ipod asse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748" y="1265013"/>
            <a:ext cx="2509875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On-screen Show (16:9)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Poetry Playlist</vt:lpstr>
      <vt:lpstr>Essential Question</vt:lpstr>
      <vt:lpstr>Lesson Objectives</vt:lpstr>
      <vt:lpstr>Walking Vote</vt:lpstr>
      <vt:lpstr>Walking Vote</vt:lpstr>
      <vt:lpstr>Walking Vote</vt:lpstr>
      <vt:lpstr>Walking Vote</vt:lpstr>
      <vt:lpstr>Walking Vote</vt:lpstr>
      <vt:lpstr>Walking Vote</vt:lpstr>
      <vt:lpstr>Card Sort</vt:lpstr>
      <vt:lpstr>Categorical Highlighting</vt:lpstr>
      <vt:lpstr>Jigsaw</vt:lpstr>
      <vt:lpstr>Concept Speed Dating</vt:lpstr>
      <vt:lpstr>Concept Speed Dating</vt:lpstr>
      <vt:lpstr>30 Second (3-Minute) Spotlight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1</cp:revision>
  <dcterms:modified xsi:type="dcterms:W3CDTF">2025-03-25T15:28:06Z</dcterms:modified>
</cp:coreProperties>
</file>