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9"/>
  </p:notesMasterIdLst>
  <p:sldIdLst>
    <p:sldId id="256" r:id="rId2"/>
    <p:sldId id="303" r:id="rId3"/>
    <p:sldId id="258" r:id="rId4"/>
    <p:sldId id="259" r:id="rId5"/>
    <p:sldId id="260" r:id="rId6"/>
    <p:sldId id="305"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306" r:id="rId31"/>
    <p:sldId id="286" r:id="rId32"/>
    <p:sldId id="287" r:id="rId33"/>
    <p:sldId id="307" r:id="rId34"/>
    <p:sldId id="308"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g1yJGVcNw4GN4ifT9h96jhvwX0d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7427CB-2EBB-4EFF-AAD4-B572DB851626}" v="7" dt="2026-05-07T16:21:23.991"/>
  </p1510:revLst>
</p1510:revInfo>
</file>

<file path=ppt/tableStyles.xml><?xml version="1.0" encoding="utf-8"?>
<a:tblStyleLst xmlns:a="http://schemas.openxmlformats.org/drawingml/2006/main" def="{545BAF98-A234-44D6-9053-A3CE166A9E48}">
  <a:tblStyle styleId="{545BAF98-A234-44D6-9053-A3CE166A9E4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77671"/>
  </p:normalViewPr>
  <p:slideViewPr>
    <p:cSldViewPr snapToGrid="0">
      <p:cViewPr varScale="1">
        <p:scale>
          <a:sx n="157" d="100"/>
          <a:sy n="157" d="100"/>
        </p:scale>
        <p:origin x="1780" y="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8"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learn.k20center.ou.edu/strategy/180"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dntO3YANo18"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j8PoWlQkduA?feature=shared"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learn.k20center.ou.edu/strategy/198"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invasive.org/browse/detail.cfm?imgnum=5495457"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invasive.org/browse/detail.cfm?imgnum=5018047" TargetMode="External"/><Relationship Id="rId4" Type="http://schemas.openxmlformats.org/officeDocument/2006/relationships/hyperlink" Target="https://www.invasive.org/browse/detail.cfm?imgnum=5539153"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ieiBSQyKEoo"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hecksheets.ou.edu/07checksheets/zoo-biomed-2007.pdf"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go.okstate.edu/undergraduate-academics/majors/zoology.html" TargetMode="External"/><Relationship Id="rId4" Type="http://schemas.openxmlformats.org/officeDocument/2006/relationships/hyperlink" Target="https://www.eosc.edu/academics/explore-programs-majors/agriculture"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youtube.com/watch?v=9gy-1Z2Sa-c"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youtube.com/watch?v=9gy-1Z2Sa-c"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youtube.com/watch?v=9gy-1Z2Sa-c"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youtube.com/watch?v=9gy-1Z2Sa-c"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youtube.com/watch?v=MyJAvzPElW4"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learn.k20center.ou.edu/strategy/116"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learn.k20center.ou.edu/strategy/96"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youtube.com/watch?v=6ilD555O_RE"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earn.k20center.ou.edu/strategy/147"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youtube.com/watch?v=6ilD555O_RE"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earn.k20center.ou.edu/strategy/147"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youtube.com/watch?v=6ilD555O_RE"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learn.k20center.ou.edu/strategy/147"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youtube.com/watch?v=HcEEAnwOt2c"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 name="Google Shape;3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Clr>
                <a:schemeClr val="dk1"/>
              </a:buClr>
              <a:buSzPts val="1000"/>
            </a:pPr>
            <a:r>
              <a:rPr lang="en-US" sz="1100" dirty="0">
                <a:latin typeface="Times New Roman"/>
                <a:ea typeface="Times New Roman"/>
                <a:cs typeface="Times New Roman"/>
                <a:sym typeface="Times New Roman"/>
              </a:rPr>
              <a:t>Image: http://www.umext.maine.edu/images/FlyLife.jpg</a:t>
            </a:r>
            <a:endParaRPr sz="1800" dirty="0"/>
          </a:p>
          <a:p>
            <a:pPr marL="171450" lvl="0" indent="-171450" algn="l" rtl="0">
              <a:lnSpc>
                <a:spcPct val="100000"/>
              </a:lnSpc>
              <a:spcBef>
                <a:spcPts val="0"/>
              </a:spcBef>
              <a:spcAft>
                <a:spcPts val="0"/>
              </a:spcAft>
              <a:buClr>
                <a:schemeClr val="dk1"/>
              </a:buClr>
              <a:buSzPts val="1000"/>
            </a:pPr>
            <a:r>
              <a:rPr lang="en-US" sz="1100" dirty="0">
                <a:latin typeface="Times New Roman"/>
                <a:ea typeface="Times New Roman"/>
                <a:cs typeface="Times New Roman"/>
                <a:sym typeface="Times New Roman"/>
              </a:rPr>
              <a:t>Information: http://www.kathyreichs.com/entomology.htm and http://www.forensicentomologist.org</a:t>
            </a:r>
            <a:endParaRPr dirty="0"/>
          </a:p>
        </p:txBody>
      </p:sp>
      <p:sp>
        <p:nvSpPr>
          <p:cNvPr id="114" name="Google Shape;11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Clr>
                <a:schemeClr val="dk1"/>
              </a:buClr>
              <a:buSzPts val="1000"/>
            </a:pPr>
            <a:r>
              <a:rPr lang="en-US" sz="1100" dirty="0">
                <a:latin typeface="Times New Roman"/>
                <a:ea typeface="Times New Roman"/>
                <a:cs typeface="Times New Roman"/>
                <a:sym typeface="Times New Roman"/>
              </a:rPr>
              <a:t>Image: http://www.umext.maine.edu/images/FlyLife.jpg</a:t>
            </a:r>
            <a:endParaRPr sz="1800" dirty="0"/>
          </a:p>
          <a:p>
            <a:pPr marL="171450" lvl="0" indent="-171450" algn="l" rtl="0">
              <a:lnSpc>
                <a:spcPct val="100000"/>
              </a:lnSpc>
              <a:spcBef>
                <a:spcPts val="0"/>
              </a:spcBef>
              <a:spcAft>
                <a:spcPts val="0"/>
              </a:spcAft>
              <a:buClr>
                <a:schemeClr val="dk1"/>
              </a:buClr>
              <a:buSzPts val="1000"/>
            </a:pPr>
            <a:r>
              <a:rPr lang="en-US" sz="1100" dirty="0">
                <a:latin typeface="Times New Roman"/>
                <a:ea typeface="Times New Roman"/>
                <a:cs typeface="Times New Roman"/>
                <a:sym typeface="Times New Roman"/>
              </a:rPr>
              <a:t>Information: http://www.kathyreichs.com/entomology.htm and http://www.forensicentomologist.org</a:t>
            </a:r>
            <a:endParaRPr dirty="0"/>
          </a:p>
        </p:txBody>
      </p:sp>
      <p:sp>
        <p:nvSpPr>
          <p:cNvPr id="127" name="Google Shape;12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Clr>
                <a:schemeClr val="dk1"/>
              </a:buClr>
              <a:buSzPts val="1000"/>
            </a:pPr>
            <a:r>
              <a:rPr lang="en-US" sz="1100" dirty="0">
                <a:latin typeface="Times New Roman"/>
                <a:ea typeface="Times New Roman"/>
                <a:cs typeface="Times New Roman"/>
                <a:sym typeface="Times New Roman"/>
              </a:rPr>
              <a:t>Image: http://www.umext.maine.edu/images/FlyLife.jpg</a:t>
            </a:r>
            <a:endParaRPr sz="1800" dirty="0"/>
          </a:p>
          <a:p>
            <a:pPr marL="171450" lvl="0" indent="-171450" algn="l" rtl="0">
              <a:lnSpc>
                <a:spcPct val="100000"/>
              </a:lnSpc>
              <a:spcBef>
                <a:spcPts val="0"/>
              </a:spcBef>
              <a:spcAft>
                <a:spcPts val="0"/>
              </a:spcAft>
              <a:buClr>
                <a:schemeClr val="dk1"/>
              </a:buClr>
              <a:buSzPts val="1000"/>
            </a:pPr>
            <a:r>
              <a:rPr lang="en-US" sz="1100" dirty="0">
                <a:latin typeface="Times New Roman"/>
                <a:ea typeface="Times New Roman"/>
                <a:cs typeface="Times New Roman"/>
                <a:sym typeface="Times New Roman"/>
              </a:rPr>
              <a:t>Information: http://www.kathyreichs.com/entomology.htm and http://www.forensicentomologist.org</a:t>
            </a:r>
            <a:endParaRPr dirty="0"/>
          </a:p>
        </p:txBody>
      </p:sp>
      <p:sp>
        <p:nvSpPr>
          <p:cNvPr id="140" name="Google Shape;14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3" name="Google Shape;15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latin typeface="Calibri"/>
                <a:ea typeface="Calibri"/>
                <a:cs typeface="Calibri"/>
                <a:sym typeface="Calibri"/>
              </a:rPr>
              <a:t>K20 Center. (n.d.). I notice, I wonder. Strategies. </a:t>
            </a:r>
            <a:r>
              <a:rPr lang="en-US"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https://learn.k20center.ou.edu/strategy/180</a:t>
            </a:r>
            <a:endParaRPr/>
          </a:p>
          <a:p>
            <a:pPr marL="0" lvl="0" indent="0" algn="l" rtl="0">
              <a:lnSpc>
                <a:spcPct val="100000"/>
              </a:lnSpc>
              <a:spcBef>
                <a:spcPts val="0"/>
              </a:spcBef>
              <a:spcAft>
                <a:spcPts val="0"/>
              </a:spcAft>
              <a:buSzPts val="1100"/>
              <a:buNone/>
            </a:pPr>
            <a:endParaRPr/>
          </a:p>
        </p:txBody>
      </p:sp>
      <p:sp>
        <p:nvSpPr>
          <p:cNvPr id="159" name="Google Shape;15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000000"/>
              </a:buClr>
              <a:buSzPts val="1100"/>
            </a:pPr>
            <a:r>
              <a:rPr lang="en-US" dirty="0" err="1"/>
              <a:t>fearlessaggie</a:t>
            </a:r>
            <a:r>
              <a:rPr lang="en-US" dirty="0"/>
              <a:t>. (2008, September 26). Forensic Entomology. YouTube. </a:t>
            </a:r>
            <a:r>
              <a:rPr lang="en-US" u="sng" dirty="0">
                <a:solidFill>
                  <a:schemeClr val="hlink"/>
                </a:solidFill>
                <a:hlinkClick r:id="rId3"/>
              </a:rPr>
              <a:t>https://www.youtube.com/watch?v=dntO3YANo18</a:t>
            </a:r>
            <a:r>
              <a:rPr lang="en-US" dirty="0"/>
              <a:t>  </a:t>
            </a:r>
            <a:endParaRPr dirty="0"/>
          </a:p>
          <a:p>
            <a:pPr marL="0" lvl="0" indent="0" algn="l" rtl="0">
              <a:lnSpc>
                <a:spcPct val="100000"/>
              </a:lnSpc>
              <a:spcBef>
                <a:spcPts val="0"/>
              </a:spcBef>
              <a:spcAft>
                <a:spcPts val="0"/>
              </a:spcAft>
              <a:buSzPts val="1100"/>
              <a:buNone/>
            </a:pPr>
            <a:endParaRPr dirty="0"/>
          </a:p>
        </p:txBody>
      </p:sp>
      <p:sp>
        <p:nvSpPr>
          <p:cNvPr id="166" name="Google Shape;16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000000"/>
              </a:buClr>
              <a:buSzPts val="1100"/>
            </a:pPr>
            <a:r>
              <a:rPr lang="en-US" dirty="0"/>
              <a:t>Wired. (2022, Oct. 21). How entomologists use insects to solve crimes. YouTube [video]. </a:t>
            </a:r>
            <a:r>
              <a:rPr lang="en-US" u="sng" dirty="0">
                <a:solidFill>
                  <a:schemeClr val="hlink"/>
                </a:solidFill>
                <a:hlinkClick r:id="rId3"/>
              </a:rPr>
              <a:t>https://youtu.be/j8PoWlQkduA?feature=shared</a:t>
            </a:r>
            <a:r>
              <a:rPr lang="en-US" dirty="0"/>
              <a:t> </a:t>
            </a:r>
            <a:endParaRPr dirty="0"/>
          </a:p>
          <a:p>
            <a:pPr marL="0" lvl="0" indent="0" algn="l" rtl="0">
              <a:lnSpc>
                <a:spcPct val="100000"/>
              </a:lnSpc>
              <a:spcBef>
                <a:spcPts val="0"/>
              </a:spcBef>
              <a:spcAft>
                <a:spcPts val="0"/>
              </a:spcAft>
              <a:buSzPts val="1100"/>
              <a:buNone/>
            </a:pPr>
            <a:endParaRPr dirty="0"/>
          </a:p>
        </p:txBody>
      </p:sp>
      <p:sp>
        <p:nvSpPr>
          <p:cNvPr id="174" name="Google Shape;17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400"/>
            </a:pPr>
            <a:r>
              <a:rPr lang="en-US" sz="1100" dirty="0"/>
              <a:t>Anderson, M., &amp; Kaufman, P. (n.d.). </a:t>
            </a:r>
            <a:r>
              <a:rPr lang="en-US" sz="1100" i="1" dirty="0"/>
              <a:t>Common green bottle fly - </a:t>
            </a:r>
            <a:r>
              <a:rPr lang="en-US" sz="1100" i="1" dirty="0" err="1"/>
              <a:t>lucilia</a:t>
            </a:r>
            <a:r>
              <a:rPr lang="en-US" sz="1100" i="1" dirty="0"/>
              <a:t> </a:t>
            </a:r>
            <a:r>
              <a:rPr lang="en-US" sz="1100" i="1" dirty="0" err="1"/>
              <a:t>sericata</a:t>
            </a:r>
            <a:r>
              <a:rPr lang="en-US" sz="1100" i="1" dirty="0"/>
              <a:t> (</a:t>
            </a:r>
            <a:r>
              <a:rPr lang="en-US" sz="1100" i="1" dirty="0" err="1"/>
              <a:t>meigen</a:t>
            </a:r>
            <a:r>
              <a:rPr lang="en-US" sz="1100" i="1" dirty="0"/>
              <a:t>)</a:t>
            </a:r>
            <a:r>
              <a:rPr lang="en-US" sz="1100" dirty="0"/>
              <a:t>. Featured Creatures. https://</a:t>
            </a:r>
            <a:r>
              <a:rPr lang="en-US" sz="1100" dirty="0" err="1"/>
              <a:t>entnemdept.ufl.edu</a:t>
            </a:r>
            <a:r>
              <a:rPr lang="en-US" sz="1100" dirty="0"/>
              <a:t>/creatures/livestock/flies/</a:t>
            </a:r>
            <a:r>
              <a:rPr lang="en-US" sz="1100" dirty="0" err="1"/>
              <a:t>lucilia_sericata.htm</a:t>
            </a:r>
            <a:endParaRPr dirty="0"/>
          </a:p>
          <a:p>
            <a:pPr marL="171450" lvl="0" indent="-171450" algn="l" rtl="0">
              <a:lnSpc>
                <a:spcPct val="115000"/>
              </a:lnSpc>
              <a:spcBef>
                <a:spcPts val="1200"/>
              </a:spcBef>
              <a:spcAft>
                <a:spcPts val="0"/>
              </a:spcAft>
              <a:buClr>
                <a:schemeClr val="dk1"/>
              </a:buClr>
              <a:buSzPts val="1100"/>
            </a:pPr>
            <a:r>
              <a:rPr lang="en-US" dirty="0" err="1"/>
              <a:t>Encyclopædia</a:t>
            </a:r>
            <a:r>
              <a:rPr lang="en-US" dirty="0"/>
              <a:t> Britannica. (n.d.). </a:t>
            </a:r>
            <a:r>
              <a:rPr lang="en-US" i="1" dirty="0"/>
              <a:t>Carrion beetle</a:t>
            </a:r>
            <a:r>
              <a:rPr lang="en-US" dirty="0"/>
              <a:t>. </a:t>
            </a:r>
            <a:r>
              <a:rPr lang="en-US" dirty="0" err="1"/>
              <a:t>Encyclopædia</a:t>
            </a:r>
            <a:r>
              <a:rPr lang="en-US" dirty="0"/>
              <a:t> Britannica. https://</a:t>
            </a:r>
            <a:r>
              <a:rPr lang="en-US" dirty="0" err="1"/>
              <a:t>www.britannica.com</a:t>
            </a:r>
            <a:r>
              <a:rPr lang="en-US" dirty="0"/>
              <a:t>/animal/carrion-beetle </a:t>
            </a:r>
            <a:endParaRPr dirty="0"/>
          </a:p>
          <a:p>
            <a:pPr marL="0" lvl="0" indent="0" algn="l" rtl="0">
              <a:lnSpc>
                <a:spcPct val="100000"/>
              </a:lnSpc>
              <a:spcBef>
                <a:spcPts val="0"/>
              </a:spcBef>
              <a:spcAft>
                <a:spcPts val="0"/>
              </a:spcAft>
              <a:buSzPts val="1100"/>
              <a:buNone/>
            </a:pPr>
            <a:endParaRPr dirty="0"/>
          </a:p>
        </p:txBody>
      </p:sp>
      <p:sp>
        <p:nvSpPr>
          <p:cNvPr id="183" name="Google Shape;18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000000"/>
              </a:buClr>
              <a:buSzPts val="1100"/>
            </a:pPr>
            <a:r>
              <a:rPr lang="en-US" dirty="0">
                <a:latin typeface="Calibri"/>
                <a:ea typeface="Calibri"/>
                <a:cs typeface="Calibri"/>
                <a:sym typeface="Calibri"/>
              </a:rPr>
              <a:t>K20 Center. (n.d.). Cognitive comics. Strategies. </a:t>
            </a:r>
            <a:r>
              <a:rPr lang="en-US" u="sng" dirty="0">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https://learn.k20center.ou.edu/strategy/198</a:t>
            </a:r>
            <a:r>
              <a:rPr lang="en-US" dirty="0">
                <a:latin typeface="Calibri"/>
                <a:ea typeface="Calibri"/>
                <a:cs typeface="Calibri"/>
                <a:sym typeface="Calibri"/>
              </a:rPr>
              <a:t> </a:t>
            </a:r>
            <a:endParaRPr dirty="0"/>
          </a:p>
          <a:p>
            <a:pPr marL="0" lvl="0" indent="0" algn="l" rtl="0">
              <a:lnSpc>
                <a:spcPct val="100000"/>
              </a:lnSpc>
              <a:spcBef>
                <a:spcPts val="0"/>
              </a:spcBef>
              <a:spcAft>
                <a:spcPts val="0"/>
              </a:spcAft>
              <a:buSzPts val="1100"/>
              <a:buNone/>
            </a:pPr>
            <a:endParaRPr dirty="0"/>
          </a:p>
        </p:txBody>
      </p:sp>
      <p:sp>
        <p:nvSpPr>
          <p:cNvPr id="193" name="Google Shape;19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000000"/>
              </a:buClr>
              <a:buSzPts val="1100"/>
            </a:pPr>
            <a:r>
              <a:rPr lang="en-US" dirty="0"/>
              <a:t>Sanchez-Arroyo, H., &amp; </a:t>
            </a:r>
            <a:r>
              <a:rPr lang="en-US" dirty="0" err="1"/>
              <a:t>Capinera</a:t>
            </a:r>
            <a:r>
              <a:rPr lang="en-US" dirty="0"/>
              <a:t>, J. (2017, April). </a:t>
            </a:r>
            <a:r>
              <a:rPr lang="en-US" i="1" dirty="0"/>
              <a:t>House fly - musca domestica </a:t>
            </a:r>
            <a:r>
              <a:rPr lang="en-US" i="1" dirty="0" err="1"/>
              <a:t>linnaeus</a:t>
            </a:r>
            <a:r>
              <a:rPr lang="en-US" dirty="0"/>
              <a:t>. Featured Creatures. https://</a:t>
            </a:r>
            <a:r>
              <a:rPr lang="en-US" dirty="0" err="1"/>
              <a:t>entnemdept.ufl.edu</a:t>
            </a:r>
            <a:r>
              <a:rPr lang="en-US" dirty="0"/>
              <a:t>/creatures/urban/flies/</a:t>
            </a:r>
            <a:r>
              <a:rPr lang="en-US" dirty="0" err="1"/>
              <a:t>house_fly.htm</a:t>
            </a:r>
            <a:r>
              <a:rPr lang="en-US" dirty="0"/>
              <a:t> </a:t>
            </a:r>
            <a:endParaRPr dirty="0"/>
          </a:p>
          <a:p>
            <a:pPr marL="0" lvl="0" indent="0" algn="l" rtl="0">
              <a:lnSpc>
                <a:spcPct val="100000"/>
              </a:lnSpc>
              <a:spcBef>
                <a:spcPts val="0"/>
              </a:spcBef>
              <a:spcAft>
                <a:spcPts val="0"/>
              </a:spcAft>
              <a:buSzPts val="1100"/>
              <a:buNone/>
            </a:pPr>
            <a:endParaRPr dirty="0"/>
          </a:p>
        </p:txBody>
      </p:sp>
      <p:sp>
        <p:nvSpPr>
          <p:cNvPr id="199" name="Google Shape;19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 name="Google Shape;4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Sanchez-Arroyo, H., &amp; Capinera, J. (2017, April). </a:t>
            </a:r>
            <a:r>
              <a:rPr lang="en-US" i="1"/>
              <a:t>House fly - musca domestica linnaeus</a:t>
            </a:r>
            <a:r>
              <a:rPr lang="en-US"/>
              <a:t>. Featured Creatures. https://entnemdept.ufl.edu/creatures/urban/flies/house_fly.htm </a:t>
            </a:r>
            <a:endParaRPr/>
          </a:p>
          <a:p>
            <a:pPr marL="0" lvl="0" indent="0" algn="l" rtl="0">
              <a:lnSpc>
                <a:spcPct val="100000"/>
              </a:lnSpc>
              <a:spcBef>
                <a:spcPts val="0"/>
              </a:spcBef>
              <a:spcAft>
                <a:spcPts val="0"/>
              </a:spcAft>
              <a:buSzPts val="1100"/>
              <a:buNone/>
            </a:pPr>
            <a:endParaRPr/>
          </a:p>
        </p:txBody>
      </p:sp>
      <p:sp>
        <p:nvSpPr>
          <p:cNvPr id="207" name="Google Shape;20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000000"/>
              </a:buClr>
              <a:buSzPts val="1100"/>
            </a:pPr>
            <a:r>
              <a:rPr lang="en-US" dirty="0"/>
              <a:t>Sanchez-Arroyo, H., &amp; </a:t>
            </a:r>
            <a:r>
              <a:rPr lang="en-US" dirty="0" err="1"/>
              <a:t>Capinera</a:t>
            </a:r>
            <a:r>
              <a:rPr lang="en-US" dirty="0"/>
              <a:t>, J. (2017, April). </a:t>
            </a:r>
            <a:r>
              <a:rPr lang="en-US" i="1" dirty="0"/>
              <a:t>House fly - musca domestica </a:t>
            </a:r>
            <a:r>
              <a:rPr lang="en-US" i="1" dirty="0" err="1"/>
              <a:t>linnaeus</a:t>
            </a:r>
            <a:r>
              <a:rPr lang="en-US" dirty="0"/>
              <a:t>. Featured Creatures. https://entnemdept.ufl.edu/creatures/urban/flies/house_fly.htm </a:t>
            </a:r>
            <a:endParaRPr dirty="0"/>
          </a:p>
          <a:p>
            <a:pPr marL="0" lvl="0" indent="0" algn="l" rtl="0">
              <a:lnSpc>
                <a:spcPct val="100000"/>
              </a:lnSpc>
              <a:spcBef>
                <a:spcPts val="0"/>
              </a:spcBef>
              <a:spcAft>
                <a:spcPts val="0"/>
              </a:spcAft>
              <a:buSzPts val="1100"/>
              <a:buNone/>
            </a:pPr>
            <a:endParaRPr dirty="0"/>
          </a:p>
        </p:txBody>
      </p:sp>
      <p:sp>
        <p:nvSpPr>
          <p:cNvPr id="215" name="Google Shape;21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000000"/>
              </a:buClr>
              <a:buSzPts val="1100"/>
            </a:pPr>
            <a:r>
              <a:rPr lang="en-US" dirty="0"/>
              <a:t>Sanchez-Arroyo, H., &amp; </a:t>
            </a:r>
            <a:r>
              <a:rPr lang="en-US" dirty="0" err="1"/>
              <a:t>Capinera</a:t>
            </a:r>
            <a:r>
              <a:rPr lang="en-US" dirty="0"/>
              <a:t>, J. (2017, April). </a:t>
            </a:r>
            <a:r>
              <a:rPr lang="en-US" i="1" dirty="0"/>
              <a:t>House fly - musca domestica </a:t>
            </a:r>
            <a:r>
              <a:rPr lang="en-US" i="1" dirty="0" err="1"/>
              <a:t>linnaeus</a:t>
            </a:r>
            <a:r>
              <a:rPr lang="en-US" dirty="0"/>
              <a:t>. Featured Creatures. https://entnemdept.ufl.edu/creatures/urban/flies/house_fly.htm </a:t>
            </a:r>
            <a:endParaRPr dirty="0"/>
          </a:p>
          <a:p>
            <a:pPr marL="0" lvl="0" indent="0" algn="l" rtl="0">
              <a:lnSpc>
                <a:spcPct val="100000"/>
              </a:lnSpc>
              <a:spcBef>
                <a:spcPts val="0"/>
              </a:spcBef>
              <a:spcAft>
                <a:spcPts val="0"/>
              </a:spcAft>
              <a:buSzPts val="1100"/>
              <a:buNone/>
            </a:pPr>
            <a:endParaRPr dirty="0"/>
          </a:p>
        </p:txBody>
      </p:sp>
      <p:sp>
        <p:nvSpPr>
          <p:cNvPr id="223" name="Google Shape;22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chemeClr val="dk1"/>
              </a:buClr>
              <a:buSzPts val="800"/>
            </a:pPr>
            <a:r>
              <a:rPr lang="en-US" sz="1100" dirty="0"/>
              <a:t>Anderson, M., &amp; Kaufman, P. (n.d.). </a:t>
            </a:r>
            <a:r>
              <a:rPr lang="en-US" sz="1100" i="1" dirty="0"/>
              <a:t>Common green bottle fly - </a:t>
            </a:r>
            <a:r>
              <a:rPr lang="en-US" sz="1100" i="1" dirty="0" err="1"/>
              <a:t>lucilia</a:t>
            </a:r>
            <a:r>
              <a:rPr lang="en-US" sz="1100" i="1" dirty="0"/>
              <a:t> </a:t>
            </a:r>
            <a:r>
              <a:rPr lang="en-US" sz="1100" i="1" dirty="0" err="1"/>
              <a:t>sericata</a:t>
            </a:r>
            <a:r>
              <a:rPr lang="en-US" sz="1100" i="1" dirty="0"/>
              <a:t> (</a:t>
            </a:r>
            <a:r>
              <a:rPr lang="en-US" sz="1100" i="1" dirty="0" err="1"/>
              <a:t>meigen</a:t>
            </a:r>
            <a:r>
              <a:rPr lang="en-US" sz="1100" i="1" dirty="0"/>
              <a:t>)</a:t>
            </a:r>
            <a:r>
              <a:rPr lang="en-US" sz="1100" dirty="0"/>
              <a:t>. Featured Creatures. https://</a:t>
            </a:r>
            <a:r>
              <a:rPr lang="en-US" sz="1100" dirty="0" err="1"/>
              <a:t>entnemdept.ufl.edu</a:t>
            </a:r>
            <a:r>
              <a:rPr lang="en-US" sz="1100" dirty="0"/>
              <a:t>/creatures/livestock/flies/</a:t>
            </a:r>
            <a:r>
              <a:rPr lang="en-US" sz="1100" dirty="0" err="1"/>
              <a:t>lucilia_sericata.htm</a:t>
            </a:r>
            <a:r>
              <a:rPr lang="en-US" sz="1100" dirty="0"/>
              <a:t> </a:t>
            </a:r>
            <a:endParaRPr sz="800" dirty="0">
              <a:latin typeface="Times New Roman"/>
              <a:ea typeface="Times New Roman"/>
              <a:cs typeface="Times New Roman"/>
              <a:sym typeface="Times New Roman"/>
            </a:endParaRPr>
          </a:p>
          <a:p>
            <a:pPr marL="171450" marR="0" lvl="0" indent="-171450" algn="l" rtl="0">
              <a:lnSpc>
                <a:spcPct val="100000"/>
              </a:lnSpc>
              <a:spcBef>
                <a:spcPts val="0"/>
              </a:spcBef>
              <a:spcAft>
                <a:spcPts val="0"/>
              </a:spcAft>
              <a:buClr>
                <a:schemeClr val="dk1"/>
              </a:buClr>
              <a:buSzPts val="800"/>
            </a:pPr>
            <a:r>
              <a:rPr lang="en-US" sz="1100" dirty="0"/>
              <a:t>Diaz , L., &amp; Kaufman, P. (2013, January). </a:t>
            </a:r>
            <a:r>
              <a:rPr lang="en-US" sz="1100" i="1" dirty="0"/>
              <a:t>Sarcophaga </a:t>
            </a:r>
            <a:r>
              <a:rPr lang="en-US" sz="1100" i="1" dirty="0" err="1"/>
              <a:t>crassipalpis</a:t>
            </a:r>
            <a:r>
              <a:rPr lang="en-US" sz="1100" i="1" dirty="0"/>
              <a:t> </a:t>
            </a:r>
            <a:r>
              <a:rPr lang="en-US" sz="1100" i="1" dirty="0" err="1"/>
              <a:t>Macquart</a:t>
            </a:r>
            <a:r>
              <a:rPr lang="en-US" sz="1100" i="1" dirty="0"/>
              <a:t> - a flesh fly</a:t>
            </a:r>
            <a:r>
              <a:rPr lang="en-US" sz="1100" dirty="0"/>
              <a:t>. Featured Creatures. https://</a:t>
            </a:r>
            <a:r>
              <a:rPr lang="en-US" sz="1100" dirty="0" err="1"/>
              <a:t>entnemdept.ufl.edu</a:t>
            </a:r>
            <a:r>
              <a:rPr lang="en-US" sz="1100" dirty="0"/>
              <a:t>/creatures/</a:t>
            </a:r>
            <a:r>
              <a:rPr lang="en-US" sz="1100" dirty="0" err="1"/>
              <a:t>misc</a:t>
            </a:r>
            <a:r>
              <a:rPr lang="en-US" sz="1100" dirty="0"/>
              <a:t>/flies/</a:t>
            </a:r>
            <a:r>
              <a:rPr lang="en-US" sz="1100" dirty="0" err="1"/>
              <a:t>sarcophaga_crassipalpis.htm</a:t>
            </a:r>
            <a:r>
              <a:rPr lang="en-US" sz="1100" dirty="0"/>
              <a:t> </a:t>
            </a:r>
            <a:endParaRPr dirty="0"/>
          </a:p>
          <a:p>
            <a:pPr marL="171450" marR="0" lvl="0" indent="-171450" algn="l" rtl="0">
              <a:lnSpc>
                <a:spcPct val="100000"/>
              </a:lnSpc>
              <a:spcBef>
                <a:spcPts val="0"/>
              </a:spcBef>
              <a:spcAft>
                <a:spcPts val="0"/>
              </a:spcAft>
              <a:buClr>
                <a:schemeClr val="dk1"/>
              </a:buClr>
              <a:buSzPts val="800"/>
            </a:pPr>
            <a:r>
              <a:rPr lang="en-US" sz="800" dirty="0">
                <a:latin typeface="Times New Roman"/>
                <a:ea typeface="Times New Roman"/>
                <a:cs typeface="Times New Roman"/>
                <a:sym typeface="Times New Roman"/>
              </a:rPr>
              <a:t> </a:t>
            </a:r>
            <a:r>
              <a:rPr lang="en-US" sz="1100" dirty="0"/>
              <a:t>Lewis , C., Kaufman, P. E., &amp; Entomology and Nematology Department. (2010, January). </a:t>
            </a:r>
            <a:r>
              <a:rPr lang="en-US" sz="1100" i="1" dirty="0"/>
              <a:t>Cheese skipper - </a:t>
            </a:r>
            <a:r>
              <a:rPr lang="en-US" sz="1100" i="1" dirty="0" err="1"/>
              <a:t>piophila</a:t>
            </a:r>
            <a:r>
              <a:rPr lang="en-US" sz="1100" i="1" dirty="0"/>
              <a:t> casei (</a:t>
            </a:r>
            <a:r>
              <a:rPr lang="en-US" sz="1100" i="1" dirty="0" err="1"/>
              <a:t>linnaeus</a:t>
            </a:r>
            <a:r>
              <a:rPr lang="en-US" sz="1100" i="1" dirty="0"/>
              <a:t>)</a:t>
            </a:r>
            <a:r>
              <a:rPr lang="en-US" sz="1100" dirty="0"/>
              <a:t>. Featured Creatures. https://</a:t>
            </a:r>
            <a:r>
              <a:rPr lang="en-US" sz="1100" dirty="0" err="1"/>
              <a:t>entnemdept.ufl.edu</a:t>
            </a:r>
            <a:r>
              <a:rPr lang="en-US" sz="1100" dirty="0"/>
              <a:t>/creatures/urban/flies/</a:t>
            </a:r>
            <a:r>
              <a:rPr lang="en-US" sz="1100" dirty="0" err="1"/>
              <a:t>cheese_skipper.htm</a:t>
            </a:r>
            <a:r>
              <a:rPr lang="en-US" sz="1100" dirty="0"/>
              <a:t> </a:t>
            </a:r>
            <a:endParaRPr dirty="0"/>
          </a:p>
          <a:p>
            <a:pPr marL="171450" marR="0" lvl="0" indent="-171450" algn="l" rtl="0">
              <a:lnSpc>
                <a:spcPct val="100000"/>
              </a:lnSpc>
              <a:spcBef>
                <a:spcPts val="0"/>
              </a:spcBef>
              <a:spcAft>
                <a:spcPts val="0"/>
              </a:spcAft>
              <a:buClr>
                <a:schemeClr val="dk1"/>
              </a:buClr>
              <a:buSzPts val="800"/>
            </a:pPr>
            <a:r>
              <a:rPr lang="en-US" dirty="0"/>
              <a:t>Sanchez-Arroyo, H., &amp; </a:t>
            </a:r>
            <a:r>
              <a:rPr lang="en-US" dirty="0" err="1"/>
              <a:t>Capinera</a:t>
            </a:r>
            <a:r>
              <a:rPr lang="en-US" dirty="0"/>
              <a:t>, J. (2017, April). </a:t>
            </a:r>
            <a:r>
              <a:rPr lang="en-US" i="1" dirty="0"/>
              <a:t>House fly - musca domestica </a:t>
            </a:r>
            <a:r>
              <a:rPr lang="en-US" i="1" dirty="0" err="1"/>
              <a:t>linnaeus</a:t>
            </a:r>
            <a:r>
              <a:rPr lang="en-US" dirty="0"/>
              <a:t>. Featured Creatures. https://</a:t>
            </a:r>
            <a:r>
              <a:rPr lang="en-US" dirty="0" err="1"/>
              <a:t>entnemdept.ufl.edu</a:t>
            </a:r>
            <a:r>
              <a:rPr lang="en-US" dirty="0"/>
              <a:t>/creatures/urban/flies/</a:t>
            </a:r>
            <a:r>
              <a:rPr lang="en-US" dirty="0" err="1"/>
              <a:t>house_fly.htm</a:t>
            </a:r>
            <a:r>
              <a:rPr lang="en-US" dirty="0"/>
              <a:t> </a:t>
            </a:r>
            <a:endParaRPr dirty="0"/>
          </a:p>
          <a:p>
            <a:pPr marL="0" marR="0" lvl="0" indent="0" algn="l" rtl="0">
              <a:lnSpc>
                <a:spcPct val="100000"/>
              </a:lnSpc>
              <a:spcBef>
                <a:spcPts val="0"/>
              </a:spcBef>
              <a:spcAft>
                <a:spcPts val="0"/>
              </a:spcAft>
              <a:buClr>
                <a:schemeClr val="dk1"/>
              </a:buClr>
              <a:buSzPts val="800"/>
              <a:buFont typeface="Times New Roman"/>
              <a:buNone/>
            </a:pPr>
            <a:endParaRPr sz="1100" dirty="0"/>
          </a:p>
          <a:p>
            <a:pPr marL="0" lvl="0" indent="0" algn="l" rtl="0">
              <a:lnSpc>
                <a:spcPct val="100000"/>
              </a:lnSpc>
              <a:spcBef>
                <a:spcPts val="0"/>
              </a:spcBef>
              <a:spcAft>
                <a:spcPts val="0"/>
              </a:spcAft>
              <a:buSzPts val="1100"/>
              <a:buNone/>
            </a:pPr>
            <a:endParaRPr dirty="0"/>
          </a:p>
        </p:txBody>
      </p:sp>
      <p:sp>
        <p:nvSpPr>
          <p:cNvPr id="231" name="Google Shape;23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15000"/>
              </a:lnSpc>
              <a:spcBef>
                <a:spcPts val="1200"/>
              </a:spcBef>
              <a:spcAft>
                <a:spcPts val="0"/>
              </a:spcAft>
              <a:buClr>
                <a:schemeClr val="dk1"/>
              </a:buClr>
              <a:buSzPts val="1100"/>
            </a:pPr>
            <a:r>
              <a:rPr lang="en-US" dirty="0" err="1"/>
              <a:t>Encyclopædia</a:t>
            </a:r>
            <a:r>
              <a:rPr lang="en-US" dirty="0"/>
              <a:t> Britannica, inc. (n.d.). </a:t>
            </a:r>
            <a:r>
              <a:rPr lang="en-US" i="1" dirty="0"/>
              <a:t>Carrion beetle</a:t>
            </a:r>
            <a:r>
              <a:rPr lang="en-US" dirty="0"/>
              <a:t>. </a:t>
            </a:r>
            <a:r>
              <a:rPr lang="en-US" dirty="0" err="1"/>
              <a:t>Encyclopædia</a:t>
            </a:r>
            <a:r>
              <a:rPr lang="en-US" dirty="0"/>
              <a:t> Britannica. https://www.britannica.com/animal/carrion-beetle </a:t>
            </a:r>
            <a:endParaRPr dirty="0"/>
          </a:p>
          <a:p>
            <a:pPr marL="171450" lvl="0" indent="-171450" algn="l" rtl="0">
              <a:lnSpc>
                <a:spcPct val="115000"/>
              </a:lnSpc>
              <a:spcBef>
                <a:spcPts val="1200"/>
              </a:spcBef>
              <a:spcAft>
                <a:spcPts val="0"/>
              </a:spcAft>
              <a:buClr>
                <a:schemeClr val="dk1"/>
              </a:buClr>
              <a:buSzPts val="1100"/>
            </a:pPr>
            <a:r>
              <a:rPr lang="en-US" dirty="0" err="1"/>
              <a:t>Cotinis</a:t>
            </a:r>
            <a:r>
              <a:rPr lang="en-US" dirty="0"/>
              <a:t>. (2004, September 8). American carrion Beetle - </a:t>
            </a:r>
            <a:r>
              <a:rPr lang="en-US" dirty="0" err="1"/>
              <a:t>Necrophila</a:t>
            </a:r>
            <a:r>
              <a:rPr lang="en-US" dirty="0"/>
              <a:t> americana. Welcome to </a:t>
            </a:r>
            <a:r>
              <a:rPr lang="en-US" dirty="0" err="1"/>
              <a:t>BugGuide.Net</a:t>
            </a:r>
            <a:r>
              <a:rPr lang="en-US" dirty="0"/>
              <a:t>! - </a:t>
            </a:r>
            <a:r>
              <a:rPr lang="en-US" dirty="0" err="1"/>
              <a:t>BugGuide.Net</a:t>
            </a:r>
            <a:r>
              <a:rPr lang="en-US" dirty="0"/>
              <a:t>. https://bugguide.net/node/view/6885 </a:t>
            </a:r>
            <a:endParaRPr dirty="0"/>
          </a:p>
          <a:p>
            <a:pPr marL="171450" lvl="0" indent="-171450" algn="l" rtl="0">
              <a:lnSpc>
                <a:spcPct val="115000"/>
              </a:lnSpc>
              <a:spcBef>
                <a:spcPts val="1200"/>
              </a:spcBef>
              <a:spcAft>
                <a:spcPts val="0"/>
              </a:spcAft>
              <a:buClr>
                <a:schemeClr val="dk1"/>
              </a:buClr>
              <a:buSzPts val="1100"/>
            </a:pPr>
            <a:r>
              <a:rPr lang="en-US" dirty="0"/>
              <a:t>Jim Moore1. (2024, March 13). Hairy Rove Beetle (</a:t>
            </a:r>
            <a:r>
              <a:rPr lang="en-US" dirty="0" err="1"/>
              <a:t>Creophilus</a:t>
            </a:r>
            <a:r>
              <a:rPr lang="en-US" dirty="0"/>
              <a:t> </a:t>
            </a:r>
            <a:r>
              <a:rPr lang="en-US" dirty="0" err="1"/>
              <a:t>maxillosus</a:t>
            </a:r>
            <a:r>
              <a:rPr lang="en-US" dirty="0"/>
              <a:t>) - </a:t>
            </a:r>
            <a:r>
              <a:rPr lang="en-US" dirty="0" err="1"/>
              <a:t>Creophilus</a:t>
            </a:r>
            <a:r>
              <a:rPr lang="en-US" dirty="0"/>
              <a:t> </a:t>
            </a:r>
            <a:r>
              <a:rPr lang="en-US" dirty="0" err="1"/>
              <a:t>maxillosus</a:t>
            </a:r>
            <a:r>
              <a:rPr lang="en-US" dirty="0"/>
              <a:t>. Welcome to </a:t>
            </a:r>
            <a:r>
              <a:rPr lang="en-US" dirty="0" err="1"/>
              <a:t>BugGuide.Net</a:t>
            </a:r>
            <a:r>
              <a:rPr lang="en-US" dirty="0"/>
              <a:t>! - </a:t>
            </a:r>
            <a:r>
              <a:rPr lang="en-US" dirty="0" err="1"/>
              <a:t>BugGuide.Net</a:t>
            </a:r>
            <a:r>
              <a:rPr lang="en-US" dirty="0"/>
              <a:t>. https://bugguide.net/node/view/2338506</a:t>
            </a:r>
            <a:endParaRPr dirty="0"/>
          </a:p>
          <a:p>
            <a:pPr marL="171450" lvl="0" indent="-171450" algn="l" rtl="0">
              <a:lnSpc>
                <a:spcPct val="115000"/>
              </a:lnSpc>
              <a:spcBef>
                <a:spcPts val="1200"/>
              </a:spcBef>
              <a:spcAft>
                <a:spcPts val="0"/>
              </a:spcAft>
              <a:buClr>
                <a:schemeClr val="dk1"/>
              </a:buClr>
              <a:buSzPts val="1100"/>
            </a:pPr>
            <a:r>
              <a:rPr lang="en-US" dirty="0"/>
              <a:t>Andrew McKorney. (2014, April 14). Clown beetle2 - </a:t>
            </a:r>
            <a:r>
              <a:rPr lang="en-US" dirty="0" err="1"/>
              <a:t>Psiloscelis</a:t>
            </a:r>
            <a:r>
              <a:rPr lang="en-US" dirty="0"/>
              <a:t>.</a:t>
            </a:r>
            <a:r>
              <a:rPr lang="en-US" i="1" dirty="0"/>
              <a:t> </a:t>
            </a:r>
            <a:r>
              <a:rPr lang="en-US" dirty="0"/>
              <a:t>Welcome to </a:t>
            </a:r>
            <a:r>
              <a:rPr lang="en-US" dirty="0" err="1"/>
              <a:t>BugGuide.Net</a:t>
            </a:r>
            <a:r>
              <a:rPr lang="en-US" dirty="0"/>
              <a:t>! - </a:t>
            </a:r>
            <a:r>
              <a:rPr lang="en-US" dirty="0" err="1"/>
              <a:t>BugGuide.Net</a:t>
            </a:r>
            <a:r>
              <a:rPr lang="en-US" dirty="0"/>
              <a:t>. https://bugguide.net/node/view/909022</a:t>
            </a:r>
            <a:endParaRPr dirty="0"/>
          </a:p>
          <a:p>
            <a:pPr marL="0" lvl="0" indent="0" algn="l" rtl="0">
              <a:lnSpc>
                <a:spcPct val="100000"/>
              </a:lnSpc>
              <a:spcBef>
                <a:spcPts val="0"/>
              </a:spcBef>
              <a:spcAft>
                <a:spcPts val="0"/>
              </a:spcAft>
              <a:buSzPts val="1100"/>
              <a:buNone/>
            </a:pPr>
            <a:endParaRPr dirty="0"/>
          </a:p>
        </p:txBody>
      </p:sp>
      <p:sp>
        <p:nvSpPr>
          <p:cNvPr id="248" name="Google Shape;24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400"/>
            </a:pPr>
            <a:r>
              <a:rPr lang="en-US" dirty="0"/>
              <a:t>Bess, E. (n.d.). </a:t>
            </a:r>
            <a:r>
              <a:rPr lang="en-US" i="1" dirty="0"/>
              <a:t>Red-legged ham beetle</a:t>
            </a:r>
            <a:r>
              <a:rPr lang="en-US" dirty="0"/>
              <a:t> [Photograph]. USDA APHIS PPQ, Bugwood.org.</a:t>
            </a:r>
            <a:r>
              <a:rPr lang="en-US" dirty="0">
                <a:solidFill>
                  <a:schemeClr val="hlink"/>
                </a:solidFill>
                <a:uFill>
                  <a:noFill/>
                </a:uFill>
                <a:hlinkClick r:id="rId3"/>
              </a:rPr>
              <a:t> </a:t>
            </a:r>
            <a:r>
              <a:rPr lang="en-US" u="sng" dirty="0">
                <a:solidFill>
                  <a:schemeClr val="hlink"/>
                </a:solidFill>
                <a:hlinkClick r:id="rId3"/>
              </a:rPr>
              <a:t>https://www.invasive.org/browse/detail.cfm?imgnum=5495457</a:t>
            </a:r>
            <a:endParaRPr dirty="0"/>
          </a:p>
          <a:p>
            <a:pPr marL="171450" lvl="0" indent="-171450" algn="l" rtl="0">
              <a:lnSpc>
                <a:spcPct val="100000"/>
              </a:lnSpc>
              <a:spcBef>
                <a:spcPts val="0"/>
              </a:spcBef>
              <a:spcAft>
                <a:spcPts val="0"/>
              </a:spcAft>
              <a:buSzPts val="1400"/>
            </a:pPr>
            <a:r>
              <a:rPr lang="en-US" dirty="0"/>
              <a:t>Emmy, E. (n.d.). </a:t>
            </a:r>
            <a:r>
              <a:rPr lang="en-US" i="1" dirty="0">
                <a:solidFill>
                  <a:srgbClr val="333333"/>
                </a:solidFill>
              </a:rPr>
              <a:t>Hawaiian scarab ID</a:t>
            </a:r>
            <a:r>
              <a:rPr lang="en-US" i="1" dirty="0">
                <a:solidFill>
                  <a:srgbClr val="333333"/>
                </a:solidFill>
                <a:highlight>
                  <a:srgbClr val="FFFFFF"/>
                </a:highlight>
              </a:rPr>
              <a:t>,</a:t>
            </a:r>
            <a:r>
              <a:rPr lang="en-US" dirty="0"/>
              <a:t> [Photograph]. USDA APHIS PPQ, Bugwood.org. </a:t>
            </a:r>
            <a:r>
              <a:rPr lang="en-US" u="sng" dirty="0">
                <a:solidFill>
                  <a:schemeClr val="hlink"/>
                </a:solidFill>
                <a:hlinkClick r:id="rId4"/>
              </a:rPr>
              <a:t>https://www.invasive.org/browse/detail.cfm?imgnum=5539153</a:t>
            </a:r>
            <a:r>
              <a:rPr lang="en-US" dirty="0"/>
              <a:t> </a:t>
            </a:r>
            <a:endParaRPr dirty="0"/>
          </a:p>
          <a:p>
            <a:pPr marL="171450" lvl="0" indent="-171450" algn="l" rtl="0">
              <a:lnSpc>
                <a:spcPct val="100000"/>
              </a:lnSpc>
              <a:spcBef>
                <a:spcPts val="0"/>
              </a:spcBef>
              <a:spcAft>
                <a:spcPts val="0"/>
              </a:spcAft>
              <a:buClr>
                <a:schemeClr val="dk1"/>
              </a:buClr>
              <a:buSzPts val="1400"/>
            </a:pPr>
            <a:r>
              <a:rPr lang="en-US" dirty="0">
                <a:solidFill>
                  <a:srgbClr val="333333"/>
                </a:solidFill>
              </a:rPr>
              <a:t>Pennsylvania Department of Conservation and Natural Resources - Forestry</a:t>
            </a:r>
            <a:r>
              <a:rPr lang="en-US" dirty="0"/>
              <a:t> (n.d.). </a:t>
            </a:r>
            <a:r>
              <a:rPr lang="en-US" i="1" dirty="0">
                <a:solidFill>
                  <a:srgbClr val="333333"/>
                </a:solidFill>
              </a:rPr>
              <a:t>Skin beetle</a:t>
            </a:r>
            <a:r>
              <a:rPr lang="en-US" dirty="0"/>
              <a:t> [Photograph]. Bugwood.org. </a:t>
            </a:r>
            <a:r>
              <a:rPr lang="en-US" u="sng" dirty="0">
                <a:solidFill>
                  <a:schemeClr val="hlink"/>
                </a:solidFill>
                <a:hlinkClick r:id="rId5"/>
              </a:rPr>
              <a:t>https://www.invasive.org/browse/detail.cfm?imgnum=5018047</a:t>
            </a:r>
            <a:r>
              <a:rPr lang="en-US" dirty="0"/>
              <a:t> </a:t>
            </a:r>
            <a:endParaRPr dirty="0"/>
          </a:p>
          <a:p>
            <a:pPr marL="0" lvl="0" indent="0" algn="l" rtl="0">
              <a:lnSpc>
                <a:spcPct val="100000"/>
              </a:lnSpc>
              <a:spcBef>
                <a:spcPts val="0"/>
              </a:spcBef>
              <a:spcAft>
                <a:spcPts val="0"/>
              </a:spcAft>
              <a:buSzPts val="1100"/>
              <a:buNone/>
            </a:pPr>
            <a:endParaRPr dirty="0"/>
          </a:p>
        </p:txBody>
      </p:sp>
      <p:sp>
        <p:nvSpPr>
          <p:cNvPr id="265" name="Google Shape;26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000000"/>
              </a:buClr>
              <a:buSzPts val="1100"/>
            </a:pPr>
            <a:r>
              <a:rPr lang="en-US" dirty="0"/>
              <a:t>K20 Center. (2025, February 19). </a:t>
            </a:r>
            <a:r>
              <a:rPr lang="en-US" i="1" dirty="0"/>
              <a:t>K20 ICAP - Crime Solving Insects with Michael Chism.</a:t>
            </a:r>
            <a:r>
              <a:rPr lang="en-US" dirty="0"/>
              <a:t> [Video]. YouTube.</a:t>
            </a:r>
            <a:r>
              <a:rPr lang="en-US" dirty="0">
                <a:solidFill>
                  <a:schemeClr val="hlink"/>
                </a:solidFill>
                <a:uFill>
                  <a:noFill/>
                </a:uFill>
                <a:hlinkClick r:id="rId3"/>
              </a:rPr>
              <a:t> </a:t>
            </a:r>
            <a:r>
              <a:rPr lang="en-US" u="sng" dirty="0">
                <a:solidFill>
                  <a:schemeClr val="hlink"/>
                </a:solidFill>
                <a:hlinkClick r:id="rId3"/>
              </a:rPr>
              <a:t>https://www.youtube.com/watch?v=ieiBSQyKEoo</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15000"/>
              </a:lnSpc>
              <a:spcBef>
                <a:spcPts val="1200"/>
              </a:spcBef>
              <a:spcAft>
                <a:spcPts val="0"/>
              </a:spcAft>
              <a:buSzPts val="1100"/>
            </a:pPr>
            <a:r>
              <a:rPr lang="en-US" dirty="0"/>
              <a:t>College of Arts and Sciences. (n.d.). Requirements for the bachelor of science in zoology. Norman; University of Oklahoma. </a:t>
            </a:r>
            <a:r>
              <a:rPr lang="en-US" u="sng" dirty="0">
                <a:solidFill>
                  <a:schemeClr val="hlink"/>
                </a:solidFill>
                <a:hlinkClick r:id="rId3"/>
              </a:rPr>
              <a:t>https://checksheets.ou.edu/07checksheets/zoo-biomed-2007.pdf</a:t>
            </a:r>
            <a:r>
              <a:rPr lang="en-US" dirty="0"/>
              <a:t> </a:t>
            </a:r>
            <a:endParaRPr dirty="0"/>
          </a:p>
          <a:p>
            <a:pPr marL="0" lvl="0" indent="0" algn="l" rtl="0">
              <a:lnSpc>
                <a:spcPct val="115000"/>
              </a:lnSpc>
              <a:spcBef>
                <a:spcPts val="1200"/>
              </a:spcBef>
              <a:spcAft>
                <a:spcPts val="0"/>
              </a:spcAft>
              <a:buSzPts val="1100"/>
              <a:buNone/>
            </a:pPr>
            <a:r>
              <a:rPr lang="en-US" dirty="0"/>
              <a:t>Eastern Oklahoma State College (n.d.). Division of Agriculture | Eastern Oklahoma State College. </a:t>
            </a:r>
            <a:r>
              <a:rPr lang="en-US" u="sng" dirty="0">
                <a:solidFill>
                  <a:schemeClr val="hlink"/>
                </a:solidFill>
                <a:hlinkClick r:id="rId4"/>
              </a:rPr>
              <a:t>https://www.eosc.edu/academics/explore-programs-majors/agriculture</a:t>
            </a:r>
            <a:r>
              <a:rPr lang="en-US" dirty="0"/>
              <a:t>  </a:t>
            </a:r>
            <a:endParaRPr dirty="0"/>
          </a:p>
          <a:p>
            <a:pPr marL="0" lvl="0" indent="0" algn="l" rtl="0">
              <a:lnSpc>
                <a:spcPct val="115000"/>
              </a:lnSpc>
              <a:spcBef>
                <a:spcPts val="1200"/>
              </a:spcBef>
              <a:spcAft>
                <a:spcPts val="0"/>
              </a:spcAft>
              <a:buSzPts val="1100"/>
              <a:buNone/>
            </a:pPr>
            <a:r>
              <a:rPr lang="en-US" dirty="0"/>
              <a:t>Zoology. Oklahoma State University. (2018, November 20). </a:t>
            </a:r>
            <a:r>
              <a:rPr lang="en-US" u="sng" dirty="0">
                <a:solidFill>
                  <a:schemeClr val="hlink"/>
                </a:solidFill>
                <a:hlinkClick r:id="rId5"/>
              </a:rPr>
              <a:t>https://go.okstate.edu/undergraduate-academics/majors/zoology.html</a:t>
            </a:r>
            <a:r>
              <a:rPr lang="en-US" dirty="0"/>
              <a:t>  </a:t>
            </a:r>
            <a:endParaRPr dirty="0"/>
          </a:p>
          <a:p>
            <a:pPr marL="0" lvl="0" indent="0" algn="l" rtl="0">
              <a:lnSpc>
                <a:spcPct val="100000"/>
              </a:lnSpc>
              <a:spcBef>
                <a:spcPts val="0"/>
              </a:spcBef>
              <a:spcAft>
                <a:spcPts val="0"/>
              </a:spcAft>
              <a:buSzPts val="1100"/>
              <a:buNone/>
            </a:pPr>
            <a:endParaRPr dirty="0"/>
          </a:p>
        </p:txBody>
      </p:sp>
      <p:sp>
        <p:nvSpPr>
          <p:cNvPr id="284" name="Google Shape;28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000000"/>
              </a:buClr>
              <a:buSzPts val="1100"/>
            </a:pPr>
            <a:r>
              <a:rPr lang="en-US" sz="1100" dirty="0"/>
              <a:t>Adapted from </a:t>
            </a:r>
            <a:r>
              <a:rPr lang="en-US" sz="1100" i="1" dirty="0"/>
              <a:t>A manual of forensic entomology </a:t>
            </a:r>
            <a:r>
              <a:rPr lang="en-US" sz="1100" dirty="0"/>
              <a:t>(p. 16), by K. G. V. Smith, 1986, Trustees of the British Museum/Cornell University Press.</a:t>
            </a:r>
            <a:endParaRPr dirty="0"/>
          </a:p>
          <a:p>
            <a:pPr marL="0" lvl="0" indent="0" algn="l" rtl="0">
              <a:lnSpc>
                <a:spcPct val="100000"/>
              </a:lnSpc>
              <a:spcBef>
                <a:spcPts val="0"/>
              </a:spcBef>
              <a:spcAft>
                <a:spcPts val="0"/>
              </a:spcAft>
              <a:buSzPts val="1100"/>
              <a:buNone/>
            </a:pPr>
            <a:endParaRPr dirty="0"/>
          </a:p>
        </p:txBody>
      </p:sp>
      <p:sp>
        <p:nvSpPr>
          <p:cNvPr id="293" name="Google Shape;293;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a:extLst>
            <a:ext uri="{FF2B5EF4-FFF2-40B4-BE49-F238E27FC236}">
              <a16:creationId xmlns:a16="http://schemas.microsoft.com/office/drawing/2014/main" id="{2329C3B6-FF9B-72AE-2DE7-049C335B41A6}"/>
            </a:ext>
          </a:extLst>
        </p:cNvPr>
        <p:cNvGrpSpPr/>
        <p:nvPr/>
      </p:nvGrpSpPr>
      <p:grpSpPr>
        <a:xfrm>
          <a:off x="0" y="0"/>
          <a:ext cx="0" cy="0"/>
          <a:chOff x="0" y="0"/>
          <a:chExt cx="0" cy="0"/>
        </a:xfrm>
      </p:grpSpPr>
      <p:sp>
        <p:nvSpPr>
          <p:cNvPr id="298" name="Google Shape;298;p33:notes">
            <a:extLst>
              <a:ext uri="{FF2B5EF4-FFF2-40B4-BE49-F238E27FC236}">
                <a16:creationId xmlns:a16="http://schemas.microsoft.com/office/drawing/2014/main" id="{7D92E480-B616-3C29-2606-6C93997F5E9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000000"/>
              </a:buClr>
              <a:buSzPts val="1100"/>
            </a:pPr>
            <a:r>
              <a:rPr lang="en-US" sz="1100" dirty="0"/>
              <a:t>Adapted from </a:t>
            </a:r>
            <a:r>
              <a:rPr lang="en-US" sz="1100" i="1" dirty="0"/>
              <a:t>A manual of forensic entomology </a:t>
            </a:r>
            <a:r>
              <a:rPr lang="en-US" sz="1100" dirty="0"/>
              <a:t>(p. 16), by K. G. V. Smith, 1986, Trustees of the British Museum/Cornell University Press.</a:t>
            </a:r>
            <a:endParaRPr dirty="0"/>
          </a:p>
          <a:p>
            <a:pPr marL="0" lvl="0" indent="0" algn="l" rtl="0">
              <a:lnSpc>
                <a:spcPct val="100000"/>
              </a:lnSpc>
              <a:spcBef>
                <a:spcPts val="0"/>
              </a:spcBef>
              <a:spcAft>
                <a:spcPts val="0"/>
              </a:spcAft>
              <a:buSzPts val="1100"/>
              <a:buNone/>
            </a:pPr>
            <a:endParaRPr dirty="0"/>
          </a:p>
        </p:txBody>
      </p:sp>
      <p:sp>
        <p:nvSpPr>
          <p:cNvPr id="299" name="Google Shape;299;p33:notes">
            <a:extLst>
              <a:ext uri="{FF2B5EF4-FFF2-40B4-BE49-F238E27FC236}">
                <a16:creationId xmlns:a16="http://schemas.microsoft.com/office/drawing/2014/main" id="{13C7B2AF-BE6C-66D7-0B89-BA2DBB5774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33657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 name="Google Shape;5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5" name="Google Shape;30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1" name="Google Shape;31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1" name="Google Shape;33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7" name="Google Shape;33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4" name="Google Shape;34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1" name="Google Shape;35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chemeClr val="dk1"/>
                </a:solidFill>
              </a:rPr>
              <a:t>●K20 Center. (2021, Sept. 21). 10 Minute Timer. YouTube [video].</a:t>
            </a:r>
            <a:r>
              <a:rPr lang="en-US" dirty="0">
                <a:solidFill>
                  <a:schemeClr val="dk1"/>
                </a:solidFill>
                <a:uFill>
                  <a:noFill/>
                </a:uFill>
                <a:hlinkClick r:id="rId3">
                  <a:extLst>
                    <a:ext uri="{A12FA001-AC4F-418D-AE19-62706E023703}">
                      <ahyp:hlinkClr xmlns:ahyp="http://schemas.microsoft.com/office/drawing/2018/hyperlinkcolor" val="tx"/>
                    </a:ext>
                  </a:extLst>
                </a:hlinkClick>
              </a:rPr>
              <a:t> </a:t>
            </a:r>
            <a:r>
              <a:rPr lang="en-US" u="sng" dirty="0">
                <a:solidFill>
                  <a:schemeClr val="hlink"/>
                </a:solidFill>
                <a:hlinkClick r:id="rId3"/>
              </a:rPr>
              <a:t>https://www.youtube.com/watch?v=9gy-1Z2Sa-c</a:t>
            </a:r>
            <a:endParaRPr lang="en-US" u="sng" dirty="0">
              <a:solidFill>
                <a:schemeClr val="hlink"/>
              </a:solidFill>
            </a:endParaRPr>
          </a:p>
          <a:p>
            <a:pPr marL="0" lvl="0" indent="0" algn="l" rtl="0">
              <a:lnSpc>
                <a:spcPct val="100000"/>
              </a:lnSpc>
              <a:spcBef>
                <a:spcPts val="0"/>
              </a:spcBef>
              <a:spcAft>
                <a:spcPts val="0"/>
              </a:spcAft>
              <a:buSzPts val="1100"/>
              <a:buNone/>
            </a:pPr>
            <a:endParaRPr dirty="0"/>
          </a:p>
        </p:txBody>
      </p:sp>
      <p:sp>
        <p:nvSpPr>
          <p:cNvPr id="357" name="Google Shape;357;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●K20 Center. (2021, Sept. 21). 10 Minute Timer. YouTube [video].</a:t>
            </a:r>
            <a:r>
              <a:rPr lang="en-US" dirty="0">
                <a:solidFill>
                  <a:schemeClr val="dk1"/>
                </a:solidFill>
                <a:uFill>
                  <a:noFill/>
                </a:uFill>
                <a:hlinkClick r:id="rId3">
                  <a:extLst>
                    <a:ext uri="{A12FA001-AC4F-418D-AE19-62706E023703}">
                      <ahyp:hlinkClr xmlns:ahyp="http://schemas.microsoft.com/office/drawing/2018/hyperlinkcolor" val="tx"/>
                    </a:ext>
                  </a:extLst>
                </a:hlinkClick>
              </a:rPr>
              <a:t> </a:t>
            </a:r>
            <a:r>
              <a:rPr lang="en-US" u="sng" dirty="0">
                <a:solidFill>
                  <a:schemeClr val="hlink"/>
                </a:solidFill>
                <a:hlinkClick r:id="rId3"/>
              </a:rPr>
              <a:t>https://www.youtube.com/watch?v=9gy-1Z2Sa-c</a:t>
            </a:r>
            <a:endParaRPr u="sng" dirty="0">
              <a:solidFill>
                <a:schemeClr val="hlink"/>
              </a:solidFill>
            </a:endParaRPr>
          </a:p>
          <a:p>
            <a:pPr marL="0" lvl="0" indent="0" algn="l" rtl="0">
              <a:spcBef>
                <a:spcPts val="0"/>
              </a:spcBef>
              <a:spcAft>
                <a:spcPts val="0"/>
              </a:spcAft>
              <a:buNone/>
            </a:pPr>
            <a:endParaRPr dirty="0"/>
          </a:p>
        </p:txBody>
      </p:sp>
      <p:sp>
        <p:nvSpPr>
          <p:cNvPr id="364" name="Google Shape;36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lvl="0" indent="0" algn="l" rtl="0">
              <a:lnSpc>
                <a:spcPct val="115000"/>
              </a:lnSpc>
              <a:spcBef>
                <a:spcPts val="0"/>
              </a:spcBef>
              <a:spcAft>
                <a:spcPts val="0"/>
              </a:spcAft>
              <a:buClr>
                <a:schemeClr val="dk1"/>
              </a:buClr>
              <a:buSzPts val="1100"/>
              <a:buFont typeface="Arial"/>
              <a:buNone/>
            </a:pPr>
            <a:r>
              <a:rPr lang="en-US">
                <a:solidFill>
                  <a:schemeClr val="dk1"/>
                </a:solidFill>
              </a:rPr>
              <a:t>●K20 Center. (2021, Sept. 21). 10 Minute Timer. YouTube [video].</a:t>
            </a:r>
            <a:r>
              <a:rPr lang="en-US">
                <a:solidFill>
                  <a:schemeClr val="dk1"/>
                </a:solidFill>
                <a:uFill>
                  <a:noFill/>
                </a:uFill>
                <a:hlinkClick r:id="rId3">
                  <a:extLst>
                    <a:ext uri="{A12FA001-AC4F-418D-AE19-62706E023703}">
                      <ahyp:hlinkClr xmlns:ahyp="http://schemas.microsoft.com/office/drawing/2018/hyperlinkcolor" val="tx"/>
                    </a:ext>
                  </a:extLst>
                </a:hlinkClick>
              </a:rPr>
              <a:t> </a:t>
            </a:r>
            <a:r>
              <a:rPr lang="en-US" u="sng">
                <a:solidFill>
                  <a:schemeClr val="hlink"/>
                </a:solidFill>
                <a:hlinkClick r:id="rId3"/>
              </a:rPr>
              <a:t>https://www.youtube.com/watch?v=9gy-1Z2Sa-c</a:t>
            </a:r>
            <a:endParaRPr u="sng">
              <a:solidFill>
                <a:schemeClr val="hlink"/>
              </a:solidFill>
            </a:endParaRPr>
          </a:p>
          <a:p>
            <a:pPr marL="0" lvl="0" indent="0" algn="l" rtl="0">
              <a:spcBef>
                <a:spcPts val="0"/>
              </a:spcBef>
              <a:spcAft>
                <a:spcPts val="0"/>
              </a:spcAft>
              <a:buNone/>
            </a:pPr>
            <a:endParaRPr/>
          </a:p>
        </p:txBody>
      </p:sp>
      <p:sp>
        <p:nvSpPr>
          <p:cNvPr id="372" name="Google Shape;372;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lvl="0" indent="0" algn="l" rtl="0">
              <a:lnSpc>
                <a:spcPct val="115000"/>
              </a:lnSpc>
              <a:spcBef>
                <a:spcPts val="0"/>
              </a:spcBef>
              <a:spcAft>
                <a:spcPts val="0"/>
              </a:spcAft>
              <a:buClr>
                <a:schemeClr val="dk1"/>
              </a:buClr>
              <a:buSzPts val="1100"/>
              <a:buFont typeface="Arial"/>
              <a:buNone/>
            </a:pPr>
            <a:r>
              <a:rPr lang="en-US">
                <a:solidFill>
                  <a:schemeClr val="dk1"/>
                </a:solidFill>
              </a:rPr>
              <a:t>●K20 Center. (2021, Sept. 21). 10 Minute Timer. YouTube [video].</a:t>
            </a:r>
            <a:r>
              <a:rPr lang="en-US">
                <a:solidFill>
                  <a:schemeClr val="dk1"/>
                </a:solidFill>
                <a:uFill>
                  <a:noFill/>
                </a:uFill>
                <a:hlinkClick r:id="rId3">
                  <a:extLst>
                    <a:ext uri="{A12FA001-AC4F-418D-AE19-62706E023703}">
                      <ahyp:hlinkClr xmlns:ahyp="http://schemas.microsoft.com/office/drawing/2018/hyperlinkcolor" val="tx"/>
                    </a:ext>
                  </a:extLst>
                </a:hlinkClick>
              </a:rPr>
              <a:t> </a:t>
            </a:r>
            <a:r>
              <a:rPr lang="en-US" u="sng">
                <a:solidFill>
                  <a:schemeClr val="hlink"/>
                </a:solidFill>
                <a:hlinkClick r:id="rId3"/>
              </a:rPr>
              <a:t>https://www.youtube.com/watch?v=9gy-1Z2Sa-c</a:t>
            </a:r>
            <a:endParaRPr u="sng">
              <a:solidFill>
                <a:schemeClr val="hlink"/>
              </a:solidFill>
            </a:endParaRPr>
          </a:p>
          <a:p>
            <a:pPr marL="0" lvl="0" indent="0" algn="l" rtl="0">
              <a:spcBef>
                <a:spcPts val="0"/>
              </a:spcBef>
              <a:spcAft>
                <a:spcPts val="0"/>
              </a:spcAft>
              <a:buNone/>
            </a:pPr>
            <a:endParaRPr/>
          </a:p>
        </p:txBody>
      </p:sp>
      <p:sp>
        <p:nvSpPr>
          <p:cNvPr id="380" name="Google Shape;380;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 name="Google Shape;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8" name="Google Shape;388;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5" name="Google Shape;39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000000"/>
              </a:buClr>
              <a:buSzPts val="1100"/>
            </a:pPr>
            <a:r>
              <a:rPr lang="en-US" dirty="0"/>
              <a:t>K20 Center. (2025, February 19). </a:t>
            </a:r>
            <a:r>
              <a:rPr lang="en-US" i="1" dirty="0"/>
              <a:t>K20 ICAP - Crime Solving Insects with Ashley Meerschaert.</a:t>
            </a:r>
            <a:r>
              <a:rPr lang="en-US" dirty="0"/>
              <a:t> [Video]. YouTube. </a:t>
            </a:r>
            <a:r>
              <a:rPr lang="en-US" u="sng" dirty="0">
                <a:solidFill>
                  <a:srgbClr val="1155CC"/>
                </a:solidFill>
                <a:hlinkClick r:id="rId3">
                  <a:extLst>
                    <a:ext uri="{A12FA001-AC4F-418D-AE19-62706E023703}">
                      <ahyp:hlinkClr xmlns:ahyp="http://schemas.microsoft.com/office/drawing/2018/hyperlinkcolor" val="tx"/>
                    </a:ext>
                  </a:extLst>
                </a:hlinkClick>
              </a:rPr>
              <a:t>https://www.youtube.com/watch?v=MyJAvzPElW4</a:t>
            </a:r>
            <a:r>
              <a:rPr lang="en-US" dirty="0"/>
              <a:t> </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000000"/>
              </a:buClr>
              <a:buSzPts val="1100"/>
            </a:pPr>
            <a:r>
              <a:rPr lang="en-US" dirty="0">
                <a:latin typeface="Calibri"/>
                <a:ea typeface="Calibri"/>
                <a:cs typeface="Calibri"/>
                <a:sym typeface="Calibri"/>
              </a:rPr>
              <a:t>K20 Center. (n.d.). Elbow partners. Strategies. </a:t>
            </a:r>
            <a:r>
              <a:rPr lang="en-US" u="sng" dirty="0">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https://learn.k20center.ou.edu/strategy/116</a:t>
            </a:r>
            <a:endParaRPr dirty="0"/>
          </a:p>
          <a:p>
            <a:pPr marL="0" marR="0" lvl="0" indent="0" algn="l" rtl="0">
              <a:lnSpc>
                <a:spcPct val="100000"/>
              </a:lnSpc>
              <a:spcBef>
                <a:spcPts val="0"/>
              </a:spcBef>
              <a:spcAft>
                <a:spcPts val="0"/>
              </a:spcAft>
              <a:buClr>
                <a:srgbClr val="000000"/>
              </a:buClr>
              <a:buSzPts val="1100"/>
              <a:buFont typeface="Arial"/>
              <a:buNone/>
            </a:pPr>
            <a:endParaRPr dirty="0"/>
          </a:p>
        </p:txBody>
      </p:sp>
      <p:sp>
        <p:nvSpPr>
          <p:cNvPr id="415" name="Google Shape;415;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SzPts val="1400"/>
              <a:buNone/>
            </a:pPr>
            <a:r>
              <a:rPr lang="en-US" dirty="0">
                <a:latin typeface="Calibri"/>
                <a:ea typeface="Calibri"/>
                <a:cs typeface="Calibri"/>
                <a:sym typeface="Calibri"/>
              </a:rPr>
              <a:t>Restart the timer for each of the three rounds. </a:t>
            </a:r>
          </a:p>
          <a:p>
            <a:pPr marL="171450" lvl="0" indent="-171450" algn="l" rtl="0">
              <a:lnSpc>
                <a:spcPct val="115000"/>
              </a:lnSpc>
              <a:spcBef>
                <a:spcPts val="0"/>
              </a:spcBef>
              <a:spcAft>
                <a:spcPts val="0"/>
              </a:spcAft>
              <a:buSzPts val="1400"/>
            </a:pPr>
            <a:r>
              <a:rPr lang="en-US" dirty="0">
                <a:latin typeface="Calibri"/>
                <a:ea typeface="Calibri"/>
                <a:cs typeface="Calibri"/>
                <a:sym typeface="Calibri"/>
              </a:rPr>
              <a:t>K20 Center. (n.d.). ABC graffiti. Strategies. </a:t>
            </a:r>
            <a:r>
              <a:rPr lang="en-US" u="sng" dirty="0">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https://learn.k20center.ou.edu/strategy/96</a:t>
            </a:r>
            <a:endParaRPr lang="en-US" u="sng" dirty="0">
              <a:solidFill>
                <a:srgbClr val="000000"/>
              </a:solidFill>
              <a:latin typeface="Calibri"/>
              <a:ea typeface="Calibri"/>
              <a:cs typeface="Calibri"/>
              <a:sym typeface="Calibri"/>
            </a:endParaRPr>
          </a:p>
          <a:p>
            <a:pPr marL="171450" lvl="0" indent="-171450" algn="l" rtl="0">
              <a:lnSpc>
                <a:spcPct val="115000"/>
              </a:lnSpc>
              <a:spcBef>
                <a:spcPts val="0"/>
              </a:spcBef>
              <a:spcAft>
                <a:spcPts val="0"/>
              </a:spcAft>
              <a:buSzPts val="1400"/>
            </a:pPr>
            <a:r>
              <a:rPr lang="en-US" dirty="0">
                <a:solidFill>
                  <a:schemeClr val="dk1"/>
                </a:solidFill>
              </a:rPr>
              <a:t>K20 Center. (2021, Sept. 21). 1 Minute Timer. YouTube [video]. </a:t>
            </a:r>
            <a:r>
              <a:rPr lang="en-US" u="sng" dirty="0">
                <a:solidFill>
                  <a:schemeClr val="hlink"/>
                </a:solidFill>
                <a:hlinkClick r:id="rId4"/>
              </a:rPr>
              <a:t>https://www.youtube.com/watch?v=6ilD555O_RE</a:t>
            </a:r>
            <a:r>
              <a:rPr lang="en-US" dirty="0">
                <a:solidFill>
                  <a:schemeClr val="dk1"/>
                </a:solidFill>
              </a:rPr>
              <a:t> </a:t>
            </a:r>
            <a:endParaRPr lang="en-US" dirty="0"/>
          </a:p>
        </p:txBody>
      </p:sp>
    </p:spTree>
    <p:extLst>
      <p:ext uri="{BB962C8B-B14F-4D97-AF65-F5344CB8AC3E}">
        <p14:creationId xmlns:p14="http://schemas.microsoft.com/office/powerpoint/2010/main" val="2718218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latin typeface="Calibri"/>
                <a:ea typeface="Calibri"/>
                <a:cs typeface="Calibri"/>
                <a:sym typeface="Calibri"/>
              </a:rPr>
              <a:t>K20 Center. (n.d.). Card Sort. Strategies. </a:t>
            </a:r>
            <a:r>
              <a:rPr lang="en-US" u="sng" dirty="0">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https://learn.k20center.ou.edu/strategy/147</a:t>
            </a:r>
            <a:endParaRPr dirty="0"/>
          </a:p>
          <a:p>
            <a:pPr marL="0" lvl="0" indent="0" algn="l" rtl="0">
              <a:lnSpc>
                <a:spcPct val="115000"/>
              </a:lnSpc>
              <a:spcBef>
                <a:spcPts val="1000"/>
              </a:spcBef>
              <a:spcAft>
                <a:spcPts val="0"/>
              </a:spcAft>
              <a:buClr>
                <a:schemeClr val="dk1"/>
              </a:buClr>
              <a:buSzPts val="1400"/>
              <a:buFont typeface="Arial"/>
              <a:buNone/>
            </a:pPr>
            <a:r>
              <a:rPr lang="en-US" dirty="0">
                <a:solidFill>
                  <a:schemeClr val="dk1"/>
                </a:solidFill>
              </a:rPr>
              <a:t>K20 Center. (2021, Sept. 21). 1 Minute Timer. YouTube [video]. </a:t>
            </a:r>
            <a:r>
              <a:rPr lang="en-US" u="sng" dirty="0">
                <a:solidFill>
                  <a:schemeClr val="hlink"/>
                </a:solidFill>
                <a:hlinkClick r:id="rId4"/>
              </a:rPr>
              <a:t>https://www.youtube.com/watch?v=6ilD555O_RE</a:t>
            </a:r>
            <a:r>
              <a:rPr lang="en-US" dirty="0">
                <a:solidFill>
                  <a:schemeClr val="dk1"/>
                </a:solidFill>
              </a:rPr>
              <a:t> </a:t>
            </a:r>
            <a:endParaRPr dirty="0"/>
          </a:p>
          <a:p>
            <a:pPr marL="0" lvl="0" indent="0" algn="l" rtl="0">
              <a:lnSpc>
                <a:spcPct val="100000"/>
              </a:lnSpc>
              <a:spcBef>
                <a:spcPts val="1000"/>
              </a:spcBef>
              <a:spcAft>
                <a:spcPts val="0"/>
              </a:spcAft>
              <a:buSzPts val="1100"/>
              <a:buNone/>
            </a:pPr>
            <a:endParaRPr dirty="0"/>
          </a:p>
        </p:txBody>
      </p:sp>
      <p:sp>
        <p:nvSpPr>
          <p:cNvPr id="75" name="Google Shape;7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15000"/>
              </a:lnSpc>
              <a:spcBef>
                <a:spcPts val="0"/>
              </a:spcBef>
              <a:spcAft>
                <a:spcPts val="0"/>
              </a:spcAft>
              <a:buClr>
                <a:schemeClr val="dk1"/>
              </a:buClr>
              <a:buSzPts val="1100"/>
            </a:pPr>
            <a:r>
              <a:rPr lang="en-US" dirty="0">
                <a:latin typeface="Calibri"/>
                <a:ea typeface="Calibri"/>
                <a:cs typeface="Calibri"/>
                <a:sym typeface="Calibri"/>
              </a:rPr>
              <a:t>K20 Center. (n.d.). Card sort. Strategies. </a:t>
            </a:r>
            <a:r>
              <a:rPr lang="en-US" u="sng" dirty="0">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https://learn.k20center.ou.edu/strategy/147</a:t>
            </a:r>
            <a:endParaRPr lang="en-US" u="sng" dirty="0">
              <a:solidFill>
                <a:srgbClr val="000000"/>
              </a:solidFill>
              <a:latin typeface="Calibri"/>
              <a:ea typeface="Calibri"/>
              <a:cs typeface="Calibri"/>
              <a:sym typeface="Calibri"/>
            </a:endParaRPr>
          </a:p>
          <a:p>
            <a:pPr marL="171450" lvl="0" indent="-171450" algn="l" rtl="0">
              <a:lnSpc>
                <a:spcPct val="115000"/>
              </a:lnSpc>
              <a:spcBef>
                <a:spcPts val="0"/>
              </a:spcBef>
              <a:spcAft>
                <a:spcPts val="0"/>
              </a:spcAft>
              <a:buClr>
                <a:schemeClr val="dk1"/>
              </a:buClr>
              <a:buSzPts val="1100"/>
            </a:pPr>
            <a:r>
              <a:rPr lang="en-US" dirty="0">
                <a:solidFill>
                  <a:schemeClr val="dk1"/>
                </a:solidFill>
              </a:rPr>
              <a:t>K20 Center. (2021, Sept. 21). 1 Minute Timer. YouTube [video]. </a:t>
            </a:r>
            <a:r>
              <a:rPr lang="en-US" u="sng" dirty="0">
                <a:solidFill>
                  <a:schemeClr val="hlink"/>
                </a:solidFill>
                <a:hlinkClick r:id="rId4"/>
              </a:rPr>
              <a:t>https://www.youtube.com/watch?v=6ilD555O_RE</a:t>
            </a:r>
            <a:r>
              <a:rPr lang="en-US" dirty="0">
                <a:solidFill>
                  <a:schemeClr val="dk1"/>
                </a:solidFill>
              </a:rPr>
              <a:t> </a:t>
            </a:r>
            <a:endParaRPr dirty="0"/>
          </a:p>
        </p:txBody>
      </p:sp>
      <p:sp>
        <p:nvSpPr>
          <p:cNvPr id="84" name="Google Shape;8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15000"/>
              </a:lnSpc>
              <a:spcBef>
                <a:spcPts val="0"/>
              </a:spcBef>
              <a:spcAft>
                <a:spcPts val="0"/>
              </a:spcAft>
              <a:buClr>
                <a:schemeClr val="dk1"/>
              </a:buClr>
              <a:buSzPts val="1100"/>
            </a:pPr>
            <a:r>
              <a:rPr lang="en-US" dirty="0">
                <a:latin typeface="Calibri"/>
                <a:ea typeface="Calibri"/>
                <a:cs typeface="Calibri"/>
                <a:sym typeface="Calibri"/>
              </a:rPr>
              <a:t>K20 Center. (n.d.). Card sort. Strategies. </a:t>
            </a:r>
            <a:r>
              <a:rPr lang="en-US" u="sng" dirty="0">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https://learn.k20center.ou.edu/strategy/147</a:t>
            </a:r>
            <a:endParaRPr dirty="0"/>
          </a:p>
          <a:p>
            <a:pPr marL="171450" lvl="0" indent="-171450" algn="l" rtl="0">
              <a:lnSpc>
                <a:spcPct val="115000"/>
              </a:lnSpc>
              <a:spcBef>
                <a:spcPts val="1000"/>
              </a:spcBef>
              <a:spcAft>
                <a:spcPts val="0"/>
              </a:spcAft>
              <a:buClr>
                <a:schemeClr val="dk1"/>
              </a:buClr>
              <a:buSzPts val="1400"/>
            </a:pPr>
            <a:r>
              <a:rPr lang="en-US" dirty="0"/>
              <a:t>K20 Center. (2021, Sept. 21). 2 Minute Timer. YouTube [video]. </a:t>
            </a:r>
            <a:r>
              <a:rPr lang="en-US" u="sng" dirty="0">
                <a:solidFill>
                  <a:schemeClr val="hlink"/>
                </a:solidFill>
                <a:hlinkClick r:id="rId4"/>
              </a:rPr>
              <a:t>https://www.youtube.com/watch?v=HcEEAnwOt2c</a:t>
            </a:r>
            <a:r>
              <a:rPr lang="en-US" dirty="0"/>
              <a:t> </a:t>
            </a:r>
            <a:endParaRPr dirty="0"/>
          </a:p>
          <a:p>
            <a:pPr marL="0" lvl="0" indent="0" algn="l" rtl="0">
              <a:lnSpc>
                <a:spcPct val="100000"/>
              </a:lnSpc>
              <a:spcBef>
                <a:spcPts val="1000"/>
              </a:spcBef>
              <a:spcAft>
                <a:spcPts val="0"/>
              </a:spcAft>
              <a:buSzPts val="1100"/>
              <a:buNone/>
            </a:pPr>
            <a:endParaRPr dirty="0"/>
          </a:p>
        </p:txBody>
      </p:sp>
      <p:sp>
        <p:nvSpPr>
          <p:cNvPr id="93" name="Google Shape;9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000"/>
              <a:buFont typeface="Times New Roman"/>
              <a:buNone/>
            </a:pPr>
            <a:r>
              <a:rPr lang="en-US" sz="1100">
                <a:latin typeface="Times New Roman"/>
                <a:ea typeface="Times New Roman"/>
                <a:cs typeface="Times New Roman"/>
                <a:sym typeface="Times New Roman"/>
              </a:rPr>
              <a:t>Image: http://www.umext.maine.edu/images/FlyLife.jpg</a:t>
            </a:r>
            <a:endParaRPr sz="1800"/>
          </a:p>
          <a:p>
            <a:pPr marL="0" lvl="0" indent="0" algn="l" rtl="0">
              <a:lnSpc>
                <a:spcPct val="100000"/>
              </a:lnSpc>
              <a:spcBef>
                <a:spcPts val="0"/>
              </a:spcBef>
              <a:spcAft>
                <a:spcPts val="0"/>
              </a:spcAft>
              <a:buClr>
                <a:schemeClr val="dk1"/>
              </a:buClr>
              <a:buSzPts val="1000"/>
              <a:buFont typeface="Times New Roman"/>
              <a:buNone/>
            </a:pPr>
            <a:r>
              <a:rPr lang="en-US" sz="1100">
                <a:latin typeface="Times New Roman"/>
                <a:ea typeface="Times New Roman"/>
                <a:cs typeface="Times New Roman"/>
                <a:sym typeface="Times New Roman"/>
              </a:rPr>
              <a:t>Information: http://www.kathyreichs.com/entomology.htm and http://www.forensicentomologist.org</a:t>
            </a:r>
            <a:endParaRPr/>
          </a:p>
        </p:txBody>
      </p:sp>
      <p:sp>
        <p:nvSpPr>
          <p:cNvPr id="101" name="Google Shape;10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bg>
      <p:bgPr>
        <a:blipFill>
          <a:blip r:embed="rId2">
            <a:alphaModFix/>
          </a:blip>
          <a:stretch>
            <a:fillRect/>
          </a:stretch>
        </a:blipFill>
        <a:effectLst/>
      </p:bgPr>
    </p:bg>
    <p:spTree>
      <p:nvGrpSpPr>
        <p:cNvPr id="1" name="Shape 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estion/Objective">
  <p:cSld name="Objective">
    <p:bg>
      <p:bgPr>
        <a:blipFill>
          <a:blip r:embed="rId2">
            <a:alphaModFix/>
          </a:blip>
          <a:stretch>
            <a:fillRect/>
          </a:stretch>
        </a:blipFill>
        <a:effectLst/>
      </p:bgPr>
    </p:bg>
    <p:spTree>
      <p:nvGrpSpPr>
        <p:cNvPr id="1" name="Shape 11"/>
        <p:cNvGrpSpPr/>
        <p:nvPr/>
      </p:nvGrpSpPr>
      <p:grpSpPr>
        <a:xfrm>
          <a:off x="0" y="0"/>
          <a:ext cx="0" cy="0"/>
          <a:chOff x="0" y="0"/>
          <a:chExt cx="0" cy="0"/>
        </a:xfrm>
      </p:grpSpPr>
      <p:pic>
        <p:nvPicPr>
          <p:cNvPr id="12" name="Google Shape;12;p53" title="k20center-logo-variations_K20 Bug - White.png"/>
          <p:cNvPicPr preferRelativeResize="0"/>
          <p:nvPr/>
        </p:nvPicPr>
        <p:blipFill rotWithShape="1">
          <a:blip r:embed="rId3">
            <a:alphaModFix/>
          </a:blip>
          <a:srcRect/>
          <a:stretch/>
        </p:blipFill>
        <p:spPr>
          <a:xfrm>
            <a:off x="8428801" y="4450849"/>
            <a:ext cx="510701" cy="510702"/>
          </a:xfrm>
          <a:prstGeom prst="rect">
            <a:avLst/>
          </a:prstGeom>
          <a:noFill/>
          <a:ln>
            <a:noFill/>
          </a:ln>
        </p:spPr>
      </p:pic>
      <p:sp>
        <p:nvSpPr>
          <p:cNvPr id="13" name="Google Shape;13;p53"/>
          <p:cNvSpPr txBox="1">
            <a:spLocks noGrp="1"/>
          </p:cNvSpPr>
          <p:nvPr>
            <p:ph type="ctrTitle"/>
          </p:nvPr>
        </p:nvSpPr>
        <p:spPr>
          <a:xfrm>
            <a:off x="456175" y="744575"/>
            <a:ext cx="8232300" cy="2052600"/>
          </a:xfrm>
          <a:prstGeom prst="rect">
            <a:avLst/>
          </a:prstGeom>
          <a:noFill/>
          <a:ln>
            <a:noFill/>
          </a:ln>
        </p:spPr>
        <p:txBody>
          <a:bodyPr spcFirstLastPara="1" wrap="square" lIns="91425" tIns="91425" rIns="91425" bIns="91425" anchor="b" anchorCtr="0">
            <a:noAutofit/>
          </a:bodyPr>
          <a:lstStyle>
            <a:lvl1pPr marR="0" lvl="0" algn="l" rtl="0">
              <a:lnSpc>
                <a:spcPct val="115000"/>
              </a:lnSpc>
              <a:spcBef>
                <a:spcPts val="0"/>
              </a:spcBef>
              <a:spcAft>
                <a:spcPts val="0"/>
              </a:spcAft>
              <a:buClr>
                <a:schemeClr val="lt1"/>
              </a:buClr>
              <a:buSzPts val="5000"/>
              <a:buFont typeface="Calibri"/>
              <a:buNone/>
              <a:defRPr sz="5000" b="0" i="0" u="none" strike="noStrike" cap="none">
                <a:solidFill>
                  <a:schemeClr val="lt1"/>
                </a:solidFill>
                <a:latin typeface="Calibri"/>
                <a:ea typeface="Calibri"/>
                <a:cs typeface="Calibri"/>
                <a:sym typeface="Calibri"/>
              </a:defRPr>
            </a:lvl1pPr>
            <a:lvl2pPr marR="0" lvl="1"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2pPr>
            <a:lvl3pPr marR="0" lvl="2"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3pPr>
            <a:lvl4pPr marR="0" lvl="3"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4pPr>
            <a:lvl5pPr marR="0" lvl="4"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5pPr>
            <a:lvl6pPr marR="0" lvl="5"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6pPr>
            <a:lvl7pPr marR="0" lvl="6"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7pPr>
            <a:lvl8pPr marR="0" lvl="7"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8pPr>
            <a:lvl9pPr marR="0" lvl="8" algn="l" rtl="0">
              <a:lnSpc>
                <a:spcPct val="115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9pPr>
          </a:lstStyle>
          <a:p>
            <a:endParaRPr/>
          </a:p>
        </p:txBody>
      </p:sp>
      <p:sp>
        <p:nvSpPr>
          <p:cNvPr id="14" name="Google Shape;14;p53"/>
          <p:cNvSpPr txBox="1">
            <a:spLocks noGrp="1"/>
          </p:cNvSpPr>
          <p:nvPr>
            <p:ph type="subTitle" idx="1"/>
          </p:nvPr>
        </p:nvSpPr>
        <p:spPr>
          <a:xfrm>
            <a:off x="456175" y="2834125"/>
            <a:ext cx="8232300" cy="792600"/>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chemeClr val="lt1"/>
              </a:buClr>
              <a:buSzPts val="2600"/>
              <a:buFont typeface="NTR"/>
              <a:buChar char="●"/>
              <a:defRPr sz="2600" b="0" i="0" u="none" strike="noStrike" cap="none">
                <a:solidFill>
                  <a:schemeClr val="lt1"/>
                </a:solidFill>
                <a:latin typeface="Calibri"/>
                <a:ea typeface="Calibri"/>
                <a:cs typeface="Calibri"/>
                <a:sym typeface="Calibri"/>
              </a:defRPr>
            </a:lvl1pPr>
            <a:lvl2pPr marR="0" lvl="1"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2pPr>
            <a:lvl3pPr marR="0" lvl="2"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3pPr>
            <a:lvl4pPr marR="0" lvl="3"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4pPr>
            <a:lvl5pPr marR="0" lvl="4"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5pPr>
            <a:lvl6pPr marR="0" lvl="5"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6pPr>
            <a:lvl7pPr marR="0" lvl="6"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7pPr>
            <a:lvl8pPr marR="0" lvl="7"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8pPr>
            <a:lvl9pPr marR="0" lvl="8" algn="l" rtl="0">
              <a:lnSpc>
                <a:spcPct val="115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estion/Objective">
  <p:cSld name="Essential Question">
    <p:bg>
      <p:bgPr>
        <a:blipFill>
          <a:blip r:embed="rId2">
            <a:alphaModFix/>
          </a:blip>
          <a:stretch>
            <a:fillRect/>
          </a:stretch>
        </a:blipFill>
        <a:effectLst/>
      </p:bgPr>
    </p:bg>
    <p:spTree>
      <p:nvGrpSpPr>
        <p:cNvPr id="1" name="Shape 15"/>
        <p:cNvGrpSpPr/>
        <p:nvPr/>
      </p:nvGrpSpPr>
      <p:grpSpPr>
        <a:xfrm>
          <a:off x="0" y="0"/>
          <a:ext cx="0" cy="0"/>
          <a:chOff x="0" y="0"/>
          <a:chExt cx="0" cy="0"/>
        </a:xfrm>
      </p:grpSpPr>
      <p:pic>
        <p:nvPicPr>
          <p:cNvPr id="16" name="Google Shape;16;p54" title="k20center-logo-variations_K20 Bug - White.png"/>
          <p:cNvPicPr preferRelativeResize="0"/>
          <p:nvPr/>
        </p:nvPicPr>
        <p:blipFill rotWithShape="1">
          <a:blip r:embed="rId3">
            <a:alphaModFix/>
          </a:blip>
          <a:srcRect/>
          <a:stretch/>
        </p:blipFill>
        <p:spPr>
          <a:xfrm>
            <a:off x="8428801" y="4450849"/>
            <a:ext cx="510701" cy="510702"/>
          </a:xfrm>
          <a:prstGeom prst="rect">
            <a:avLst/>
          </a:prstGeom>
          <a:noFill/>
          <a:ln>
            <a:noFill/>
          </a:ln>
        </p:spPr>
      </p:pic>
      <p:sp>
        <p:nvSpPr>
          <p:cNvPr id="17" name="Google Shape;17;p54"/>
          <p:cNvSpPr txBox="1">
            <a:spLocks noGrp="1"/>
          </p:cNvSpPr>
          <p:nvPr>
            <p:ph type="ctrTitle"/>
          </p:nvPr>
        </p:nvSpPr>
        <p:spPr>
          <a:xfrm>
            <a:off x="456175" y="744575"/>
            <a:ext cx="8232300" cy="2052600"/>
          </a:xfrm>
          <a:prstGeom prst="rect">
            <a:avLst/>
          </a:prstGeom>
          <a:noFill/>
          <a:ln>
            <a:noFill/>
          </a:ln>
        </p:spPr>
        <p:txBody>
          <a:bodyPr spcFirstLastPara="1" wrap="square" lIns="91425" tIns="91425" rIns="91425" bIns="91425" anchor="b" anchorCtr="0">
            <a:noAutofit/>
          </a:bodyPr>
          <a:lstStyle>
            <a:lvl1pPr marR="0" lvl="0" algn="l" rtl="0">
              <a:lnSpc>
                <a:spcPct val="150000"/>
              </a:lnSpc>
              <a:spcBef>
                <a:spcPts val="0"/>
              </a:spcBef>
              <a:spcAft>
                <a:spcPts val="0"/>
              </a:spcAft>
              <a:buClr>
                <a:schemeClr val="lt1"/>
              </a:buClr>
              <a:buSzPts val="5000"/>
              <a:buFont typeface="Calibri"/>
              <a:buNone/>
              <a:defRPr sz="5000" b="0" i="0" u="none" strike="noStrike" cap="none">
                <a:solidFill>
                  <a:schemeClr val="lt1"/>
                </a:solidFill>
                <a:latin typeface="Calibri"/>
                <a:ea typeface="Calibri"/>
                <a:cs typeface="Calibri"/>
                <a:sym typeface="Calibri"/>
              </a:defRPr>
            </a:lvl1pPr>
            <a:lvl2pPr marR="0" lvl="1" algn="l" rtl="0">
              <a:lnSpc>
                <a:spcPct val="150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2pPr>
            <a:lvl3pPr marR="0" lvl="2" algn="l" rtl="0">
              <a:lnSpc>
                <a:spcPct val="150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3pPr>
            <a:lvl4pPr marR="0" lvl="3" algn="l" rtl="0">
              <a:lnSpc>
                <a:spcPct val="150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4pPr>
            <a:lvl5pPr marR="0" lvl="4" algn="l" rtl="0">
              <a:lnSpc>
                <a:spcPct val="150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5pPr>
            <a:lvl6pPr marR="0" lvl="5" algn="l" rtl="0">
              <a:lnSpc>
                <a:spcPct val="150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6pPr>
            <a:lvl7pPr marR="0" lvl="6" algn="l" rtl="0">
              <a:lnSpc>
                <a:spcPct val="150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7pPr>
            <a:lvl8pPr marR="0" lvl="7" algn="l" rtl="0">
              <a:lnSpc>
                <a:spcPct val="150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8pPr>
            <a:lvl9pPr marR="0" lvl="8" algn="l" rtl="0">
              <a:lnSpc>
                <a:spcPct val="150000"/>
              </a:lnSpc>
              <a:spcBef>
                <a:spcPts val="0"/>
              </a:spcBef>
              <a:spcAft>
                <a:spcPts val="0"/>
              </a:spcAft>
              <a:buClr>
                <a:srgbClr val="000000"/>
              </a:buClr>
              <a:buSzPts val="5100"/>
              <a:buFont typeface="Calibri"/>
              <a:buNone/>
              <a:defRPr sz="5100" b="0" i="0" u="none" strike="noStrike" cap="none">
                <a:solidFill>
                  <a:srgbClr val="000000"/>
                </a:solidFill>
                <a:latin typeface="Calibri"/>
                <a:ea typeface="Calibri"/>
                <a:cs typeface="Calibri"/>
                <a:sym typeface="Calibri"/>
              </a:defRPr>
            </a:lvl9pPr>
          </a:lstStyle>
          <a:p>
            <a:endParaRPr/>
          </a:p>
        </p:txBody>
      </p:sp>
      <p:sp>
        <p:nvSpPr>
          <p:cNvPr id="18" name="Google Shape;18;p54"/>
          <p:cNvSpPr txBox="1">
            <a:spLocks noGrp="1"/>
          </p:cNvSpPr>
          <p:nvPr>
            <p:ph type="subTitle" idx="1"/>
          </p:nvPr>
        </p:nvSpPr>
        <p:spPr>
          <a:xfrm>
            <a:off x="456175" y="2834125"/>
            <a:ext cx="8232300" cy="792600"/>
          </a:xfrm>
          <a:prstGeom prst="rect">
            <a:avLst/>
          </a:prstGeom>
          <a:noFill/>
          <a:ln>
            <a:noFill/>
          </a:ln>
        </p:spPr>
        <p:txBody>
          <a:bodyPr spcFirstLastPara="1" wrap="square" lIns="91425" tIns="91425" rIns="91425" bIns="91425" anchor="t" anchorCtr="0">
            <a:noAutofit/>
          </a:bodyPr>
          <a:lstStyle>
            <a:lvl1pPr marR="0" lvl="0" algn="l" rtl="0">
              <a:lnSpc>
                <a:spcPct val="150000"/>
              </a:lnSpc>
              <a:spcBef>
                <a:spcPts val="0"/>
              </a:spcBef>
              <a:spcAft>
                <a:spcPts val="0"/>
              </a:spcAft>
              <a:buClr>
                <a:schemeClr val="lt1"/>
              </a:buClr>
              <a:buSzPts val="2600"/>
              <a:buFont typeface="NTR"/>
              <a:buChar char="●"/>
              <a:defRPr sz="2600" b="0" i="0" u="none" strike="noStrike" cap="none">
                <a:solidFill>
                  <a:schemeClr val="lt1"/>
                </a:solidFill>
                <a:latin typeface="Calibri"/>
                <a:ea typeface="Calibri"/>
                <a:cs typeface="Calibri"/>
                <a:sym typeface="Calibri"/>
              </a:defRPr>
            </a:lvl1pPr>
            <a:lvl2pPr marR="0" lvl="1" algn="l" rtl="0">
              <a:lnSpc>
                <a:spcPct val="150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2pPr>
            <a:lvl3pPr marR="0" lvl="2" algn="l" rtl="0">
              <a:lnSpc>
                <a:spcPct val="150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3pPr>
            <a:lvl4pPr marR="0" lvl="3" algn="l" rtl="0">
              <a:lnSpc>
                <a:spcPct val="150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4pPr>
            <a:lvl5pPr marR="0" lvl="4" algn="l" rtl="0">
              <a:lnSpc>
                <a:spcPct val="150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5pPr>
            <a:lvl6pPr marR="0" lvl="5" algn="l" rtl="0">
              <a:lnSpc>
                <a:spcPct val="150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6pPr>
            <a:lvl7pPr marR="0" lvl="6" algn="l" rtl="0">
              <a:lnSpc>
                <a:spcPct val="150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7pPr>
            <a:lvl8pPr marR="0" lvl="7" algn="l" rtl="0">
              <a:lnSpc>
                <a:spcPct val="150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8pPr>
            <a:lvl9pPr marR="0" lvl="8" algn="l" rtl="0">
              <a:lnSpc>
                <a:spcPct val="150000"/>
              </a:lnSpc>
              <a:spcBef>
                <a:spcPts val="0"/>
              </a:spcBef>
              <a:spcAft>
                <a:spcPts val="0"/>
              </a:spcAft>
              <a:buClr>
                <a:srgbClr val="000000"/>
              </a:buClr>
              <a:buSzPts val="2700"/>
              <a:buFont typeface="Calibri"/>
              <a:buNone/>
              <a:defRPr sz="27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Layout">
  <p:cSld name="Content - 1 Column">
    <p:bg>
      <p:bgPr>
        <a:solidFill>
          <a:schemeClr val="lt1"/>
        </a:solidFill>
        <a:effectLst/>
      </p:bgPr>
    </p:bg>
    <p:spTree>
      <p:nvGrpSpPr>
        <p:cNvPr id="1" name="Shape 19"/>
        <p:cNvGrpSpPr/>
        <p:nvPr/>
      </p:nvGrpSpPr>
      <p:grpSpPr>
        <a:xfrm>
          <a:off x="0" y="0"/>
          <a:ext cx="0" cy="0"/>
          <a:chOff x="0" y="0"/>
          <a:chExt cx="0" cy="0"/>
        </a:xfrm>
      </p:grpSpPr>
      <p:pic>
        <p:nvPicPr>
          <p:cNvPr id="20" name="Google Shape;20;p55" title="k20center-logo-variations_K20 - Bug Color.png"/>
          <p:cNvPicPr preferRelativeResize="0"/>
          <p:nvPr/>
        </p:nvPicPr>
        <p:blipFill rotWithShape="1">
          <a:blip r:embed="rId2">
            <a:alphaModFix/>
          </a:blip>
          <a:srcRect/>
          <a:stretch/>
        </p:blipFill>
        <p:spPr>
          <a:xfrm>
            <a:off x="8428800" y="4450850"/>
            <a:ext cx="510701" cy="510702"/>
          </a:xfrm>
          <a:prstGeom prst="rect">
            <a:avLst/>
          </a:prstGeom>
          <a:noFill/>
          <a:ln>
            <a:noFill/>
          </a:ln>
        </p:spPr>
      </p:pic>
      <p:sp>
        <p:nvSpPr>
          <p:cNvPr id="21" name="Google Shape;21;p55"/>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91192A"/>
              </a:buClr>
              <a:buSzPts val="3600"/>
              <a:buFont typeface="Calibri"/>
              <a:buNone/>
              <a:defRPr sz="3600" b="0" i="0" u="none" strike="noStrike" cap="none">
                <a:solidFill>
                  <a:schemeClr val="accent3"/>
                </a:solidFill>
                <a:latin typeface="Calibri"/>
                <a:ea typeface="Calibri"/>
                <a:cs typeface="Calibri"/>
                <a:sym typeface="Calibri"/>
              </a:defRPr>
            </a:lvl1pPr>
            <a:lvl2pPr marR="0" lvl="1"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2pPr>
            <a:lvl3pPr marR="0" lvl="2"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3pPr>
            <a:lvl4pPr marR="0" lvl="3"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4pPr>
            <a:lvl5pPr marR="0" lvl="4"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5pPr>
            <a:lvl6pPr marR="0" lvl="5"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6pPr>
            <a:lvl7pPr marR="0" lvl="6"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7pPr>
            <a:lvl8pPr marR="0" lvl="7"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8pPr>
            <a:lvl9pPr marR="0" lvl="8"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9pPr>
          </a:lstStyle>
          <a:p>
            <a:endParaRPr/>
          </a:p>
        </p:txBody>
      </p:sp>
      <p:sp>
        <p:nvSpPr>
          <p:cNvPr id="22" name="Google Shape;22;p55"/>
          <p:cNvSpPr txBox="1">
            <a:spLocks noGrp="1"/>
          </p:cNvSpPr>
          <p:nvPr>
            <p:ph type="body" idx="1"/>
          </p:nvPr>
        </p:nvSpPr>
        <p:spPr>
          <a:xfrm>
            <a:off x="456300" y="1263111"/>
            <a:ext cx="8225400" cy="1968286"/>
          </a:xfrm>
          <a:prstGeom prst="rect">
            <a:avLst/>
          </a:prstGeom>
          <a:noFill/>
          <a:ln>
            <a:noFill/>
          </a:ln>
        </p:spPr>
        <p:txBody>
          <a:bodyPr spcFirstLastPara="1" wrap="square" lIns="91425" tIns="91425" rIns="91425" bIns="91425" anchor="t" anchorCtr="0">
            <a:noAutofit/>
          </a:bodyPr>
          <a:lstStyle>
            <a:lvl1pPr marL="457200" marR="0" lvl="0" indent="-393700" algn="l" rtl="0">
              <a:lnSpc>
                <a:spcPct val="115000"/>
              </a:lnSpc>
              <a:spcBef>
                <a:spcPts val="0"/>
              </a:spcBef>
              <a:spcAft>
                <a:spcPts val="0"/>
              </a:spcAft>
              <a:buClr>
                <a:schemeClr val="accent3"/>
              </a:buClr>
              <a:buSzPts val="2600"/>
              <a:buFont typeface="NTR"/>
              <a:buChar char="●"/>
              <a:defRPr sz="2600" b="0" i="0" u="none" strike="noStrike" cap="none">
                <a:solidFill>
                  <a:schemeClr val="dk1"/>
                </a:solidFill>
                <a:latin typeface="Calibri"/>
                <a:ea typeface="Calibri"/>
                <a:cs typeface="Calibri"/>
                <a:sym typeface="Calibri"/>
              </a:defRPr>
            </a:lvl1pPr>
            <a:lvl2pPr marL="914400" marR="0" lvl="1" indent="-393700" algn="l" rtl="0">
              <a:lnSpc>
                <a:spcPct val="115000"/>
              </a:lnSpc>
              <a:spcBef>
                <a:spcPts val="0"/>
              </a:spcBef>
              <a:spcAft>
                <a:spcPts val="0"/>
              </a:spcAft>
              <a:buClr>
                <a:schemeClr val="accent2"/>
              </a:buClr>
              <a:buSzPts val="2600"/>
              <a:buFont typeface="Courier New"/>
              <a:buChar char="o"/>
              <a:defRPr sz="2600" b="0" i="0" u="none" strike="noStrike" cap="none">
                <a:solidFill>
                  <a:schemeClr val="dk1"/>
                </a:solidFill>
                <a:latin typeface="Calibri"/>
                <a:ea typeface="Calibri"/>
                <a:cs typeface="Calibri"/>
                <a:sym typeface="Calibri"/>
              </a:defRPr>
            </a:lvl2pPr>
            <a:lvl3pPr marL="1371600" marR="0" lvl="2" indent="-393700" algn="l" rtl="0">
              <a:lnSpc>
                <a:spcPct val="115000"/>
              </a:lnSpc>
              <a:spcBef>
                <a:spcPts val="0"/>
              </a:spcBef>
              <a:spcAft>
                <a:spcPts val="0"/>
              </a:spcAft>
              <a:buClr>
                <a:schemeClr val="accent4"/>
              </a:buClr>
              <a:buSzPts val="2600"/>
              <a:buFont typeface="Noto Sans Symbols"/>
              <a:buChar char="▪"/>
              <a:defRPr sz="2600" b="0" i="0" u="none" strike="noStrike" cap="none">
                <a:solidFill>
                  <a:schemeClr val="dk1"/>
                </a:solidFill>
                <a:latin typeface="Calibri"/>
                <a:ea typeface="Calibri"/>
                <a:cs typeface="Calibri"/>
                <a:sym typeface="Calibri"/>
              </a:defRPr>
            </a:lvl3pPr>
            <a:lvl4pPr marL="1828800" marR="0" lvl="3" indent="-393700" algn="l" rtl="0">
              <a:lnSpc>
                <a:spcPct val="115000"/>
              </a:lnSpc>
              <a:spcBef>
                <a:spcPts val="0"/>
              </a:spcBef>
              <a:spcAft>
                <a:spcPts val="0"/>
              </a:spcAft>
              <a:buClr>
                <a:srgbClr val="91192A"/>
              </a:buClr>
              <a:buSzPts val="2600"/>
              <a:buFont typeface="Calibri"/>
              <a:buChar char="●"/>
              <a:defRPr sz="2600" b="0" i="0" u="none" strike="noStrike" cap="none">
                <a:solidFill>
                  <a:schemeClr val="dk1"/>
                </a:solidFill>
                <a:latin typeface="Calibri"/>
                <a:ea typeface="Calibri"/>
                <a:cs typeface="Calibri"/>
                <a:sym typeface="Calibri"/>
              </a:defRPr>
            </a:lvl4pPr>
            <a:lvl5pPr marL="2286000" marR="0" lvl="4" indent="-393700" algn="l" rtl="0">
              <a:lnSpc>
                <a:spcPct val="115000"/>
              </a:lnSpc>
              <a:spcBef>
                <a:spcPts val="0"/>
              </a:spcBef>
              <a:spcAft>
                <a:spcPts val="0"/>
              </a:spcAft>
              <a:buClr>
                <a:srgbClr val="275781"/>
              </a:buClr>
              <a:buSzPts val="2600"/>
              <a:buFont typeface="Calibri"/>
              <a:buChar char="○"/>
              <a:defRPr sz="2600" b="0" i="0" u="none" strike="noStrike" cap="none">
                <a:solidFill>
                  <a:schemeClr val="dk1"/>
                </a:solidFill>
                <a:latin typeface="Calibri"/>
                <a:ea typeface="Calibri"/>
                <a:cs typeface="Calibri"/>
                <a:sym typeface="Calibri"/>
              </a:defRPr>
            </a:lvl5pPr>
            <a:lvl6pPr marL="2743200" marR="0" lvl="5" indent="-393700" algn="l" rtl="0">
              <a:lnSpc>
                <a:spcPct val="115000"/>
              </a:lnSpc>
              <a:spcBef>
                <a:spcPts val="0"/>
              </a:spcBef>
              <a:spcAft>
                <a:spcPts val="0"/>
              </a:spcAft>
              <a:buClr>
                <a:srgbClr val="E5BB38"/>
              </a:buClr>
              <a:buSzPts val="2600"/>
              <a:buFont typeface="Calibri"/>
              <a:buChar char="■"/>
              <a:defRPr sz="2600" b="0" i="0" u="none" strike="noStrike" cap="none">
                <a:solidFill>
                  <a:schemeClr val="dk1"/>
                </a:solidFill>
                <a:latin typeface="Calibri"/>
                <a:ea typeface="Calibri"/>
                <a:cs typeface="Calibri"/>
                <a:sym typeface="Calibri"/>
              </a:defRPr>
            </a:lvl6pPr>
            <a:lvl7pPr marL="3200400" marR="0" lvl="6" indent="-393700" algn="l" rtl="0">
              <a:lnSpc>
                <a:spcPct val="115000"/>
              </a:lnSpc>
              <a:spcBef>
                <a:spcPts val="0"/>
              </a:spcBef>
              <a:spcAft>
                <a:spcPts val="0"/>
              </a:spcAft>
              <a:buClr>
                <a:srgbClr val="91192A"/>
              </a:buClr>
              <a:buSzPts val="2600"/>
              <a:buFont typeface="Calibri"/>
              <a:buChar char="●"/>
              <a:defRPr sz="2600" b="0" i="0" u="none" strike="noStrike" cap="none">
                <a:solidFill>
                  <a:schemeClr val="dk1"/>
                </a:solidFill>
                <a:latin typeface="Calibri"/>
                <a:ea typeface="Calibri"/>
                <a:cs typeface="Calibri"/>
                <a:sym typeface="Calibri"/>
              </a:defRPr>
            </a:lvl7pPr>
            <a:lvl8pPr marL="3657600" marR="0" lvl="7" indent="-393700" algn="l" rtl="0">
              <a:lnSpc>
                <a:spcPct val="115000"/>
              </a:lnSpc>
              <a:spcBef>
                <a:spcPts val="0"/>
              </a:spcBef>
              <a:spcAft>
                <a:spcPts val="0"/>
              </a:spcAft>
              <a:buClr>
                <a:srgbClr val="275781"/>
              </a:buClr>
              <a:buSzPts val="2600"/>
              <a:buFont typeface="Calibri"/>
              <a:buChar char="○"/>
              <a:defRPr sz="2600" b="0" i="0" u="none" strike="noStrike" cap="none">
                <a:solidFill>
                  <a:schemeClr val="dk1"/>
                </a:solidFill>
                <a:latin typeface="Calibri"/>
                <a:ea typeface="Calibri"/>
                <a:cs typeface="Calibri"/>
                <a:sym typeface="Calibri"/>
              </a:defRPr>
            </a:lvl8pPr>
            <a:lvl9pPr marL="4114800" marR="0" lvl="8" indent="-393700" algn="l" rtl="0">
              <a:lnSpc>
                <a:spcPct val="115000"/>
              </a:lnSpc>
              <a:spcBef>
                <a:spcPts val="0"/>
              </a:spcBef>
              <a:spcAft>
                <a:spcPts val="0"/>
              </a:spcAft>
              <a:buClr>
                <a:srgbClr val="E5BB38"/>
              </a:buClr>
              <a:buSzPts val="2600"/>
              <a:buFont typeface="Calibri"/>
              <a:buChar char="■"/>
              <a:defRPr sz="2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lumn Layout">
  <p:cSld name="Content - 2 column">
    <p:bg>
      <p:bgPr>
        <a:solidFill>
          <a:schemeClr val="lt1"/>
        </a:solidFill>
        <a:effectLst/>
      </p:bgPr>
    </p:bg>
    <p:spTree>
      <p:nvGrpSpPr>
        <p:cNvPr id="1" name="Shape 23"/>
        <p:cNvGrpSpPr/>
        <p:nvPr/>
      </p:nvGrpSpPr>
      <p:grpSpPr>
        <a:xfrm>
          <a:off x="0" y="0"/>
          <a:ext cx="0" cy="0"/>
          <a:chOff x="0" y="0"/>
          <a:chExt cx="0" cy="0"/>
        </a:xfrm>
      </p:grpSpPr>
      <p:sp>
        <p:nvSpPr>
          <p:cNvPr id="24" name="Google Shape;24;p56"/>
          <p:cNvSpPr txBox="1">
            <a:spLocks noGrp="1"/>
          </p:cNvSpPr>
          <p:nvPr>
            <p:ph type="body" idx="1"/>
          </p:nvPr>
        </p:nvSpPr>
        <p:spPr>
          <a:xfrm>
            <a:off x="456300" y="1263111"/>
            <a:ext cx="3993900" cy="3251519"/>
          </a:xfrm>
          <a:prstGeom prst="rect">
            <a:avLst/>
          </a:prstGeom>
          <a:noFill/>
          <a:ln>
            <a:noFill/>
          </a:ln>
        </p:spPr>
        <p:txBody>
          <a:bodyPr spcFirstLastPara="1" wrap="square" lIns="91425" tIns="91425" rIns="91425" bIns="91425" anchor="t" anchorCtr="0">
            <a:noAutofit/>
          </a:bodyPr>
          <a:lstStyle>
            <a:lvl1pPr marL="457200" marR="0" lvl="0" indent="-393700" algn="l" rtl="0">
              <a:lnSpc>
                <a:spcPct val="115000"/>
              </a:lnSpc>
              <a:spcBef>
                <a:spcPts val="0"/>
              </a:spcBef>
              <a:spcAft>
                <a:spcPts val="0"/>
              </a:spcAft>
              <a:buClr>
                <a:schemeClr val="accent3"/>
              </a:buClr>
              <a:buSzPts val="2600"/>
              <a:buFont typeface="NTR"/>
              <a:buChar char="●"/>
              <a:defRPr sz="2600" b="0" i="0" u="none" strike="noStrike" cap="none">
                <a:solidFill>
                  <a:schemeClr val="dk1"/>
                </a:solidFill>
                <a:latin typeface="Calibri"/>
                <a:ea typeface="Calibri"/>
                <a:cs typeface="Calibri"/>
                <a:sym typeface="Calibri"/>
              </a:defRPr>
            </a:lvl1pPr>
            <a:lvl2pPr marL="914400" marR="0" lvl="1" indent="-393700" algn="l" rtl="0">
              <a:lnSpc>
                <a:spcPct val="115000"/>
              </a:lnSpc>
              <a:spcBef>
                <a:spcPts val="0"/>
              </a:spcBef>
              <a:spcAft>
                <a:spcPts val="0"/>
              </a:spcAft>
              <a:buClr>
                <a:schemeClr val="accent2"/>
              </a:buClr>
              <a:buSzPts val="2600"/>
              <a:buFont typeface="Courier New"/>
              <a:buChar char="o"/>
              <a:defRPr sz="2600" b="0" i="0" u="none" strike="noStrike" cap="none">
                <a:solidFill>
                  <a:schemeClr val="dk1"/>
                </a:solidFill>
                <a:latin typeface="Calibri"/>
                <a:ea typeface="Calibri"/>
                <a:cs typeface="Calibri"/>
                <a:sym typeface="Calibri"/>
              </a:defRPr>
            </a:lvl2pPr>
            <a:lvl3pPr marL="1371600" marR="0" lvl="2" indent="-393700" algn="l" rtl="0">
              <a:lnSpc>
                <a:spcPct val="115000"/>
              </a:lnSpc>
              <a:spcBef>
                <a:spcPts val="0"/>
              </a:spcBef>
              <a:spcAft>
                <a:spcPts val="0"/>
              </a:spcAft>
              <a:buClr>
                <a:schemeClr val="accent4"/>
              </a:buClr>
              <a:buSzPts val="2600"/>
              <a:buFont typeface="Noto Sans Symbols"/>
              <a:buChar char="▪"/>
              <a:defRPr sz="2600" b="0" i="0" u="none" strike="noStrike" cap="none">
                <a:solidFill>
                  <a:schemeClr val="dk1"/>
                </a:solidFill>
                <a:latin typeface="Calibri"/>
                <a:ea typeface="Calibri"/>
                <a:cs typeface="Calibri"/>
                <a:sym typeface="Calibri"/>
              </a:defRPr>
            </a:lvl3pPr>
            <a:lvl4pPr marL="1828800" marR="0" lvl="3" indent="-393700" algn="l" rtl="0">
              <a:lnSpc>
                <a:spcPct val="115000"/>
              </a:lnSpc>
              <a:spcBef>
                <a:spcPts val="0"/>
              </a:spcBef>
              <a:spcAft>
                <a:spcPts val="0"/>
              </a:spcAft>
              <a:buClr>
                <a:srgbClr val="91192A"/>
              </a:buClr>
              <a:buSzPts val="2600"/>
              <a:buFont typeface="Calibri"/>
              <a:buChar char="●"/>
              <a:defRPr sz="2600" b="0" i="0" u="none" strike="noStrike" cap="none">
                <a:solidFill>
                  <a:schemeClr val="dk1"/>
                </a:solidFill>
                <a:latin typeface="Calibri"/>
                <a:ea typeface="Calibri"/>
                <a:cs typeface="Calibri"/>
                <a:sym typeface="Calibri"/>
              </a:defRPr>
            </a:lvl4pPr>
            <a:lvl5pPr marL="2286000" marR="0" lvl="4" indent="-393700" algn="l" rtl="0">
              <a:lnSpc>
                <a:spcPct val="115000"/>
              </a:lnSpc>
              <a:spcBef>
                <a:spcPts val="0"/>
              </a:spcBef>
              <a:spcAft>
                <a:spcPts val="0"/>
              </a:spcAft>
              <a:buClr>
                <a:srgbClr val="275781"/>
              </a:buClr>
              <a:buSzPts val="2600"/>
              <a:buFont typeface="Calibri"/>
              <a:buChar char="○"/>
              <a:defRPr sz="2600" b="0" i="0" u="none" strike="noStrike" cap="none">
                <a:solidFill>
                  <a:schemeClr val="dk1"/>
                </a:solidFill>
                <a:latin typeface="Calibri"/>
                <a:ea typeface="Calibri"/>
                <a:cs typeface="Calibri"/>
                <a:sym typeface="Calibri"/>
              </a:defRPr>
            </a:lvl5pPr>
            <a:lvl6pPr marL="2743200" marR="0" lvl="5" indent="-393700" algn="l" rtl="0">
              <a:lnSpc>
                <a:spcPct val="115000"/>
              </a:lnSpc>
              <a:spcBef>
                <a:spcPts val="0"/>
              </a:spcBef>
              <a:spcAft>
                <a:spcPts val="0"/>
              </a:spcAft>
              <a:buClr>
                <a:srgbClr val="E5BB38"/>
              </a:buClr>
              <a:buSzPts val="2600"/>
              <a:buFont typeface="Calibri"/>
              <a:buChar char="■"/>
              <a:defRPr sz="2600" b="0" i="0" u="none" strike="noStrike" cap="none">
                <a:solidFill>
                  <a:schemeClr val="dk1"/>
                </a:solidFill>
                <a:latin typeface="Calibri"/>
                <a:ea typeface="Calibri"/>
                <a:cs typeface="Calibri"/>
                <a:sym typeface="Calibri"/>
              </a:defRPr>
            </a:lvl6pPr>
            <a:lvl7pPr marL="3200400" marR="0" lvl="6" indent="-393700" algn="l" rtl="0">
              <a:lnSpc>
                <a:spcPct val="115000"/>
              </a:lnSpc>
              <a:spcBef>
                <a:spcPts val="0"/>
              </a:spcBef>
              <a:spcAft>
                <a:spcPts val="0"/>
              </a:spcAft>
              <a:buClr>
                <a:srgbClr val="91192A"/>
              </a:buClr>
              <a:buSzPts val="2600"/>
              <a:buFont typeface="Calibri"/>
              <a:buChar char="●"/>
              <a:defRPr sz="2600" b="0" i="0" u="none" strike="noStrike" cap="none">
                <a:solidFill>
                  <a:schemeClr val="dk1"/>
                </a:solidFill>
                <a:latin typeface="Calibri"/>
                <a:ea typeface="Calibri"/>
                <a:cs typeface="Calibri"/>
                <a:sym typeface="Calibri"/>
              </a:defRPr>
            </a:lvl7pPr>
            <a:lvl8pPr marL="3657600" marR="0" lvl="7" indent="-393700" algn="l" rtl="0">
              <a:lnSpc>
                <a:spcPct val="115000"/>
              </a:lnSpc>
              <a:spcBef>
                <a:spcPts val="0"/>
              </a:spcBef>
              <a:spcAft>
                <a:spcPts val="0"/>
              </a:spcAft>
              <a:buClr>
                <a:srgbClr val="275781"/>
              </a:buClr>
              <a:buSzPts val="2600"/>
              <a:buFont typeface="Calibri"/>
              <a:buChar char="○"/>
              <a:defRPr sz="2600" b="0" i="0" u="none" strike="noStrike" cap="none">
                <a:solidFill>
                  <a:schemeClr val="dk1"/>
                </a:solidFill>
                <a:latin typeface="Calibri"/>
                <a:ea typeface="Calibri"/>
                <a:cs typeface="Calibri"/>
                <a:sym typeface="Calibri"/>
              </a:defRPr>
            </a:lvl8pPr>
            <a:lvl9pPr marL="4114800" marR="0" lvl="8" indent="-393700" algn="l" rtl="0">
              <a:lnSpc>
                <a:spcPct val="115000"/>
              </a:lnSpc>
              <a:spcBef>
                <a:spcPts val="0"/>
              </a:spcBef>
              <a:spcAft>
                <a:spcPts val="0"/>
              </a:spcAft>
              <a:buClr>
                <a:srgbClr val="E5BB38"/>
              </a:buClr>
              <a:buSzPts val="2600"/>
              <a:buFont typeface="Calibri"/>
              <a:buChar char="■"/>
              <a:defRPr sz="2600" b="0" i="0" u="none" strike="noStrike" cap="none">
                <a:solidFill>
                  <a:schemeClr val="dk1"/>
                </a:solidFill>
                <a:latin typeface="Calibri"/>
                <a:ea typeface="Calibri"/>
                <a:cs typeface="Calibri"/>
                <a:sym typeface="Calibri"/>
              </a:defRPr>
            </a:lvl9pPr>
          </a:lstStyle>
          <a:p>
            <a:endParaRPr/>
          </a:p>
        </p:txBody>
      </p:sp>
      <p:sp>
        <p:nvSpPr>
          <p:cNvPr id="25" name="Google Shape;25;p56"/>
          <p:cNvSpPr txBox="1">
            <a:spLocks noGrp="1"/>
          </p:cNvSpPr>
          <p:nvPr>
            <p:ph type="body" idx="2"/>
          </p:nvPr>
        </p:nvSpPr>
        <p:spPr>
          <a:xfrm>
            <a:off x="4687932" y="1263111"/>
            <a:ext cx="3993900" cy="3251519"/>
          </a:xfrm>
          <a:prstGeom prst="rect">
            <a:avLst/>
          </a:prstGeom>
          <a:noFill/>
          <a:ln>
            <a:noFill/>
          </a:ln>
        </p:spPr>
        <p:txBody>
          <a:bodyPr spcFirstLastPara="1" wrap="square" lIns="91425" tIns="91425" rIns="91425" bIns="91425" anchor="t" anchorCtr="0">
            <a:noAutofit/>
          </a:bodyPr>
          <a:lstStyle>
            <a:lvl1pPr marL="457200" marR="0" lvl="0" indent="-393700" algn="l" rtl="0">
              <a:lnSpc>
                <a:spcPct val="115000"/>
              </a:lnSpc>
              <a:spcBef>
                <a:spcPts val="0"/>
              </a:spcBef>
              <a:spcAft>
                <a:spcPts val="0"/>
              </a:spcAft>
              <a:buClr>
                <a:schemeClr val="accent3"/>
              </a:buClr>
              <a:buSzPts val="2600"/>
              <a:buFont typeface="Calibri"/>
              <a:buAutoNum type="arabicPeriod"/>
              <a:defRPr sz="2600" b="0" i="0" u="none" strike="noStrike" cap="none">
                <a:solidFill>
                  <a:schemeClr val="dk1"/>
                </a:solidFill>
                <a:latin typeface="Calibri"/>
                <a:ea typeface="Calibri"/>
                <a:cs typeface="Calibri"/>
                <a:sym typeface="Calibri"/>
              </a:defRPr>
            </a:lvl1pPr>
            <a:lvl2pPr marL="914400" marR="0" lvl="1" indent="-393700" algn="l" rtl="0">
              <a:lnSpc>
                <a:spcPct val="115000"/>
              </a:lnSpc>
              <a:spcBef>
                <a:spcPts val="0"/>
              </a:spcBef>
              <a:spcAft>
                <a:spcPts val="0"/>
              </a:spcAft>
              <a:buClr>
                <a:schemeClr val="accent2"/>
              </a:buClr>
              <a:buSzPts val="2600"/>
              <a:buFont typeface="Calibri"/>
              <a:buAutoNum type="alphaLcPeriod"/>
              <a:defRPr sz="2600" b="0" i="0" u="none" strike="noStrike" cap="none">
                <a:solidFill>
                  <a:schemeClr val="dk1"/>
                </a:solidFill>
                <a:latin typeface="Calibri"/>
                <a:ea typeface="Calibri"/>
                <a:cs typeface="Calibri"/>
                <a:sym typeface="Calibri"/>
              </a:defRPr>
            </a:lvl2pPr>
            <a:lvl3pPr marL="1371600" marR="0" lvl="2" indent="-393700" algn="l" rtl="0">
              <a:lnSpc>
                <a:spcPct val="115000"/>
              </a:lnSpc>
              <a:spcBef>
                <a:spcPts val="0"/>
              </a:spcBef>
              <a:spcAft>
                <a:spcPts val="0"/>
              </a:spcAft>
              <a:buClr>
                <a:schemeClr val="accent4"/>
              </a:buClr>
              <a:buSzPts val="2600"/>
              <a:buFont typeface="Calibri"/>
              <a:buAutoNum type="romanLcPeriod"/>
              <a:defRPr sz="2600" b="0" i="0" u="none" strike="noStrike" cap="none">
                <a:solidFill>
                  <a:schemeClr val="dk1"/>
                </a:solidFill>
                <a:latin typeface="Calibri"/>
                <a:ea typeface="Calibri"/>
                <a:cs typeface="Calibri"/>
                <a:sym typeface="Calibri"/>
              </a:defRPr>
            </a:lvl3pPr>
            <a:lvl4pPr marL="1828800" marR="0" lvl="3" indent="-393700" algn="l" rtl="0">
              <a:lnSpc>
                <a:spcPct val="115000"/>
              </a:lnSpc>
              <a:spcBef>
                <a:spcPts val="0"/>
              </a:spcBef>
              <a:spcAft>
                <a:spcPts val="0"/>
              </a:spcAft>
              <a:buClr>
                <a:srgbClr val="91192A"/>
              </a:buClr>
              <a:buSzPts val="2600"/>
              <a:buFont typeface="Calibri"/>
              <a:buChar char="●"/>
              <a:defRPr sz="2600" b="0" i="0" u="none" strike="noStrike" cap="none">
                <a:solidFill>
                  <a:schemeClr val="dk1"/>
                </a:solidFill>
                <a:latin typeface="Calibri"/>
                <a:ea typeface="Calibri"/>
                <a:cs typeface="Calibri"/>
                <a:sym typeface="Calibri"/>
              </a:defRPr>
            </a:lvl4pPr>
            <a:lvl5pPr marL="2286000" marR="0" lvl="4" indent="-393700" algn="l" rtl="0">
              <a:lnSpc>
                <a:spcPct val="115000"/>
              </a:lnSpc>
              <a:spcBef>
                <a:spcPts val="0"/>
              </a:spcBef>
              <a:spcAft>
                <a:spcPts val="0"/>
              </a:spcAft>
              <a:buClr>
                <a:srgbClr val="275781"/>
              </a:buClr>
              <a:buSzPts val="2600"/>
              <a:buFont typeface="Calibri"/>
              <a:buChar char="○"/>
              <a:defRPr sz="2600" b="0" i="0" u="none" strike="noStrike" cap="none">
                <a:solidFill>
                  <a:schemeClr val="dk1"/>
                </a:solidFill>
                <a:latin typeface="Calibri"/>
                <a:ea typeface="Calibri"/>
                <a:cs typeface="Calibri"/>
                <a:sym typeface="Calibri"/>
              </a:defRPr>
            </a:lvl5pPr>
            <a:lvl6pPr marL="2743200" marR="0" lvl="5" indent="-393700" algn="l" rtl="0">
              <a:lnSpc>
                <a:spcPct val="115000"/>
              </a:lnSpc>
              <a:spcBef>
                <a:spcPts val="0"/>
              </a:spcBef>
              <a:spcAft>
                <a:spcPts val="0"/>
              </a:spcAft>
              <a:buClr>
                <a:srgbClr val="E5BB38"/>
              </a:buClr>
              <a:buSzPts val="2600"/>
              <a:buFont typeface="Calibri"/>
              <a:buChar char="■"/>
              <a:defRPr sz="2600" b="0" i="0" u="none" strike="noStrike" cap="none">
                <a:solidFill>
                  <a:schemeClr val="dk1"/>
                </a:solidFill>
                <a:latin typeface="Calibri"/>
                <a:ea typeface="Calibri"/>
                <a:cs typeface="Calibri"/>
                <a:sym typeface="Calibri"/>
              </a:defRPr>
            </a:lvl6pPr>
            <a:lvl7pPr marL="3200400" marR="0" lvl="6" indent="-393700" algn="l" rtl="0">
              <a:lnSpc>
                <a:spcPct val="115000"/>
              </a:lnSpc>
              <a:spcBef>
                <a:spcPts val="0"/>
              </a:spcBef>
              <a:spcAft>
                <a:spcPts val="0"/>
              </a:spcAft>
              <a:buClr>
                <a:srgbClr val="91192A"/>
              </a:buClr>
              <a:buSzPts val="2600"/>
              <a:buFont typeface="Calibri"/>
              <a:buChar char="●"/>
              <a:defRPr sz="2600" b="0" i="0" u="none" strike="noStrike" cap="none">
                <a:solidFill>
                  <a:schemeClr val="dk1"/>
                </a:solidFill>
                <a:latin typeface="Calibri"/>
                <a:ea typeface="Calibri"/>
                <a:cs typeface="Calibri"/>
                <a:sym typeface="Calibri"/>
              </a:defRPr>
            </a:lvl7pPr>
            <a:lvl8pPr marL="3657600" marR="0" lvl="7" indent="-393700" algn="l" rtl="0">
              <a:lnSpc>
                <a:spcPct val="115000"/>
              </a:lnSpc>
              <a:spcBef>
                <a:spcPts val="0"/>
              </a:spcBef>
              <a:spcAft>
                <a:spcPts val="0"/>
              </a:spcAft>
              <a:buClr>
                <a:srgbClr val="275781"/>
              </a:buClr>
              <a:buSzPts val="2600"/>
              <a:buFont typeface="Calibri"/>
              <a:buChar char="○"/>
              <a:defRPr sz="2600" b="0" i="0" u="none" strike="noStrike" cap="none">
                <a:solidFill>
                  <a:schemeClr val="dk1"/>
                </a:solidFill>
                <a:latin typeface="Calibri"/>
                <a:ea typeface="Calibri"/>
                <a:cs typeface="Calibri"/>
                <a:sym typeface="Calibri"/>
              </a:defRPr>
            </a:lvl8pPr>
            <a:lvl9pPr marL="4114800" marR="0" lvl="8" indent="-393700" algn="l" rtl="0">
              <a:lnSpc>
                <a:spcPct val="115000"/>
              </a:lnSpc>
              <a:spcBef>
                <a:spcPts val="0"/>
              </a:spcBef>
              <a:spcAft>
                <a:spcPts val="0"/>
              </a:spcAft>
              <a:buClr>
                <a:srgbClr val="E5BB38"/>
              </a:buClr>
              <a:buSzPts val="2600"/>
              <a:buFont typeface="Calibri"/>
              <a:buChar char="■"/>
              <a:defRPr sz="2600" b="0" i="0" u="none" strike="noStrike" cap="none">
                <a:solidFill>
                  <a:schemeClr val="dk1"/>
                </a:solidFill>
                <a:latin typeface="Calibri"/>
                <a:ea typeface="Calibri"/>
                <a:cs typeface="Calibri"/>
                <a:sym typeface="Calibri"/>
              </a:defRPr>
            </a:lvl9pPr>
          </a:lstStyle>
          <a:p>
            <a:endParaRPr/>
          </a:p>
        </p:txBody>
      </p:sp>
      <p:pic>
        <p:nvPicPr>
          <p:cNvPr id="26" name="Google Shape;26;p56" title="k20center-logo-variations_K20 - Bug Color.png"/>
          <p:cNvPicPr preferRelativeResize="0"/>
          <p:nvPr/>
        </p:nvPicPr>
        <p:blipFill rotWithShape="1">
          <a:blip r:embed="rId2">
            <a:alphaModFix/>
          </a:blip>
          <a:srcRect/>
          <a:stretch/>
        </p:blipFill>
        <p:spPr>
          <a:xfrm>
            <a:off x="8428800" y="4450850"/>
            <a:ext cx="510701" cy="510702"/>
          </a:xfrm>
          <a:prstGeom prst="rect">
            <a:avLst/>
          </a:prstGeom>
          <a:noFill/>
          <a:ln>
            <a:noFill/>
          </a:ln>
        </p:spPr>
      </p:pic>
      <p:sp>
        <p:nvSpPr>
          <p:cNvPr id="27" name="Google Shape;27;p56"/>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91192A"/>
              </a:buClr>
              <a:buSzPts val="3600"/>
              <a:buFont typeface="Calibri"/>
              <a:buNone/>
              <a:defRPr sz="3600" b="0" i="0" u="none" strike="noStrike" cap="none">
                <a:solidFill>
                  <a:schemeClr val="accent3"/>
                </a:solidFill>
                <a:latin typeface="Calibri"/>
                <a:ea typeface="Calibri"/>
                <a:cs typeface="Calibri"/>
                <a:sym typeface="Calibri"/>
              </a:defRPr>
            </a:lvl1pPr>
            <a:lvl2pPr marR="0" lvl="1"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2pPr>
            <a:lvl3pPr marR="0" lvl="2"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3pPr>
            <a:lvl4pPr marR="0" lvl="3"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4pPr>
            <a:lvl5pPr marR="0" lvl="4"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5pPr>
            <a:lvl6pPr marR="0" lvl="5"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6pPr>
            <a:lvl7pPr marR="0" lvl="6"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7pPr>
            <a:lvl8pPr marR="0" lvl="7"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8pPr>
            <a:lvl9pPr marR="0" lvl="8"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ideo Option 1">
  <p:cSld name="Video">
    <p:bg>
      <p:bgPr>
        <a:solidFill>
          <a:schemeClr val="lt1"/>
        </a:solidFill>
        <a:effectLst/>
      </p:bgPr>
    </p:bg>
    <p:spTree>
      <p:nvGrpSpPr>
        <p:cNvPr id="1" name="Shape 28"/>
        <p:cNvGrpSpPr/>
        <p:nvPr/>
      </p:nvGrpSpPr>
      <p:grpSpPr>
        <a:xfrm>
          <a:off x="0" y="0"/>
          <a:ext cx="0" cy="0"/>
          <a:chOff x="0" y="0"/>
          <a:chExt cx="0" cy="0"/>
        </a:xfrm>
      </p:grpSpPr>
      <p:pic>
        <p:nvPicPr>
          <p:cNvPr id="29" name="Google Shape;29;p57" title="k20center-logo-variations_K20 - Bug Color.png"/>
          <p:cNvPicPr preferRelativeResize="0"/>
          <p:nvPr/>
        </p:nvPicPr>
        <p:blipFill rotWithShape="1">
          <a:blip r:embed="rId2">
            <a:alphaModFix/>
          </a:blip>
          <a:srcRect/>
          <a:stretch/>
        </p:blipFill>
        <p:spPr>
          <a:xfrm>
            <a:off x="8428800" y="4450850"/>
            <a:ext cx="510701" cy="510702"/>
          </a:xfrm>
          <a:prstGeom prst="rect">
            <a:avLst/>
          </a:prstGeom>
          <a:noFill/>
          <a:ln>
            <a:noFill/>
          </a:ln>
        </p:spPr>
      </p:pic>
      <p:sp>
        <p:nvSpPr>
          <p:cNvPr id="30" name="Google Shape;30;p57"/>
          <p:cNvSpPr txBox="1">
            <a:spLocks noGrp="1"/>
          </p:cNvSpPr>
          <p:nvPr>
            <p:ph type="title"/>
          </p:nvPr>
        </p:nvSpPr>
        <p:spPr>
          <a:xfrm>
            <a:off x="754050" y="4329575"/>
            <a:ext cx="7635900" cy="572700"/>
          </a:xfrm>
          <a:prstGeom prst="rect">
            <a:avLst/>
          </a:prstGeom>
          <a:noFill/>
          <a:ln>
            <a:noFill/>
          </a:ln>
        </p:spPr>
        <p:txBody>
          <a:bodyPr spcFirstLastPara="1" wrap="square" lIns="91425" tIns="91425" rIns="91425" bIns="91425" anchor="t" anchorCtr="0">
            <a:normAutofit/>
          </a:bodyPr>
          <a:lstStyle>
            <a:lvl1pPr marR="0" lvl="0" algn="ctr" rtl="0">
              <a:lnSpc>
                <a:spcPct val="115000"/>
              </a:lnSpc>
              <a:spcBef>
                <a:spcPts val="0"/>
              </a:spcBef>
              <a:spcAft>
                <a:spcPts val="0"/>
              </a:spcAft>
              <a:buClr>
                <a:srgbClr val="275781"/>
              </a:buClr>
              <a:buSzPts val="1800"/>
              <a:buFont typeface="Calibri"/>
              <a:buNone/>
              <a:defRPr sz="1800" b="0" i="0" u="none" strike="noStrike" cap="none">
                <a:solidFill>
                  <a:srgbClr val="27578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bg>
      <p:bgPr>
        <a:solidFill>
          <a:schemeClr val="lt1"/>
        </a:solidFill>
        <a:effectLst/>
      </p:bgPr>
    </p:bg>
    <p:spTree>
      <p:nvGrpSpPr>
        <p:cNvPr id="1" name="Shape 31"/>
        <p:cNvGrpSpPr/>
        <p:nvPr/>
      </p:nvGrpSpPr>
      <p:grpSpPr>
        <a:xfrm>
          <a:off x="0" y="0"/>
          <a:ext cx="0" cy="0"/>
          <a:chOff x="0" y="0"/>
          <a:chExt cx="0" cy="0"/>
        </a:xfrm>
      </p:grpSpPr>
      <p:pic>
        <p:nvPicPr>
          <p:cNvPr id="32" name="Google Shape;32;p58" title="k20center-logo-variations_K20 - Bug Color.png"/>
          <p:cNvPicPr preferRelativeResize="0"/>
          <p:nvPr/>
        </p:nvPicPr>
        <p:blipFill rotWithShape="1">
          <a:blip r:embed="rId2">
            <a:alphaModFix/>
          </a:blip>
          <a:srcRect/>
          <a:stretch/>
        </p:blipFill>
        <p:spPr>
          <a:xfrm>
            <a:off x="8428800" y="4450850"/>
            <a:ext cx="510701" cy="510702"/>
          </a:xfrm>
          <a:prstGeom prst="rect">
            <a:avLst/>
          </a:prstGeom>
          <a:noFill/>
          <a:ln>
            <a:noFill/>
          </a:ln>
        </p:spPr>
      </p:pic>
      <p:sp>
        <p:nvSpPr>
          <p:cNvPr id="33" name="Google Shape;33;p58"/>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lvl1pPr marR="0" lvl="0" algn="l" rtl="0">
              <a:lnSpc>
                <a:spcPct val="115000"/>
              </a:lnSpc>
              <a:spcBef>
                <a:spcPts val="0"/>
              </a:spcBef>
              <a:spcAft>
                <a:spcPts val="0"/>
              </a:spcAft>
              <a:buClr>
                <a:srgbClr val="91192A"/>
              </a:buClr>
              <a:buSzPts val="3600"/>
              <a:buFont typeface="Calibri"/>
              <a:buNone/>
              <a:defRPr sz="3600" b="0" i="0" u="none" strike="noStrike" cap="none">
                <a:solidFill>
                  <a:schemeClr val="accent3"/>
                </a:solidFill>
                <a:latin typeface="Calibri"/>
                <a:ea typeface="Calibri"/>
                <a:cs typeface="Calibri"/>
                <a:sym typeface="Calibri"/>
              </a:defRPr>
            </a:lvl1pPr>
            <a:lvl2pPr marR="0" lvl="1"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2pPr>
            <a:lvl3pPr marR="0" lvl="2"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3pPr>
            <a:lvl4pPr marR="0" lvl="3"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4pPr>
            <a:lvl5pPr marR="0" lvl="4"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5pPr>
            <a:lvl6pPr marR="0" lvl="5"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6pPr>
            <a:lvl7pPr marR="0" lvl="6"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7pPr>
            <a:lvl8pPr marR="0" lvl="7"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8pPr>
            <a:lvl9pPr marR="0" lvl="8" algn="l" rtl="0">
              <a:lnSpc>
                <a:spcPct val="115000"/>
              </a:lnSpc>
              <a:spcBef>
                <a:spcPts val="0"/>
              </a:spcBef>
              <a:spcAft>
                <a:spcPts val="0"/>
              </a:spcAft>
              <a:buClr>
                <a:srgbClr val="000000"/>
              </a:buClr>
              <a:buSzPts val="2800"/>
              <a:buFont typeface="Calibri"/>
              <a:buNone/>
              <a:defRPr sz="1400" b="0" i="0" u="none" strike="noStrike" cap="none">
                <a:solidFill>
                  <a:srgbClr val="000000"/>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Google Shape;13;p3" title="k20center-logo-variations_K20 Bug - White.png">
            <a:extLst>
              <a:ext uri="{FF2B5EF4-FFF2-40B4-BE49-F238E27FC236}">
                <a16:creationId xmlns:a16="http://schemas.microsoft.com/office/drawing/2014/main" id="{07A283A7-4BAE-5607-F552-FF9DE8E501F0}"/>
              </a:ext>
            </a:extLst>
          </p:cNvPr>
          <p:cNvPicPr preferRelativeResize="0"/>
          <p:nvPr/>
        </p:nvPicPr>
        <p:blipFill>
          <a:blip r:embed="rId3">
            <a:alphaModFix/>
          </a:blip>
          <a:stretch>
            <a:fillRect/>
          </a:stretch>
        </p:blipFill>
        <p:spPr>
          <a:xfrm>
            <a:off x="8428038" y="4451350"/>
            <a:ext cx="511175" cy="509588"/>
          </a:xfrm>
          <a:prstGeom prst="rect">
            <a:avLst/>
          </a:prstGeom>
          <a:noFill/>
          <a:ln>
            <a:noFill/>
          </a:ln>
        </p:spPr>
      </p:pic>
      <p:sp>
        <p:nvSpPr>
          <p:cNvPr id="2" name="Title 1"/>
          <p:cNvSpPr>
            <a:spLocks noGrp="1"/>
          </p:cNvSpPr>
          <p:nvPr>
            <p:ph type="title"/>
          </p:nvPr>
        </p:nvSpPr>
        <p:spPr>
          <a:xfrm>
            <a:off x="3945466" y="559689"/>
            <a:ext cx="4565121" cy="2139950"/>
          </a:xfrm>
        </p:spPr>
        <p:txBody>
          <a:bodyPr anchor="b">
            <a:normAutofit/>
          </a:bodyPr>
          <a:lstStyle>
            <a:lvl1pPr>
              <a:defRPr sz="5000">
                <a:solidFill>
                  <a:schemeClr val="bg1"/>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3944799" y="2807732"/>
            <a:ext cx="4564202" cy="1397000"/>
          </a:xfrm>
          <a:prstGeom prst="rect">
            <a:avLst/>
          </a:prstGeom>
        </p:spPr>
        <p:txBody>
          <a:bodyPr/>
          <a:lstStyle>
            <a:lvl1pPr marL="0" indent="0">
              <a:buClr>
                <a:schemeClr val="bg1"/>
              </a:buClr>
              <a:buNone/>
              <a:defRPr>
                <a:solidFill>
                  <a:schemeClr val="bg1"/>
                </a:solidFill>
              </a:defRPr>
            </a:lvl1pPr>
            <a:lvl2pPr marL="365760" indent="0">
              <a:buClr>
                <a:schemeClr val="bg1"/>
              </a:buClr>
              <a:buNone/>
              <a:defRPr>
                <a:solidFill>
                  <a:schemeClr val="bg1"/>
                </a:solidFill>
              </a:defRPr>
            </a:lvl2pPr>
            <a:lvl3pPr marL="822960" indent="0">
              <a:buClr>
                <a:schemeClr val="bg1"/>
              </a:buClr>
              <a:buNone/>
              <a:defRPr>
                <a:solidFill>
                  <a:schemeClr val="bg1"/>
                </a:solidFill>
              </a:defRPr>
            </a:lvl3pPr>
            <a:lvl4pPr marL="1371600" indent="0">
              <a:buClr>
                <a:schemeClr val="bg1"/>
              </a:buClr>
              <a:buNone/>
              <a:defRPr>
                <a:solidFill>
                  <a:schemeClr val="bg1"/>
                </a:solidFill>
              </a:defRPr>
            </a:lvl4pPr>
            <a:lvl5pPr marL="1828800" indent="0">
              <a:buClr>
                <a:schemeClr val="bg1"/>
              </a:buCl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0478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0">
            <a:alphaModFix/>
          </a:blip>
          <a:stretch>
            <a:fillRect/>
          </a:stretch>
        </a:blip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dntO3YANo18"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j8PoWlQkduA"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hyperlink" Target="https://youtu.be/j8PoWlQkduA?feature=shared" TargetMode="Externa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24.jpg"/><Relationship Id="rId5" Type="http://schemas.openxmlformats.org/officeDocument/2006/relationships/image" Target="../media/image19.jpg"/><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30.jpg"/><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ieiBSQyKEoo"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hyperlink" Target="https://www.eosc.edu/academics/explore-programs-majors/agriculture"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hyperlink" Target="https://go.okstate.edu/undergraduate-academics/majors/zoology.html" TargetMode="External"/><Relationship Id="rId4" Type="http://schemas.openxmlformats.org/officeDocument/2006/relationships/hyperlink" Target="https://checksheets.ou.edu/07checksheets/zoo-biomed-2007.pdf"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www.youtube.com/watch?v=9gy-1Z2Sa-c" TargetMode="Externa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hyperlink" Target="https://www.youtube.com/watch?v=9gy-1Z2Sa-c" TargetMode="External"/><Relationship Id="rId5" Type="http://schemas.openxmlformats.org/officeDocument/2006/relationships/image" Target="../media/image34.png"/><Relationship Id="rId4"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4.png"/><Relationship Id="rId5" Type="http://schemas.openxmlformats.org/officeDocument/2006/relationships/hyperlink" Target="https://www.youtube.com/watch?v=9gy-1Z2Sa-c" TargetMode="External"/><Relationship Id="rId4"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hyperlink" Target="https://www.youtube.com/watch?v=9gy-1Z2Sa-c" TargetMode="External"/><Relationship Id="rId5" Type="http://schemas.openxmlformats.org/officeDocument/2006/relationships/image" Target="../media/image34.png"/><Relationship Id="rId4"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MyJAvzPElW4" TargetMode="External"/><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35.jpg"/><Relationship Id="rId4" Type="http://schemas.openxmlformats.org/officeDocument/2006/relationships/hyperlink" Target="http://www.youtube.com/watch?v=MyJAvzPElW4"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hyperlink" Target="https://www.youtube.com/watch?v=6ilD555O_RE"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youtube.com/watch?v=6ilD555O_RE" TargetMode="External"/><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hyperlink" Target="https://www.youtube.com/watch?v=6ilD555O_RE" TargetMode="Externa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3.png"/><Relationship Id="rId5" Type="http://schemas.openxmlformats.org/officeDocument/2006/relationships/hyperlink" Target="https://www.youtube.com/watch?v=HcEEAnwOt2c"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0"/>
          <p:cNvSpPr txBox="1">
            <a:spLocks noGrp="1"/>
          </p:cNvSpPr>
          <p:nvPr>
            <p:ph type="title"/>
          </p:nvPr>
        </p:nvSpPr>
        <p:spPr>
          <a:xfrm>
            <a:off x="456301" y="57906"/>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dirty="0"/>
              <a:t>Metamorphosis | Round 1 Answers</a:t>
            </a:r>
            <a:endParaRPr dirty="0"/>
          </a:p>
        </p:txBody>
      </p:sp>
      <p:sp>
        <p:nvSpPr>
          <p:cNvPr id="104" name="Google Shape;104;p10"/>
          <p:cNvSpPr txBox="1">
            <a:spLocks noGrp="1"/>
          </p:cNvSpPr>
          <p:nvPr>
            <p:ph type="body" idx="1"/>
          </p:nvPr>
        </p:nvSpPr>
        <p:spPr>
          <a:xfrm>
            <a:off x="482881" y="930512"/>
            <a:ext cx="4825072" cy="3814016"/>
          </a:xfrm>
          <a:prstGeom prst="rect">
            <a:avLst/>
          </a:prstGeom>
          <a:noFill/>
          <a:ln>
            <a:noFill/>
          </a:ln>
        </p:spPr>
        <p:txBody>
          <a:bodyPr spcFirstLastPara="1" wrap="square" lIns="91425" tIns="91425" rIns="91425" bIns="91425" anchor="t" anchorCtr="0">
            <a:noAutofit/>
          </a:bodyPr>
          <a:lstStyle/>
          <a:p>
            <a:pPr marL="533400" lvl="0" indent="-457200" algn="l" rtl="0">
              <a:lnSpc>
                <a:spcPct val="100000"/>
              </a:lnSpc>
              <a:spcBef>
                <a:spcPts val="520"/>
              </a:spcBef>
              <a:spcAft>
                <a:spcPts val="0"/>
              </a:spcAft>
              <a:buSzPct val="93000"/>
              <a:buFont typeface="Arial" panose="020B0604020202020204" pitchFamily="34" charset="0"/>
              <a:buChar char="•"/>
            </a:pPr>
            <a:r>
              <a:rPr lang="en-US" dirty="0"/>
              <a:t>Attracted to dead bodies within minutes of death.</a:t>
            </a:r>
            <a:endParaRPr dirty="0"/>
          </a:p>
          <a:p>
            <a:pPr marL="533400" lvl="0" indent="-457200" algn="l" rtl="0">
              <a:lnSpc>
                <a:spcPct val="100000"/>
              </a:lnSpc>
              <a:spcBef>
                <a:spcPts val="520"/>
              </a:spcBef>
              <a:spcAft>
                <a:spcPts val="0"/>
              </a:spcAft>
              <a:buSzPct val="93000"/>
              <a:buFont typeface="Arial" panose="020B0604020202020204" pitchFamily="34" charset="0"/>
              <a:buChar char="•"/>
            </a:pPr>
            <a:r>
              <a:rPr lang="en-US" b="1" dirty="0"/>
              <a:t>Complete </a:t>
            </a:r>
            <a:r>
              <a:rPr lang="en-US" dirty="0"/>
              <a:t>life cycle – </a:t>
            </a:r>
            <a:r>
              <a:rPr lang="en-US" b="1" dirty="0"/>
              <a:t>eggs, larvae, pupae, </a:t>
            </a:r>
            <a:r>
              <a:rPr lang="en-US" dirty="0"/>
              <a:t>and </a:t>
            </a:r>
            <a:r>
              <a:rPr lang="en-US" b="1" dirty="0"/>
              <a:t>adult </a:t>
            </a:r>
            <a:r>
              <a:rPr lang="en-US" dirty="0"/>
              <a:t>stages.</a:t>
            </a:r>
            <a:endParaRPr dirty="0"/>
          </a:p>
          <a:p>
            <a:pPr marL="533400" lvl="0" indent="-457200" algn="l" rtl="0">
              <a:lnSpc>
                <a:spcPct val="100000"/>
              </a:lnSpc>
              <a:spcBef>
                <a:spcPts val="0"/>
              </a:spcBef>
              <a:spcAft>
                <a:spcPts val="0"/>
              </a:spcAft>
              <a:buSzPct val="93000"/>
              <a:buFont typeface="Arial" panose="020B0604020202020204" pitchFamily="34" charset="0"/>
              <a:buChar char="•"/>
            </a:pPr>
            <a:r>
              <a:rPr lang="en-US" dirty="0"/>
              <a:t>14- to 16-day life cycle </a:t>
            </a:r>
            <a:br>
              <a:rPr lang="en-US" dirty="0"/>
            </a:br>
            <a:r>
              <a:rPr lang="en-US" dirty="0"/>
              <a:t>depending on temperatures and humidity levels at the </a:t>
            </a:r>
            <a:br>
              <a:rPr lang="en-US" dirty="0"/>
            </a:br>
            <a:r>
              <a:rPr lang="en-US" dirty="0"/>
              <a:t>location of the body.</a:t>
            </a:r>
            <a:endParaRPr dirty="0"/>
          </a:p>
        </p:txBody>
      </p:sp>
      <p:pic>
        <p:nvPicPr>
          <p:cNvPr id="105" name="Google Shape;105;p10"/>
          <p:cNvPicPr preferRelativeResize="0"/>
          <p:nvPr/>
        </p:nvPicPr>
        <p:blipFill rotWithShape="1">
          <a:blip r:embed="rId3">
            <a:alphaModFix/>
          </a:blip>
          <a:srcRect/>
          <a:stretch/>
        </p:blipFill>
        <p:spPr>
          <a:xfrm>
            <a:off x="5480415" y="930511"/>
            <a:ext cx="3028825" cy="3028850"/>
          </a:xfrm>
          <a:prstGeom prst="rect">
            <a:avLst/>
          </a:prstGeom>
          <a:noFill/>
          <a:ln>
            <a:noFill/>
          </a:ln>
        </p:spPr>
      </p:pic>
      <p:sp>
        <p:nvSpPr>
          <p:cNvPr id="106" name="Google Shape;106;p10"/>
          <p:cNvSpPr txBox="1"/>
          <p:nvPr/>
        </p:nvSpPr>
        <p:spPr>
          <a:xfrm>
            <a:off x="6398217" y="4013879"/>
            <a:ext cx="1193219" cy="646435"/>
          </a:xfrm>
          <a:prstGeom prst="rect">
            <a:avLst/>
          </a:prstGeom>
          <a:solidFill>
            <a:srgbClr val="910D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1" i="0" u="none" strike="noStrike" cap="none">
                <a:solidFill>
                  <a:schemeClr val="lt1"/>
                </a:solidFill>
                <a:latin typeface="Times New Roman"/>
                <a:ea typeface="Times New Roman"/>
                <a:cs typeface="Times New Roman"/>
                <a:sym typeface="Times New Roman"/>
              </a:rPr>
              <a:t> 2</a:t>
            </a:r>
            <a:r>
              <a:rPr lang="en-US" sz="1800" b="1" i="0" u="none" strike="noStrike" cap="none" baseline="30000">
                <a:solidFill>
                  <a:schemeClr val="lt1"/>
                </a:solidFill>
                <a:latin typeface="Times New Roman"/>
                <a:ea typeface="Times New Roman"/>
                <a:cs typeface="Times New Roman"/>
                <a:sym typeface="Times New Roman"/>
              </a:rPr>
              <a:t>nd</a:t>
            </a:r>
            <a:r>
              <a:rPr lang="en-US" sz="1800" b="1" i="0" u="none" strike="noStrike" cap="none">
                <a:solidFill>
                  <a:schemeClr val="lt1"/>
                </a:solidFill>
                <a:latin typeface="Times New Roman"/>
                <a:ea typeface="Times New Roman"/>
                <a:cs typeface="Times New Roman"/>
                <a:sym typeface="Times New Roman"/>
              </a:rPr>
              <a:t> Instar Larva</a:t>
            </a:r>
            <a:endParaRPr sz="1400" b="0" i="0" u="none" strike="noStrike" cap="none">
              <a:solidFill>
                <a:schemeClr val="lt1"/>
              </a:solidFill>
              <a:latin typeface="Arial"/>
              <a:ea typeface="Arial"/>
              <a:cs typeface="Arial"/>
              <a:sym typeface="Arial"/>
            </a:endParaRPr>
          </a:p>
        </p:txBody>
      </p:sp>
      <p:sp>
        <p:nvSpPr>
          <p:cNvPr id="107" name="Google Shape;107;p10"/>
          <p:cNvSpPr txBox="1"/>
          <p:nvPr/>
        </p:nvSpPr>
        <p:spPr>
          <a:xfrm>
            <a:off x="4924327" y="3090271"/>
            <a:ext cx="844885" cy="923608"/>
          </a:xfrm>
          <a:prstGeom prst="rect">
            <a:avLst/>
          </a:prstGeom>
          <a:solidFill>
            <a:srgbClr val="910D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1" i="0" u="none" strike="noStrike" cap="none">
                <a:solidFill>
                  <a:schemeClr val="lt1"/>
                </a:solidFill>
                <a:latin typeface="Times New Roman"/>
                <a:ea typeface="Times New Roman"/>
                <a:cs typeface="Times New Roman"/>
                <a:sym typeface="Times New Roman"/>
              </a:rPr>
              <a:t> 3</a:t>
            </a:r>
            <a:r>
              <a:rPr lang="en-US" sz="1800" b="1" i="0" u="none" strike="noStrike" cap="none" baseline="30000">
                <a:solidFill>
                  <a:schemeClr val="lt1"/>
                </a:solidFill>
                <a:latin typeface="Times New Roman"/>
                <a:ea typeface="Times New Roman"/>
                <a:cs typeface="Times New Roman"/>
                <a:sym typeface="Times New Roman"/>
              </a:rPr>
              <a:t>rd </a:t>
            </a:r>
            <a:r>
              <a:rPr lang="en-US" sz="1800" b="1" i="0" u="none" strike="noStrike" cap="none">
                <a:solidFill>
                  <a:schemeClr val="lt1"/>
                </a:solidFill>
                <a:latin typeface="Times New Roman"/>
                <a:ea typeface="Times New Roman"/>
                <a:cs typeface="Times New Roman"/>
                <a:sym typeface="Times New Roman"/>
              </a:rPr>
              <a:t>Instar Larva</a:t>
            </a:r>
            <a:endParaRPr sz="1400" b="0" i="0" u="none" strike="noStrike" cap="none">
              <a:solidFill>
                <a:schemeClr val="lt1"/>
              </a:solidFill>
              <a:latin typeface="Arial"/>
              <a:ea typeface="Arial"/>
              <a:cs typeface="Arial"/>
              <a:sym typeface="Arial"/>
            </a:endParaRPr>
          </a:p>
        </p:txBody>
      </p:sp>
      <p:sp>
        <p:nvSpPr>
          <p:cNvPr id="108" name="Google Shape;108;p10"/>
          <p:cNvSpPr txBox="1"/>
          <p:nvPr/>
        </p:nvSpPr>
        <p:spPr>
          <a:xfrm>
            <a:off x="5025863" y="1638795"/>
            <a:ext cx="826589" cy="369291"/>
          </a:xfrm>
          <a:prstGeom prst="rect">
            <a:avLst/>
          </a:prstGeom>
          <a:solidFill>
            <a:srgbClr val="910D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1" i="0" u="none" strike="noStrike" cap="none" dirty="0">
                <a:solidFill>
                  <a:schemeClr val="lt1"/>
                </a:solidFill>
                <a:latin typeface="Times New Roman"/>
                <a:ea typeface="Times New Roman"/>
                <a:cs typeface="Times New Roman"/>
                <a:sym typeface="Times New Roman"/>
              </a:rPr>
              <a:t>Pupae</a:t>
            </a:r>
            <a:endParaRPr sz="1400" b="0" i="0" u="none" strike="noStrike" cap="none" dirty="0">
              <a:solidFill>
                <a:schemeClr val="lt1"/>
              </a:solidFill>
              <a:latin typeface="Arial"/>
              <a:ea typeface="Arial"/>
              <a:cs typeface="Arial"/>
              <a:sym typeface="Arial"/>
            </a:endParaRPr>
          </a:p>
        </p:txBody>
      </p:sp>
      <p:sp>
        <p:nvSpPr>
          <p:cNvPr id="109" name="Google Shape;109;p10"/>
          <p:cNvSpPr txBox="1"/>
          <p:nvPr/>
        </p:nvSpPr>
        <p:spPr>
          <a:xfrm>
            <a:off x="8175613" y="1899884"/>
            <a:ext cx="788179" cy="369263"/>
          </a:xfrm>
          <a:prstGeom prst="rect">
            <a:avLst/>
          </a:prstGeom>
          <a:solidFill>
            <a:srgbClr val="910D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1" i="0" u="none" strike="noStrike" cap="none">
                <a:solidFill>
                  <a:schemeClr val="lt1"/>
                </a:solidFill>
                <a:latin typeface="Times New Roman"/>
                <a:ea typeface="Times New Roman"/>
                <a:cs typeface="Times New Roman"/>
                <a:sym typeface="Times New Roman"/>
              </a:rPr>
              <a:t>Eggs </a:t>
            </a:r>
            <a:endParaRPr sz="1400" b="0" i="0" u="none" strike="noStrike" cap="none">
              <a:solidFill>
                <a:schemeClr val="lt1"/>
              </a:solidFill>
              <a:latin typeface="Arial"/>
              <a:ea typeface="Arial"/>
              <a:cs typeface="Arial"/>
              <a:sym typeface="Arial"/>
            </a:endParaRPr>
          </a:p>
        </p:txBody>
      </p:sp>
      <p:sp>
        <p:nvSpPr>
          <p:cNvPr id="110" name="Google Shape;110;p10"/>
          <p:cNvSpPr txBox="1"/>
          <p:nvPr/>
        </p:nvSpPr>
        <p:spPr>
          <a:xfrm>
            <a:off x="8086797" y="3465101"/>
            <a:ext cx="844885" cy="923289"/>
          </a:xfrm>
          <a:prstGeom prst="rect">
            <a:avLst/>
          </a:prstGeom>
          <a:solidFill>
            <a:srgbClr val="910D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Times New Roman"/>
                <a:ea typeface="Times New Roman"/>
                <a:cs typeface="Times New Roman"/>
                <a:sym typeface="Times New Roman"/>
              </a:rPr>
              <a:t>1</a:t>
            </a:r>
            <a:r>
              <a:rPr lang="en-US" sz="1800" b="1" i="0" u="none" strike="noStrike" cap="none" baseline="30000">
                <a:solidFill>
                  <a:schemeClr val="lt1"/>
                </a:solidFill>
                <a:latin typeface="Times New Roman"/>
                <a:ea typeface="Times New Roman"/>
                <a:cs typeface="Times New Roman"/>
                <a:sym typeface="Times New Roman"/>
              </a:rPr>
              <a:t>st </a:t>
            </a:r>
            <a:r>
              <a:rPr lang="en-US" sz="1800" b="1" i="0" u="none" strike="noStrike" cap="none">
                <a:solidFill>
                  <a:schemeClr val="lt1"/>
                </a:solidFill>
                <a:latin typeface="Times New Roman"/>
                <a:ea typeface="Times New Roman"/>
                <a:cs typeface="Times New Roman"/>
                <a:sym typeface="Times New Roman"/>
              </a:rPr>
              <a:t>Instar Larva</a:t>
            </a:r>
            <a:endParaRPr sz="1800" b="1" i="0" u="none" strike="noStrike" cap="none">
              <a:solidFill>
                <a:srgbClr val="000000"/>
              </a:solidFill>
              <a:latin typeface="Times New Roman"/>
              <a:ea typeface="Times New Roman"/>
              <a:cs typeface="Times New Roman"/>
              <a:sym typeface="Times New Roman"/>
            </a:endParaRPr>
          </a:p>
        </p:txBody>
      </p:sp>
      <p:sp>
        <p:nvSpPr>
          <p:cNvPr id="111" name="Google Shape;111;p10"/>
          <p:cNvSpPr txBox="1"/>
          <p:nvPr/>
        </p:nvSpPr>
        <p:spPr>
          <a:xfrm>
            <a:off x="7555444" y="875993"/>
            <a:ext cx="953795" cy="369263"/>
          </a:xfrm>
          <a:prstGeom prst="rect">
            <a:avLst/>
          </a:prstGeom>
          <a:solidFill>
            <a:srgbClr val="910D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1" i="0" u="none" strike="noStrike" cap="none">
                <a:solidFill>
                  <a:srgbClr val="000000"/>
                </a:solidFill>
                <a:latin typeface="Times New Roman"/>
                <a:ea typeface="Times New Roman"/>
                <a:cs typeface="Times New Roman"/>
                <a:sym typeface="Times New Roman"/>
              </a:rPr>
              <a:t> </a:t>
            </a:r>
            <a:r>
              <a:rPr lang="en-US" sz="1800" b="1" i="0" u="none" strike="noStrike" cap="none">
                <a:solidFill>
                  <a:schemeClr val="lt1"/>
                </a:solidFill>
                <a:latin typeface="Times New Roman"/>
                <a:ea typeface="Times New Roman"/>
                <a:cs typeface="Times New Roman"/>
                <a:sym typeface="Times New Roman"/>
              </a:rPr>
              <a:t>Adult</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3"/>
          <p:cNvSpPr txBox="1">
            <a:spLocks noGrp="1"/>
          </p:cNvSpPr>
          <p:nvPr>
            <p:ph type="title"/>
          </p:nvPr>
        </p:nvSpPr>
        <p:spPr>
          <a:xfrm>
            <a:off x="456301" y="57906"/>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dirty="0"/>
              <a:t>Metamorphosis | Rounds 2 &amp; 3 Answers</a:t>
            </a:r>
            <a:endParaRPr dirty="0"/>
          </a:p>
        </p:txBody>
      </p:sp>
      <p:sp>
        <p:nvSpPr>
          <p:cNvPr id="117" name="Google Shape;117;p13"/>
          <p:cNvSpPr txBox="1">
            <a:spLocks noGrp="1"/>
          </p:cNvSpPr>
          <p:nvPr>
            <p:ph type="body" idx="1"/>
          </p:nvPr>
        </p:nvSpPr>
        <p:spPr>
          <a:xfrm>
            <a:off x="304965" y="1129621"/>
            <a:ext cx="4851654" cy="3450250"/>
          </a:xfrm>
          <a:prstGeom prst="rect">
            <a:avLst/>
          </a:prstGeom>
          <a:noFill/>
          <a:ln>
            <a:noFill/>
          </a:ln>
        </p:spPr>
        <p:txBody>
          <a:bodyPr spcFirstLastPara="1" wrap="square" lIns="91425" tIns="91425" rIns="91425" bIns="91425" anchor="t" anchorCtr="0">
            <a:noAutofit/>
          </a:bodyPr>
          <a:lstStyle/>
          <a:p>
            <a:pPr marL="457200" lvl="0" indent="-457200" algn="l" rtl="0">
              <a:lnSpc>
                <a:spcPct val="100000"/>
              </a:lnSpc>
              <a:spcBef>
                <a:spcPts val="0"/>
              </a:spcBef>
              <a:spcAft>
                <a:spcPts val="0"/>
              </a:spcAft>
              <a:buSzPts val="2600"/>
              <a:buFont typeface="Arial" panose="020B0604020202020204" pitchFamily="34" charset="0"/>
              <a:buChar char="•"/>
            </a:pPr>
            <a:r>
              <a:rPr lang="en-US" sz="2800" dirty="0"/>
              <a:t>1</a:t>
            </a:r>
            <a:r>
              <a:rPr lang="en-US" sz="2800" baseline="30000" dirty="0"/>
              <a:t>st</a:t>
            </a:r>
            <a:r>
              <a:rPr lang="en-US" sz="2800" dirty="0"/>
              <a:t> – Adults lay </a:t>
            </a:r>
            <a:r>
              <a:rPr lang="en-US" sz="2800" b="1" dirty="0"/>
              <a:t>eggs </a:t>
            </a:r>
            <a:r>
              <a:rPr lang="en-US" sz="2800" dirty="0"/>
              <a:t>on the carcass mainly at wound areas or body openings: nose, eyes, ears, anus.</a:t>
            </a:r>
            <a:endParaRPr dirty="0"/>
          </a:p>
          <a:p>
            <a:pPr marL="457200" lvl="0" indent="-457200" algn="l" rtl="0">
              <a:lnSpc>
                <a:spcPct val="100000"/>
              </a:lnSpc>
              <a:spcBef>
                <a:spcPts val="0"/>
              </a:spcBef>
              <a:spcAft>
                <a:spcPts val="0"/>
              </a:spcAft>
              <a:buSzPts val="2600"/>
              <a:buFont typeface="Arial" panose="020B0604020202020204" pitchFamily="34" charset="0"/>
              <a:buChar char="•"/>
            </a:pPr>
            <a:r>
              <a:rPr lang="en-US" sz="2800" dirty="0"/>
              <a:t>2</a:t>
            </a:r>
            <a:r>
              <a:rPr lang="en-US" sz="2800" baseline="30000" dirty="0"/>
              <a:t>nd </a:t>
            </a:r>
            <a:r>
              <a:rPr lang="en-US" sz="2800" dirty="0"/>
              <a:t>– Eggs hatch into </a:t>
            </a:r>
            <a:r>
              <a:rPr lang="en-US" sz="2800" b="1" dirty="0"/>
              <a:t>larvae </a:t>
            </a:r>
            <a:r>
              <a:rPr lang="en-US" sz="2800" dirty="0"/>
              <a:t>(maggots) in 12-24 hours.</a:t>
            </a:r>
            <a:endParaRPr dirty="0"/>
          </a:p>
          <a:p>
            <a:pPr marL="63500" lvl="0" indent="0" algn="l" rtl="0">
              <a:lnSpc>
                <a:spcPct val="150000"/>
              </a:lnSpc>
              <a:spcBef>
                <a:spcPts val="0"/>
              </a:spcBef>
              <a:spcAft>
                <a:spcPts val="0"/>
              </a:spcAft>
              <a:buClr>
                <a:srgbClr val="91192A"/>
              </a:buClr>
              <a:buSzPts val="2600"/>
              <a:buNone/>
            </a:pPr>
            <a:endParaRPr dirty="0"/>
          </a:p>
        </p:txBody>
      </p:sp>
      <p:pic>
        <p:nvPicPr>
          <p:cNvPr id="118" name="Google Shape;118;p13"/>
          <p:cNvPicPr preferRelativeResize="0"/>
          <p:nvPr/>
        </p:nvPicPr>
        <p:blipFill rotWithShape="1">
          <a:blip r:embed="rId3">
            <a:alphaModFix/>
          </a:blip>
          <a:srcRect/>
          <a:stretch/>
        </p:blipFill>
        <p:spPr>
          <a:xfrm>
            <a:off x="5480415" y="930511"/>
            <a:ext cx="3028825" cy="3028850"/>
          </a:xfrm>
          <a:prstGeom prst="rect">
            <a:avLst/>
          </a:prstGeom>
          <a:noFill/>
          <a:ln>
            <a:noFill/>
          </a:ln>
        </p:spPr>
      </p:pic>
      <p:sp>
        <p:nvSpPr>
          <p:cNvPr id="119" name="Google Shape;119;p13"/>
          <p:cNvSpPr txBox="1"/>
          <p:nvPr/>
        </p:nvSpPr>
        <p:spPr>
          <a:xfrm>
            <a:off x="6398217" y="4013879"/>
            <a:ext cx="1193219" cy="646435"/>
          </a:xfrm>
          <a:prstGeom prst="rect">
            <a:avLst/>
          </a:prstGeom>
          <a:solidFill>
            <a:srgbClr val="910D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1" i="0" u="none" strike="noStrike" cap="none">
                <a:solidFill>
                  <a:schemeClr val="lt1"/>
                </a:solidFill>
                <a:latin typeface="Times New Roman"/>
                <a:ea typeface="Times New Roman"/>
                <a:cs typeface="Times New Roman"/>
                <a:sym typeface="Times New Roman"/>
              </a:rPr>
              <a:t> 2</a:t>
            </a:r>
            <a:r>
              <a:rPr lang="en-US" sz="1800" b="1" i="0" u="none" strike="noStrike" cap="none" baseline="30000">
                <a:solidFill>
                  <a:schemeClr val="lt1"/>
                </a:solidFill>
                <a:latin typeface="Times New Roman"/>
                <a:ea typeface="Times New Roman"/>
                <a:cs typeface="Times New Roman"/>
                <a:sym typeface="Times New Roman"/>
              </a:rPr>
              <a:t>nd</a:t>
            </a:r>
            <a:r>
              <a:rPr lang="en-US" sz="1800" b="1" i="0" u="none" strike="noStrike" cap="none">
                <a:solidFill>
                  <a:schemeClr val="lt1"/>
                </a:solidFill>
                <a:latin typeface="Times New Roman"/>
                <a:ea typeface="Times New Roman"/>
                <a:cs typeface="Times New Roman"/>
                <a:sym typeface="Times New Roman"/>
              </a:rPr>
              <a:t> Instar Larva</a:t>
            </a:r>
            <a:endParaRPr sz="1400" b="0" i="0" u="none" strike="noStrike" cap="none">
              <a:solidFill>
                <a:schemeClr val="lt1"/>
              </a:solidFill>
              <a:latin typeface="Arial"/>
              <a:ea typeface="Arial"/>
              <a:cs typeface="Arial"/>
              <a:sym typeface="Arial"/>
            </a:endParaRPr>
          </a:p>
        </p:txBody>
      </p:sp>
      <p:sp>
        <p:nvSpPr>
          <p:cNvPr id="120" name="Google Shape;120;p13"/>
          <p:cNvSpPr txBox="1"/>
          <p:nvPr/>
        </p:nvSpPr>
        <p:spPr>
          <a:xfrm>
            <a:off x="4924327" y="3090271"/>
            <a:ext cx="844885" cy="923608"/>
          </a:xfrm>
          <a:prstGeom prst="rect">
            <a:avLst/>
          </a:prstGeom>
          <a:solidFill>
            <a:srgbClr val="910D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1" i="0" u="none" strike="noStrike" cap="none">
                <a:solidFill>
                  <a:schemeClr val="lt1"/>
                </a:solidFill>
                <a:latin typeface="Times New Roman"/>
                <a:ea typeface="Times New Roman"/>
                <a:cs typeface="Times New Roman"/>
                <a:sym typeface="Times New Roman"/>
              </a:rPr>
              <a:t> 3</a:t>
            </a:r>
            <a:r>
              <a:rPr lang="en-US" sz="1800" b="1" i="0" u="none" strike="noStrike" cap="none" baseline="30000">
                <a:solidFill>
                  <a:schemeClr val="lt1"/>
                </a:solidFill>
                <a:latin typeface="Times New Roman"/>
                <a:ea typeface="Times New Roman"/>
                <a:cs typeface="Times New Roman"/>
                <a:sym typeface="Times New Roman"/>
              </a:rPr>
              <a:t>rd </a:t>
            </a:r>
            <a:r>
              <a:rPr lang="en-US" sz="1800" b="1" i="0" u="none" strike="noStrike" cap="none">
                <a:solidFill>
                  <a:schemeClr val="lt1"/>
                </a:solidFill>
                <a:latin typeface="Times New Roman"/>
                <a:ea typeface="Times New Roman"/>
                <a:cs typeface="Times New Roman"/>
                <a:sym typeface="Times New Roman"/>
              </a:rPr>
              <a:t>Instar Larva</a:t>
            </a:r>
            <a:endParaRPr sz="1400" b="0" i="0" u="none" strike="noStrike" cap="none">
              <a:solidFill>
                <a:schemeClr val="lt1"/>
              </a:solidFill>
              <a:latin typeface="Arial"/>
              <a:ea typeface="Arial"/>
              <a:cs typeface="Arial"/>
              <a:sym typeface="Arial"/>
            </a:endParaRPr>
          </a:p>
        </p:txBody>
      </p:sp>
      <p:sp>
        <p:nvSpPr>
          <p:cNvPr id="121" name="Google Shape;121;p13"/>
          <p:cNvSpPr txBox="1"/>
          <p:nvPr/>
        </p:nvSpPr>
        <p:spPr>
          <a:xfrm>
            <a:off x="5057973" y="1638795"/>
            <a:ext cx="794479" cy="369291"/>
          </a:xfrm>
          <a:prstGeom prst="rect">
            <a:avLst/>
          </a:prstGeom>
          <a:solidFill>
            <a:srgbClr val="910D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1" i="0" u="none" strike="noStrike" cap="none" dirty="0">
                <a:solidFill>
                  <a:schemeClr val="lt1"/>
                </a:solidFill>
                <a:latin typeface="Times New Roman"/>
                <a:ea typeface="Times New Roman"/>
                <a:cs typeface="Times New Roman"/>
                <a:sym typeface="Times New Roman"/>
              </a:rPr>
              <a:t>Pupae</a:t>
            </a:r>
            <a:endParaRPr sz="1400" b="0" i="0" u="none" strike="noStrike" cap="none" dirty="0">
              <a:solidFill>
                <a:schemeClr val="lt1"/>
              </a:solidFill>
              <a:latin typeface="Arial"/>
              <a:ea typeface="Arial"/>
              <a:cs typeface="Arial"/>
              <a:sym typeface="Arial"/>
            </a:endParaRPr>
          </a:p>
        </p:txBody>
      </p:sp>
      <p:sp>
        <p:nvSpPr>
          <p:cNvPr id="122" name="Google Shape;122;p13"/>
          <p:cNvSpPr txBox="1"/>
          <p:nvPr/>
        </p:nvSpPr>
        <p:spPr>
          <a:xfrm>
            <a:off x="8175613" y="1899884"/>
            <a:ext cx="788179" cy="369263"/>
          </a:xfrm>
          <a:prstGeom prst="rect">
            <a:avLst/>
          </a:prstGeom>
          <a:solidFill>
            <a:srgbClr val="910D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1" i="0" u="none" strike="noStrike" cap="none">
                <a:solidFill>
                  <a:schemeClr val="lt1"/>
                </a:solidFill>
                <a:latin typeface="Times New Roman"/>
                <a:ea typeface="Times New Roman"/>
                <a:cs typeface="Times New Roman"/>
                <a:sym typeface="Times New Roman"/>
              </a:rPr>
              <a:t>Eggs </a:t>
            </a:r>
            <a:endParaRPr sz="1400" b="0" i="0" u="none" strike="noStrike" cap="none">
              <a:solidFill>
                <a:schemeClr val="lt1"/>
              </a:solidFill>
              <a:latin typeface="Arial"/>
              <a:ea typeface="Arial"/>
              <a:cs typeface="Arial"/>
              <a:sym typeface="Arial"/>
            </a:endParaRPr>
          </a:p>
        </p:txBody>
      </p:sp>
      <p:sp>
        <p:nvSpPr>
          <p:cNvPr id="123" name="Google Shape;123;p13"/>
          <p:cNvSpPr txBox="1"/>
          <p:nvPr/>
        </p:nvSpPr>
        <p:spPr>
          <a:xfrm>
            <a:off x="8086797" y="3465101"/>
            <a:ext cx="844885" cy="923289"/>
          </a:xfrm>
          <a:prstGeom prst="rect">
            <a:avLst/>
          </a:prstGeom>
          <a:solidFill>
            <a:srgbClr val="910D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Times New Roman"/>
                <a:ea typeface="Times New Roman"/>
                <a:cs typeface="Times New Roman"/>
                <a:sym typeface="Times New Roman"/>
              </a:rPr>
              <a:t>1</a:t>
            </a:r>
            <a:r>
              <a:rPr lang="en-US" sz="1800" b="1" i="0" u="none" strike="noStrike" cap="none" baseline="30000">
                <a:solidFill>
                  <a:schemeClr val="lt1"/>
                </a:solidFill>
                <a:latin typeface="Times New Roman"/>
                <a:ea typeface="Times New Roman"/>
                <a:cs typeface="Times New Roman"/>
                <a:sym typeface="Times New Roman"/>
              </a:rPr>
              <a:t>st </a:t>
            </a:r>
            <a:r>
              <a:rPr lang="en-US" sz="1800" b="1" i="0" u="none" strike="noStrike" cap="none">
                <a:solidFill>
                  <a:schemeClr val="lt1"/>
                </a:solidFill>
                <a:latin typeface="Times New Roman"/>
                <a:ea typeface="Times New Roman"/>
                <a:cs typeface="Times New Roman"/>
                <a:sym typeface="Times New Roman"/>
              </a:rPr>
              <a:t>Instar Larva</a:t>
            </a:r>
            <a:endParaRPr sz="1800" b="1" i="0" u="none" strike="noStrike" cap="none">
              <a:solidFill>
                <a:srgbClr val="000000"/>
              </a:solidFill>
              <a:latin typeface="Times New Roman"/>
              <a:ea typeface="Times New Roman"/>
              <a:cs typeface="Times New Roman"/>
              <a:sym typeface="Times New Roman"/>
            </a:endParaRPr>
          </a:p>
        </p:txBody>
      </p:sp>
      <p:sp>
        <p:nvSpPr>
          <p:cNvPr id="124" name="Google Shape;124;p13"/>
          <p:cNvSpPr txBox="1"/>
          <p:nvPr/>
        </p:nvSpPr>
        <p:spPr>
          <a:xfrm>
            <a:off x="7555444" y="875993"/>
            <a:ext cx="953795" cy="369263"/>
          </a:xfrm>
          <a:prstGeom prst="rect">
            <a:avLst/>
          </a:prstGeom>
          <a:solidFill>
            <a:srgbClr val="910D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1" i="0" u="none" strike="noStrike" cap="none">
                <a:solidFill>
                  <a:srgbClr val="000000"/>
                </a:solidFill>
                <a:latin typeface="Times New Roman"/>
                <a:ea typeface="Times New Roman"/>
                <a:cs typeface="Times New Roman"/>
                <a:sym typeface="Times New Roman"/>
              </a:rPr>
              <a:t> </a:t>
            </a:r>
            <a:r>
              <a:rPr lang="en-US" sz="1800" b="1" i="0" u="none" strike="noStrike" cap="none">
                <a:solidFill>
                  <a:schemeClr val="lt1"/>
                </a:solidFill>
                <a:latin typeface="Times New Roman"/>
                <a:ea typeface="Times New Roman"/>
                <a:cs typeface="Times New Roman"/>
                <a:sym typeface="Times New Roman"/>
              </a:rPr>
              <a:t>Adult</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4"/>
          <p:cNvSpPr txBox="1">
            <a:spLocks noGrp="1"/>
          </p:cNvSpPr>
          <p:nvPr>
            <p:ph type="title"/>
          </p:nvPr>
        </p:nvSpPr>
        <p:spPr>
          <a:xfrm>
            <a:off x="456300" y="-19639"/>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dirty="0"/>
              <a:t>Metamorphosis | Rounds 2 &amp; 3 Answers</a:t>
            </a:r>
            <a:endParaRPr dirty="0"/>
          </a:p>
        </p:txBody>
      </p:sp>
      <p:sp>
        <p:nvSpPr>
          <p:cNvPr id="130" name="Google Shape;130;p14"/>
          <p:cNvSpPr txBox="1">
            <a:spLocks noGrp="1"/>
          </p:cNvSpPr>
          <p:nvPr>
            <p:ph type="body" idx="1"/>
          </p:nvPr>
        </p:nvSpPr>
        <p:spPr>
          <a:xfrm>
            <a:off x="459178" y="930511"/>
            <a:ext cx="4652078" cy="380520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None/>
            </a:pPr>
            <a:r>
              <a:rPr lang="en-US" dirty="0"/>
              <a:t>3</a:t>
            </a:r>
            <a:r>
              <a:rPr lang="en-US" baseline="30000" dirty="0"/>
              <a:t>rd</a:t>
            </a:r>
            <a:r>
              <a:rPr lang="en-US" dirty="0"/>
              <a:t>– Larvae grow and </a:t>
            </a:r>
            <a:r>
              <a:rPr lang="en-US" b="1" dirty="0"/>
              <a:t>molt </a:t>
            </a:r>
            <a:r>
              <a:rPr lang="en-US" dirty="0"/>
              <a:t>exoskeletons as they pass through instar stages.</a:t>
            </a:r>
            <a:endParaRPr dirty="0"/>
          </a:p>
          <a:p>
            <a:pPr marL="457200" lvl="0" indent="-381000" algn="l" rtl="0">
              <a:lnSpc>
                <a:spcPct val="100000"/>
              </a:lnSpc>
              <a:spcBef>
                <a:spcPts val="0"/>
              </a:spcBef>
              <a:spcAft>
                <a:spcPts val="0"/>
              </a:spcAft>
              <a:buSzPts val="2400"/>
              <a:buChar char="•"/>
            </a:pPr>
            <a:r>
              <a:rPr lang="en-US" dirty="0"/>
              <a:t>1st Instar - 9-16 mm long up to 5 days.</a:t>
            </a:r>
            <a:endParaRPr dirty="0"/>
          </a:p>
          <a:p>
            <a:pPr marL="457200" lvl="0" indent="-381000" algn="l" rtl="0">
              <a:lnSpc>
                <a:spcPct val="100000"/>
              </a:lnSpc>
              <a:spcBef>
                <a:spcPts val="0"/>
              </a:spcBef>
              <a:spcAft>
                <a:spcPts val="0"/>
              </a:spcAft>
              <a:buSzPts val="2400"/>
              <a:buChar char="•"/>
            </a:pPr>
            <a:r>
              <a:rPr lang="en-US" dirty="0"/>
              <a:t>2nd Instar - 17-25 mm long up to 9 days.</a:t>
            </a:r>
            <a:endParaRPr dirty="0"/>
          </a:p>
          <a:p>
            <a:pPr marL="457200" lvl="0" indent="-381000" algn="l" rtl="0">
              <a:lnSpc>
                <a:spcPct val="100000"/>
              </a:lnSpc>
              <a:spcBef>
                <a:spcPts val="0"/>
              </a:spcBef>
              <a:spcAft>
                <a:spcPts val="0"/>
              </a:spcAft>
              <a:buSzPts val="2400"/>
              <a:buChar char="•"/>
            </a:pPr>
            <a:r>
              <a:rPr lang="en-US" dirty="0"/>
              <a:t>3rd Instar – 26-35 mm long after 10-13 days.</a:t>
            </a:r>
            <a:endParaRPr dirty="0"/>
          </a:p>
        </p:txBody>
      </p:sp>
      <p:pic>
        <p:nvPicPr>
          <p:cNvPr id="131" name="Google Shape;131;p14"/>
          <p:cNvPicPr preferRelativeResize="0"/>
          <p:nvPr/>
        </p:nvPicPr>
        <p:blipFill rotWithShape="1">
          <a:blip r:embed="rId3">
            <a:alphaModFix/>
          </a:blip>
          <a:srcRect/>
          <a:stretch/>
        </p:blipFill>
        <p:spPr>
          <a:xfrm>
            <a:off x="5480415" y="930511"/>
            <a:ext cx="3028825" cy="3028850"/>
          </a:xfrm>
          <a:prstGeom prst="rect">
            <a:avLst/>
          </a:prstGeom>
          <a:noFill/>
          <a:ln>
            <a:noFill/>
          </a:ln>
        </p:spPr>
      </p:pic>
      <p:sp>
        <p:nvSpPr>
          <p:cNvPr id="132" name="Google Shape;132;p14"/>
          <p:cNvSpPr txBox="1"/>
          <p:nvPr/>
        </p:nvSpPr>
        <p:spPr>
          <a:xfrm>
            <a:off x="6398217" y="4013879"/>
            <a:ext cx="1193219" cy="646435"/>
          </a:xfrm>
          <a:prstGeom prst="rect">
            <a:avLst/>
          </a:prstGeom>
          <a:solidFill>
            <a:srgbClr val="910D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1" i="0" u="none" strike="noStrike" cap="none">
                <a:solidFill>
                  <a:schemeClr val="lt1"/>
                </a:solidFill>
                <a:latin typeface="Times New Roman"/>
                <a:ea typeface="Times New Roman"/>
                <a:cs typeface="Times New Roman"/>
                <a:sym typeface="Times New Roman"/>
              </a:rPr>
              <a:t> 2</a:t>
            </a:r>
            <a:r>
              <a:rPr lang="en-US" sz="1800" b="1" i="0" u="none" strike="noStrike" cap="none" baseline="30000">
                <a:solidFill>
                  <a:schemeClr val="lt1"/>
                </a:solidFill>
                <a:latin typeface="Times New Roman"/>
                <a:ea typeface="Times New Roman"/>
                <a:cs typeface="Times New Roman"/>
                <a:sym typeface="Times New Roman"/>
              </a:rPr>
              <a:t>nd</a:t>
            </a:r>
            <a:r>
              <a:rPr lang="en-US" sz="1800" b="1" i="0" u="none" strike="noStrike" cap="none">
                <a:solidFill>
                  <a:schemeClr val="lt1"/>
                </a:solidFill>
                <a:latin typeface="Times New Roman"/>
                <a:ea typeface="Times New Roman"/>
                <a:cs typeface="Times New Roman"/>
                <a:sym typeface="Times New Roman"/>
              </a:rPr>
              <a:t> Instar Larva</a:t>
            </a:r>
            <a:endParaRPr sz="1400" b="0" i="0" u="none" strike="noStrike" cap="none">
              <a:solidFill>
                <a:schemeClr val="lt1"/>
              </a:solidFill>
              <a:latin typeface="Arial"/>
              <a:ea typeface="Arial"/>
              <a:cs typeface="Arial"/>
              <a:sym typeface="Arial"/>
            </a:endParaRPr>
          </a:p>
        </p:txBody>
      </p:sp>
      <p:sp>
        <p:nvSpPr>
          <p:cNvPr id="133" name="Google Shape;133;p14"/>
          <p:cNvSpPr txBox="1"/>
          <p:nvPr/>
        </p:nvSpPr>
        <p:spPr>
          <a:xfrm>
            <a:off x="4924327" y="3090271"/>
            <a:ext cx="844885" cy="923608"/>
          </a:xfrm>
          <a:prstGeom prst="rect">
            <a:avLst/>
          </a:prstGeom>
          <a:solidFill>
            <a:srgbClr val="910D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1" i="0" u="none" strike="noStrike" cap="none">
                <a:solidFill>
                  <a:schemeClr val="lt1"/>
                </a:solidFill>
                <a:latin typeface="Times New Roman"/>
                <a:ea typeface="Times New Roman"/>
                <a:cs typeface="Times New Roman"/>
                <a:sym typeface="Times New Roman"/>
              </a:rPr>
              <a:t> 3</a:t>
            </a:r>
            <a:r>
              <a:rPr lang="en-US" sz="1800" b="1" i="0" u="none" strike="noStrike" cap="none" baseline="30000">
                <a:solidFill>
                  <a:schemeClr val="lt1"/>
                </a:solidFill>
                <a:latin typeface="Times New Roman"/>
                <a:ea typeface="Times New Roman"/>
                <a:cs typeface="Times New Roman"/>
                <a:sym typeface="Times New Roman"/>
              </a:rPr>
              <a:t>rd </a:t>
            </a:r>
            <a:r>
              <a:rPr lang="en-US" sz="1800" b="1" i="0" u="none" strike="noStrike" cap="none">
                <a:solidFill>
                  <a:schemeClr val="lt1"/>
                </a:solidFill>
                <a:latin typeface="Times New Roman"/>
                <a:ea typeface="Times New Roman"/>
                <a:cs typeface="Times New Roman"/>
                <a:sym typeface="Times New Roman"/>
              </a:rPr>
              <a:t>Instar Larva</a:t>
            </a:r>
            <a:endParaRPr sz="1400" b="0" i="0" u="none" strike="noStrike" cap="none">
              <a:solidFill>
                <a:schemeClr val="lt1"/>
              </a:solidFill>
              <a:latin typeface="Arial"/>
              <a:ea typeface="Arial"/>
              <a:cs typeface="Arial"/>
              <a:sym typeface="Arial"/>
            </a:endParaRPr>
          </a:p>
        </p:txBody>
      </p:sp>
      <p:sp>
        <p:nvSpPr>
          <p:cNvPr id="134" name="Google Shape;134;p14"/>
          <p:cNvSpPr txBox="1"/>
          <p:nvPr/>
        </p:nvSpPr>
        <p:spPr>
          <a:xfrm>
            <a:off x="5025863" y="1638795"/>
            <a:ext cx="826589" cy="369291"/>
          </a:xfrm>
          <a:prstGeom prst="rect">
            <a:avLst/>
          </a:prstGeom>
          <a:solidFill>
            <a:srgbClr val="910D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1" i="0" u="none" strike="noStrike" cap="none" dirty="0">
                <a:solidFill>
                  <a:schemeClr val="lt1"/>
                </a:solidFill>
                <a:latin typeface="Times New Roman"/>
                <a:ea typeface="Times New Roman"/>
                <a:cs typeface="Times New Roman"/>
                <a:sym typeface="Times New Roman"/>
              </a:rPr>
              <a:t>Pupae</a:t>
            </a:r>
            <a:endParaRPr sz="1400" b="0" i="0" u="none" strike="noStrike" cap="none" dirty="0">
              <a:solidFill>
                <a:schemeClr val="lt1"/>
              </a:solidFill>
              <a:latin typeface="Arial"/>
              <a:ea typeface="Arial"/>
              <a:cs typeface="Arial"/>
              <a:sym typeface="Arial"/>
            </a:endParaRPr>
          </a:p>
        </p:txBody>
      </p:sp>
      <p:sp>
        <p:nvSpPr>
          <p:cNvPr id="135" name="Google Shape;135;p14"/>
          <p:cNvSpPr txBox="1"/>
          <p:nvPr/>
        </p:nvSpPr>
        <p:spPr>
          <a:xfrm>
            <a:off x="8175613" y="1899884"/>
            <a:ext cx="788179" cy="369263"/>
          </a:xfrm>
          <a:prstGeom prst="rect">
            <a:avLst/>
          </a:prstGeom>
          <a:solidFill>
            <a:srgbClr val="910D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1" i="0" u="none" strike="noStrike" cap="none">
                <a:solidFill>
                  <a:schemeClr val="lt1"/>
                </a:solidFill>
                <a:latin typeface="Times New Roman"/>
                <a:ea typeface="Times New Roman"/>
                <a:cs typeface="Times New Roman"/>
                <a:sym typeface="Times New Roman"/>
              </a:rPr>
              <a:t>Eggs </a:t>
            </a:r>
            <a:endParaRPr sz="1400" b="0" i="0" u="none" strike="noStrike" cap="none">
              <a:solidFill>
                <a:schemeClr val="lt1"/>
              </a:solidFill>
              <a:latin typeface="Arial"/>
              <a:ea typeface="Arial"/>
              <a:cs typeface="Arial"/>
              <a:sym typeface="Arial"/>
            </a:endParaRPr>
          </a:p>
        </p:txBody>
      </p:sp>
      <p:sp>
        <p:nvSpPr>
          <p:cNvPr id="136" name="Google Shape;136;p14"/>
          <p:cNvSpPr txBox="1"/>
          <p:nvPr/>
        </p:nvSpPr>
        <p:spPr>
          <a:xfrm>
            <a:off x="8086797" y="3465101"/>
            <a:ext cx="844885" cy="923289"/>
          </a:xfrm>
          <a:prstGeom prst="rect">
            <a:avLst/>
          </a:prstGeom>
          <a:solidFill>
            <a:srgbClr val="910D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Times New Roman"/>
                <a:ea typeface="Times New Roman"/>
                <a:cs typeface="Times New Roman"/>
                <a:sym typeface="Times New Roman"/>
              </a:rPr>
              <a:t>1</a:t>
            </a:r>
            <a:r>
              <a:rPr lang="en-US" sz="1800" b="1" i="0" u="none" strike="noStrike" cap="none" baseline="30000">
                <a:solidFill>
                  <a:schemeClr val="lt1"/>
                </a:solidFill>
                <a:latin typeface="Times New Roman"/>
                <a:ea typeface="Times New Roman"/>
                <a:cs typeface="Times New Roman"/>
                <a:sym typeface="Times New Roman"/>
              </a:rPr>
              <a:t>st </a:t>
            </a:r>
            <a:r>
              <a:rPr lang="en-US" sz="1800" b="1" i="0" u="none" strike="noStrike" cap="none">
                <a:solidFill>
                  <a:schemeClr val="lt1"/>
                </a:solidFill>
                <a:latin typeface="Times New Roman"/>
                <a:ea typeface="Times New Roman"/>
                <a:cs typeface="Times New Roman"/>
                <a:sym typeface="Times New Roman"/>
              </a:rPr>
              <a:t>Instar Larva</a:t>
            </a:r>
            <a:endParaRPr sz="1800" b="1" i="0" u="none" strike="noStrike" cap="none">
              <a:solidFill>
                <a:srgbClr val="000000"/>
              </a:solidFill>
              <a:latin typeface="Times New Roman"/>
              <a:ea typeface="Times New Roman"/>
              <a:cs typeface="Times New Roman"/>
              <a:sym typeface="Times New Roman"/>
            </a:endParaRPr>
          </a:p>
        </p:txBody>
      </p:sp>
      <p:sp>
        <p:nvSpPr>
          <p:cNvPr id="137" name="Google Shape;137;p14"/>
          <p:cNvSpPr txBox="1"/>
          <p:nvPr/>
        </p:nvSpPr>
        <p:spPr>
          <a:xfrm>
            <a:off x="7555444" y="875993"/>
            <a:ext cx="953795" cy="369263"/>
          </a:xfrm>
          <a:prstGeom prst="rect">
            <a:avLst/>
          </a:prstGeom>
          <a:solidFill>
            <a:srgbClr val="910D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1" i="0" u="none" strike="noStrike" cap="none">
                <a:solidFill>
                  <a:srgbClr val="000000"/>
                </a:solidFill>
                <a:latin typeface="Times New Roman"/>
                <a:ea typeface="Times New Roman"/>
                <a:cs typeface="Times New Roman"/>
                <a:sym typeface="Times New Roman"/>
              </a:rPr>
              <a:t> </a:t>
            </a:r>
            <a:r>
              <a:rPr lang="en-US" sz="1800" b="1" i="0" u="none" strike="noStrike" cap="none">
                <a:solidFill>
                  <a:schemeClr val="lt1"/>
                </a:solidFill>
                <a:latin typeface="Times New Roman"/>
                <a:ea typeface="Times New Roman"/>
                <a:cs typeface="Times New Roman"/>
                <a:sym typeface="Times New Roman"/>
              </a:rPr>
              <a:t>Adult</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5"/>
          <p:cNvSpPr txBox="1">
            <a:spLocks noGrp="1"/>
          </p:cNvSpPr>
          <p:nvPr>
            <p:ph type="title"/>
          </p:nvPr>
        </p:nvSpPr>
        <p:spPr>
          <a:xfrm>
            <a:off x="456301" y="57906"/>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dirty="0"/>
              <a:t>Metamorphosis | Rounds 2 &amp; 3 Answers</a:t>
            </a:r>
            <a:endParaRPr dirty="0"/>
          </a:p>
        </p:txBody>
      </p:sp>
      <p:sp>
        <p:nvSpPr>
          <p:cNvPr id="143" name="Google Shape;143;p15"/>
          <p:cNvSpPr txBox="1">
            <a:spLocks noGrp="1"/>
          </p:cNvSpPr>
          <p:nvPr>
            <p:ph type="body" idx="1"/>
          </p:nvPr>
        </p:nvSpPr>
        <p:spPr>
          <a:xfrm>
            <a:off x="445667" y="1245256"/>
            <a:ext cx="4720245" cy="3270553"/>
          </a:xfrm>
          <a:prstGeom prst="rect">
            <a:avLst/>
          </a:prstGeom>
          <a:noFill/>
          <a:ln>
            <a:noFill/>
          </a:ln>
        </p:spPr>
        <p:txBody>
          <a:bodyPr spcFirstLastPara="1" wrap="square" lIns="91425" tIns="91425" rIns="91425" bIns="91425" anchor="t" anchorCtr="0">
            <a:noAutofit/>
          </a:bodyPr>
          <a:lstStyle/>
          <a:p>
            <a:pPr marL="457200" lvl="0" indent="-457200" algn="l" rtl="0">
              <a:lnSpc>
                <a:spcPct val="100000"/>
              </a:lnSpc>
              <a:spcBef>
                <a:spcPts val="0"/>
              </a:spcBef>
              <a:spcAft>
                <a:spcPts val="0"/>
              </a:spcAft>
              <a:buSzPts val="2600"/>
              <a:buFont typeface="Arial" panose="020B0604020202020204" pitchFamily="34" charset="0"/>
              <a:buChar char="•"/>
            </a:pPr>
            <a:r>
              <a:rPr lang="en-US" sz="2800" dirty="0"/>
              <a:t>4</a:t>
            </a:r>
            <a:r>
              <a:rPr lang="en-US" sz="2800" baseline="30000" dirty="0"/>
              <a:t>th</a:t>
            </a:r>
            <a:r>
              <a:rPr lang="en-US" sz="2800" dirty="0"/>
              <a:t> – Larvae burrow into surrounding soil and develop into pupae, ~14 days</a:t>
            </a:r>
            <a:endParaRPr dirty="0"/>
          </a:p>
          <a:p>
            <a:pPr marL="457200" lvl="0" indent="-457200" algn="l" rtl="0">
              <a:lnSpc>
                <a:spcPct val="100000"/>
              </a:lnSpc>
              <a:spcBef>
                <a:spcPts val="0"/>
              </a:spcBef>
              <a:spcAft>
                <a:spcPts val="0"/>
              </a:spcAft>
              <a:buSzPts val="2600"/>
              <a:buFont typeface="Arial" panose="020B0604020202020204" pitchFamily="34" charset="0"/>
              <a:buChar char="•"/>
            </a:pPr>
            <a:r>
              <a:rPr lang="en-US" sz="2800" dirty="0"/>
              <a:t>5</a:t>
            </a:r>
            <a:r>
              <a:rPr lang="en-US" sz="2800" baseline="30000" dirty="0"/>
              <a:t>th</a:t>
            </a:r>
            <a:r>
              <a:rPr lang="en-US" sz="2800" dirty="0"/>
              <a:t> – </a:t>
            </a:r>
            <a:r>
              <a:rPr lang="en-US" sz="2800" b="1" dirty="0"/>
              <a:t>Adult </a:t>
            </a:r>
            <a:r>
              <a:rPr lang="en-US" sz="2800" dirty="0"/>
              <a:t>flies emerge from pupae cases after 21 days.</a:t>
            </a:r>
            <a:endParaRPr dirty="0"/>
          </a:p>
        </p:txBody>
      </p:sp>
      <p:pic>
        <p:nvPicPr>
          <p:cNvPr id="144" name="Google Shape;144;p15"/>
          <p:cNvPicPr preferRelativeResize="0"/>
          <p:nvPr/>
        </p:nvPicPr>
        <p:blipFill rotWithShape="1">
          <a:blip r:embed="rId3">
            <a:alphaModFix/>
          </a:blip>
          <a:srcRect/>
          <a:stretch/>
        </p:blipFill>
        <p:spPr>
          <a:xfrm>
            <a:off x="5480415" y="930511"/>
            <a:ext cx="3028825" cy="3028850"/>
          </a:xfrm>
          <a:prstGeom prst="rect">
            <a:avLst/>
          </a:prstGeom>
          <a:noFill/>
          <a:ln>
            <a:noFill/>
          </a:ln>
        </p:spPr>
      </p:pic>
      <p:sp>
        <p:nvSpPr>
          <p:cNvPr id="145" name="Google Shape;145;p15"/>
          <p:cNvSpPr txBox="1"/>
          <p:nvPr/>
        </p:nvSpPr>
        <p:spPr>
          <a:xfrm>
            <a:off x="6398217" y="4013879"/>
            <a:ext cx="1193219" cy="646435"/>
          </a:xfrm>
          <a:prstGeom prst="rect">
            <a:avLst/>
          </a:prstGeom>
          <a:solidFill>
            <a:srgbClr val="910D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1" i="0" u="none" strike="noStrike" cap="none">
                <a:solidFill>
                  <a:schemeClr val="lt1"/>
                </a:solidFill>
                <a:latin typeface="Times New Roman"/>
                <a:ea typeface="Times New Roman"/>
                <a:cs typeface="Times New Roman"/>
                <a:sym typeface="Times New Roman"/>
              </a:rPr>
              <a:t> 2</a:t>
            </a:r>
            <a:r>
              <a:rPr lang="en-US" sz="1800" b="1" i="0" u="none" strike="noStrike" cap="none" baseline="30000">
                <a:solidFill>
                  <a:schemeClr val="lt1"/>
                </a:solidFill>
                <a:latin typeface="Times New Roman"/>
                <a:ea typeface="Times New Roman"/>
                <a:cs typeface="Times New Roman"/>
                <a:sym typeface="Times New Roman"/>
              </a:rPr>
              <a:t>nd</a:t>
            </a:r>
            <a:r>
              <a:rPr lang="en-US" sz="1800" b="1" i="0" u="none" strike="noStrike" cap="none">
                <a:solidFill>
                  <a:schemeClr val="lt1"/>
                </a:solidFill>
                <a:latin typeface="Times New Roman"/>
                <a:ea typeface="Times New Roman"/>
                <a:cs typeface="Times New Roman"/>
                <a:sym typeface="Times New Roman"/>
              </a:rPr>
              <a:t> Instar Larva</a:t>
            </a:r>
            <a:endParaRPr sz="1400" b="0" i="0" u="none" strike="noStrike" cap="none">
              <a:solidFill>
                <a:schemeClr val="lt1"/>
              </a:solidFill>
              <a:latin typeface="Arial"/>
              <a:ea typeface="Arial"/>
              <a:cs typeface="Arial"/>
              <a:sym typeface="Arial"/>
            </a:endParaRPr>
          </a:p>
        </p:txBody>
      </p:sp>
      <p:sp>
        <p:nvSpPr>
          <p:cNvPr id="146" name="Google Shape;146;p15"/>
          <p:cNvSpPr txBox="1"/>
          <p:nvPr/>
        </p:nvSpPr>
        <p:spPr>
          <a:xfrm>
            <a:off x="4924327" y="3090271"/>
            <a:ext cx="844885" cy="923608"/>
          </a:xfrm>
          <a:prstGeom prst="rect">
            <a:avLst/>
          </a:prstGeom>
          <a:solidFill>
            <a:srgbClr val="910D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1" i="0" u="none" strike="noStrike" cap="none">
                <a:solidFill>
                  <a:schemeClr val="lt1"/>
                </a:solidFill>
                <a:latin typeface="Times New Roman"/>
                <a:ea typeface="Times New Roman"/>
                <a:cs typeface="Times New Roman"/>
                <a:sym typeface="Times New Roman"/>
              </a:rPr>
              <a:t> 3</a:t>
            </a:r>
            <a:r>
              <a:rPr lang="en-US" sz="1800" b="1" i="0" u="none" strike="noStrike" cap="none" baseline="30000">
                <a:solidFill>
                  <a:schemeClr val="lt1"/>
                </a:solidFill>
                <a:latin typeface="Times New Roman"/>
                <a:ea typeface="Times New Roman"/>
                <a:cs typeface="Times New Roman"/>
                <a:sym typeface="Times New Roman"/>
              </a:rPr>
              <a:t>rd </a:t>
            </a:r>
            <a:r>
              <a:rPr lang="en-US" sz="1800" b="1" i="0" u="none" strike="noStrike" cap="none">
                <a:solidFill>
                  <a:schemeClr val="lt1"/>
                </a:solidFill>
                <a:latin typeface="Times New Roman"/>
                <a:ea typeface="Times New Roman"/>
                <a:cs typeface="Times New Roman"/>
                <a:sym typeface="Times New Roman"/>
              </a:rPr>
              <a:t>Instar Larva</a:t>
            </a:r>
            <a:endParaRPr sz="1400" b="0" i="0" u="none" strike="noStrike" cap="none">
              <a:solidFill>
                <a:schemeClr val="lt1"/>
              </a:solidFill>
              <a:latin typeface="Arial"/>
              <a:ea typeface="Arial"/>
              <a:cs typeface="Arial"/>
              <a:sym typeface="Arial"/>
            </a:endParaRPr>
          </a:p>
        </p:txBody>
      </p:sp>
      <p:sp>
        <p:nvSpPr>
          <p:cNvPr id="147" name="Google Shape;147;p15"/>
          <p:cNvSpPr txBox="1"/>
          <p:nvPr/>
        </p:nvSpPr>
        <p:spPr>
          <a:xfrm>
            <a:off x="5057973" y="1638795"/>
            <a:ext cx="794479" cy="369291"/>
          </a:xfrm>
          <a:prstGeom prst="rect">
            <a:avLst/>
          </a:prstGeom>
          <a:solidFill>
            <a:srgbClr val="910D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1" i="0" u="none" strike="noStrike" cap="none" dirty="0">
                <a:solidFill>
                  <a:schemeClr val="lt1"/>
                </a:solidFill>
                <a:latin typeface="Times New Roman"/>
                <a:ea typeface="Times New Roman"/>
                <a:cs typeface="Times New Roman"/>
                <a:sym typeface="Times New Roman"/>
              </a:rPr>
              <a:t>Pupae</a:t>
            </a:r>
            <a:endParaRPr sz="1400" b="0" i="0" u="none" strike="noStrike" cap="none" dirty="0">
              <a:solidFill>
                <a:schemeClr val="lt1"/>
              </a:solidFill>
              <a:latin typeface="Arial"/>
              <a:ea typeface="Arial"/>
              <a:cs typeface="Arial"/>
              <a:sym typeface="Arial"/>
            </a:endParaRPr>
          </a:p>
        </p:txBody>
      </p:sp>
      <p:sp>
        <p:nvSpPr>
          <p:cNvPr id="148" name="Google Shape;148;p15"/>
          <p:cNvSpPr txBox="1"/>
          <p:nvPr/>
        </p:nvSpPr>
        <p:spPr>
          <a:xfrm>
            <a:off x="8175613" y="1899884"/>
            <a:ext cx="788179" cy="369263"/>
          </a:xfrm>
          <a:prstGeom prst="rect">
            <a:avLst/>
          </a:prstGeom>
          <a:solidFill>
            <a:srgbClr val="910D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1" i="0" u="none" strike="noStrike" cap="none">
                <a:solidFill>
                  <a:schemeClr val="lt1"/>
                </a:solidFill>
                <a:latin typeface="Times New Roman"/>
                <a:ea typeface="Times New Roman"/>
                <a:cs typeface="Times New Roman"/>
                <a:sym typeface="Times New Roman"/>
              </a:rPr>
              <a:t>Eggs </a:t>
            </a:r>
            <a:endParaRPr sz="1400" b="0" i="0" u="none" strike="noStrike" cap="none">
              <a:solidFill>
                <a:schemeClr val="lt1"/>
              </a:solidFill>
              <a:latin typeface="Arial"/>
              <a:ea typeface="Arial"/>
              <a:cs typeface="Arial"/>
              <a:sym typeface="Arial"/>
            </a:endParaRPr>
          </a:p>
        </p:txBody>
      </p:sp>
      <p:sp>
        <p:nvSpPr>
          <p:cNvPr id="149" name="Google Shape;149;p15"/>
          <p:cNvSpPr txBox="1"/>
          <p:nvPr/>
        </p:nvSpPr>
        <p:spPr>
          <a:xfrm>
            <a:off x="8086797" y="3465101"/>
            <a:ext cx="844885" cy="923289"/>
          </a:xfrm>
          <a:prstGeom prst="rect">
            <a:avLst/>
          </a:prstGeom>
          <a:solidFill>
            <a:srgbClr val="910D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Times New Roman"/>
                <a:ea typeface="Times New Roman"/>
                <a:cs typeface="Times New Roman"/>
                <a:sym typeface="Times New Roman"/>
              </a:rPr>
              <a:t>1</a:t>
            </a:r>
            <a:r>
              <a:rPr lang="en-US" sz="1800" b="1" i="0" u="none" strike="noStrike" cap="none" baseline="30000">
                <a:solidFill>
                  <a:schemeClr val="lt1"/>
                </a:solidFill>
                <a:latin typeface="Times New Roman"/>
                <a:ea typeface="Times New Roman"/>
                <a:cs typeface="Times New Roman"/>
                <a:sym typeface="Times New Roman"/>
              </a:rPr>
              <a:t>st </a:t>
            </a:r>
            <a:r>
              <a:rPr lang="en-US" sz="1800" b="1" i="0" u="none" strike="noStrike" cap="none">
                <a:solidFill>
                  <a:schemeClr val="lt1"/>
                </a:solidFill>
                <a:latin typeface="Times New Roman"/>
                <a:ea typeface="Times New Roman"/>
                <a:cs typeface="Times New Roman"/>
                <a:sym typeface="Times New Roman"/>
              </a:rPr>
              <a:t>Instar Larva</a:t>
            </a:r>
            <a:endParaRPr sz="1800" b="1" i="0" u="none" strike="noStrike" cap="none">
              <a:solidFill>
                <a:srgbClr val="000000"/>
              </a:solidFill>
              <a:latin typeface="Times New Roman"/>
              <a:ea typeface="Times New Roman"/>
              <a:cs typeface="Times New Roman"/>
              <a:sym typeface="Times New Roman"/>
            </a:endParaRPr>
          </a:p>
        </p:txBody>
      </p:sp>
      <p:sp>
        <p:nvSpPr>
          <p:cNvPr id="150" name="Google Shape;150;p15"/>
          <p:cNvSpPr txBox="1"/>
          <p:nvPr/>
        </p:nvSpPr>
        <p:spPr>
          <a:xfrm>
            <a:off x="7555444" y="875993"/>
            <a:ext cx="953795" cy="369263"/>
          </a:xfrm>
          <a:prstGeom prst="rect">
            <a:avLst/>
          </a:prstGeom>
          <a:solidFill>
            <a:srgbClr val="910D2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1" i="0" u="none" strike="noStrike" cap="none">
                <a:solidFill>
                  <a:srgbClr val="000000"/>
                </a:solidFill>
                <a:latin typeface="Times New Roman"/>
                <a:ea typeface="Times New Roman"/>
                <a:cs typeface="Times New Roman"/>
                <a:sym typeface="Times New Roman"/>
              </a:rPr>
              <a:t> </a:t>
            </a:r>
            <a:r>
              <a:rPr lang="en-US" sz="1800" b="1" i="0" u="none" strike="noStrike" cap="none">
                <a:solidFill>
                  <a:schemeClr val="lt1"/>
                </a:solidFill>
                <a:latin typeface="Times New Roman"/>
                <a:ea typeface="Times New Roman"/>
                <a:cs typeface="Times New Roman"/>
                <a:sym typeface="Times New Roman"/>
              </a:rPr>
              <a:t>Adult</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6"/>
          <p:cNvSpPr txBox="1">
            <a:spLocks noGrp="1"/>
          </p:cNvSpPr>
          <p:nvPr>
            <p:ph type="title"/>
          </p:nvPr>
        </p:nvSpPr>
        <p:spPr>
          <a:xfrm>
            <a:off x="456300" y="57905"/>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dirty="0"/>
              <a:t>Forensic entomologists may…</a:t>
            </a:r>
            <a:endParaRPr dirty="0"/>
          </a:p>
        </p:txBody>
      </p:sp>
      <p:sp>
        <p:nvSpPr>
          <p:cNvPr id="156" name="Google Shape;156;p16"/>
          <p:cNvSpPr txBox="1">
            <a:spLocks noGrp="1"/>
          </p:cNvSpPr>
          <p:nvPr>
            <p:ph type="body" idx="1"/>
          </p:nvPr>
        </p:nvSpPr>
        <p:spPr>
          <a:xfrm>
            <a:off x="456300" y="1091749"/>
            <a:ext cx="8428908" cy="3497600"/>
          </a:xfrm>
          <a:prstGeom prst="rect">
            <a:avLst/>
          </a:prstGeom>
          <a:noFill/>
          <a:ln>
            <a:noFill/>
          </a:ln>
        </p:spPr>
        <p:txBody>
          <a:bodyPr spcFirstLastPara="1" wrap="square" lIns="91425" tIns="91425" rIns="91425" bIns="91425" anchor="t" anchorCtr="0">
            <a:noAutofit/>
          </a:bodyPr>
          <a:lstStyle/>
          <a:p>
            <a:pPr lvl="0" algn="l" rtl="0">
              <a:lnSpc>
                <a:spcPct val="100000"/>
              </a:lnSpc>
              <a:spcBef>
                <a:spcPts val="0"/>
              </a:spcBef>
              <a:spcAft>
                <a:spcPts val="0"/>
              </a:spcAft>
              <a:buSzPts val="2600"/>
              <a:buFont typeface="Arial" panose="020B0604020202020204" pitchFamily="34" charset="0"/>
              <a:buChar char="•"/>
            </a:pPr>
            <a:r>
              <a:rPr lang="en-US" dirty="0"/>
              <a:t>Identify insects at various life cycle stages and collect and preserve insects as evidence.</a:t>
            </a:r>
            <a:endParaRPr dirty="0"/>
          </a:p>
          <a:p>
            <a:pPr lvl="0" algn="l" rtl="0">
              <a:lnSpc>
                <a:spcPct val="100000"/>
              </a:lnSpc>
              <a:spcBef>
                <a:spcPts val="0"/>
              </a:spcBef>
              <a:spcAft>
                <a:spcPts val="0"/>
              </a:spcAft>
              <a:buSzPts val="2600"/>
              <a:buFont typeface="Arial" panose="020B0604020202020204" pitchFamily="34" charset="0"/>
              <a:buChar char="•"/>
            </a:pPr>
            <a:r>
              <a:rPr lang="en-US" dirty="0"/>
              <a:t>Determine the postmortem interval or PMI (the time between death and the discovery of the body), using factors such as insect evidence, weather conditions, location and condition of the body, etc.</a:t>
            </a:r>
          </a:p>
          <a:p>
            <a:pPr lvl="0" algn="l" rtl="0">
              <a:lnSpc>
                <a:spcPct val="100000"/>
              </a:lnSpc>
              <a:spcBef>
                <a:spcPts val="0"/>
              </a:spcBef>
              <a:spcAft>
                <a:spcPts val="0"/>
              </a:spcAft>
              <a:buSzPts val="2600"/>
              <a:buFont typeface="Arial" panose="020B0604020202020204" pitchFamily="34" charset="0"/>
              <a:buChar char="•"/>
            </a:pPr>
            <a:r>
              <a:rPr lang="en-US" dirty="0"/>
              <a:t>Testify in court to explain insect-related evidence found at a crime scene.</a:t>
            </a:r>
            <a:endParaRPr dirty="0"/>
          </a:p>
          <a:p>
            <a:pPr marL="457200" lvl="0" indent="-228600" algn="l" rtl="0">
              <a:lnSpc>
                <a:spcPct val="150000"/>
              </a:lnSpc>
              <a:spcBef>
                <a:spcPts val="0"/>
              </a:spcBef>
              <a:spcAft>
                <a:spcPts val="0"/>
              </a:spcAft>
              <a:buSzPts val="2600"/>
              <a:buNone/>
            </a:pPr>
            <a:endParaRPr dirty="0"/>
          </a:p>
          <a:p>
            <a:pPr marL="457200" lvl="0" indent="-228600" algn="l" rtl="0">
              <a:lnSpc>
                <a:spcPct val="150000"/>
              </a:lnSpc>
              <a:spcBef>
                <a:spcPts val="0"/>
              </a:spcBef>
              <a:spcAft>
                <a:spcPts val="0"/>
              </a:spcAft>
              <a:buSzPts val="2600"/>
              <a:buNone/>
            </a:pPr>
            <a:endParaRPr dirty="0"/>
          </a:p>
          <a:p>
            <a:pPr marL="457200" lvl="0" indent="-228600" algn="l" rtl="0">
              <a:lnSpc>
                <a:spcPct val="150000"/>
              </a:lnSpc>
              <a:spcBef>
                <a:spcPts val="0"/>
              </a:spcBef>
              <a:spcAft>
                <a:spcPts val="0"/>
              </a:spcAft>
              <a:buSzPts val="2600"/>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7"/>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dirty="0"/>
              <a:t>I Notice, I Wonder</a:t>
            </a:r>
            <a:endParaRPr dirty="0"/>
          </a:p>
        </p:txBody>
      </p:sp>
      <p:sp>
        <p:nvSpPr>
          <p:cNvPr id="162" name="Google Shape;162;p17"/>
          <p:cNvSpPr txBox="1">
            <a:spLocks noGrp="1"/>
          </p:cNvSpPr>
          <p:nvPr>
            <p:ph type="body" idx="1"/>
          </p:nvPr>
        </p:nvSpPr>
        <p:spPr>
          <a:xfrm>
            <a:off x="456300" y="1263111"/>
            <a:ext cx="5608069" cy="3533176"/>
          </a:xfrm>
          <a:prstGeom prst="rect">
            <a:avLst/>
          </a:prstGeom>
          <a:noFill/>
          <a:ln>
            <a:noFill/>
          </a:ln>
        </p:spPr>
        <p:txBody>
          <a:bodyPr spcFirstLastPara="1" wrap="square" lIns="91425" tIns="91425" rIns="91425" bIns="91425" anchor="t" anchorCtr="0">
            <a:noAutofit/>
          </a:bodyPr>
          <a:lstStyle/>
          <a:p>
            <a:pPr marL="457200" lvl="0" indent="-393700" algn="l" rtl="0">
              <a:lnSpc>
                <a:spcPct val="100000"/>
              </a:lnSpc>
              <a:spcBef>
                <a:spcPts val="0"/>
              </a:spcBef>
              <a:spcAft>
                <a:spcPts val="0"/>
              </a:spcAft>
              <a:buSzPts val="2600"/>
              <a:buAutoNum type="arabicPeriod"/>
            </a:pPr>
            <a:r>
              <a:rPr lang="en-US" dirty="0"/>
              <a:t>As you watch the next two videos, reflect on what you see and what you still have questions about. </a:t>
            </a:r>
            <a:endParaRPr dirty="0"/>
          </a:p>
          <a:p>
            <a:pPr marL="457200" lvl="0" indent="-393700" algn="l" rtl="0">
              <a:lnSpc>
                <a:spcPct val="100000"/>
              </a:lnSpc>
              <a:spcBef>
                <a:spcPts val="0"/>
              </a:spcBef>
              <a:spcAft>
                <a:spcPts val="0"/>
              </a:spcAft>
              <a:buSzPts val="2600"/>
              <a:buAutoNum type="arabicPeriod"/>
            </a:pPr>
            <a:r>
              <a:rPr lang="en-US" dirty="0"/>
              <a:t>Write these reflections under your respective column on the Guided Notes handout.</a:t>
            </a:r>
            <a:endParaRPr dirty="0"/>
          </a:p>
        </p:txBody>
      </p:sp>
      <p:pic>
        <p:nvPicPr>
          <p:cNvPr id="163" name="Google Shape;163;p17"/>
          <p:cNvPicPr preferRelativeResize="0"/>
          <p:nvPr/>
        </p:nvPicPr>
        <p:blipFill rotWithShape="1">
          <a:blip r:embed="rId3">
            <a:alphaModFix/>
          </a:blip>
          <a:srcRect/>
          <a:stretch/>
        </p:blipFill>
        <p:spPr>
          <a:xfrm>
            <a:off x="5981734" y="1263111"/>
            <a:ext cx="2114301" cy="23636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8"/>
          <p:cNvSpPr txBox="1">
            <a:spLocks noGrp="1"/>
          </p:cNvSpPr>
          <p:nvPr>
            <p:ph type="title"/>
          </p:nvPr>
        </p:nvSpPr>
        <p:spPr>
          <a:xfrm>
            <a:off x="456175" y="63674"/>
            <a:ext cx="8225400" cy="8181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91192A"/>
              </a:buClr>
              <a:buSzPts val="3600"/>
              <a:buFont typeface="Calibri"/>
              <a:buNone/>
            </a:pPr>
            <a:r>
              <a:rPr lang="en-US"/>
              <a:t>Maggots and Murder </a:t>
            </a:r>
            <a:endParaRPr/>
          </a:p>
        </p:txBody>
      </p:sp>
      <p:sp>
        <p:nvSpPr>
          <p:cNvPr id="169" name="Google Shape;169;p18"/>
          <p:cNvSpPr txBox="1">
            <a:spLocks noGrp="1"/>
          </p:cNvSpPr>
          <p:nvPr>
            <p:ph type="body" idx="1"/>
          </p:nvPr>
        </p:nvSpPr>
        <p:spPr>
          <a:xfrm>
            <a:off x="456300" y="1263111"/>
            <a:ext cx="8225400" cy="2751936"/>
          </a:xfrm>
          <a:prstGeom prst="rect">
            <a:avLst/>
          </a:prstGeom>
          <a:noFill/>
          <a:ln>
            <a:noFill/>
          </a:ln>
        </p:spPr>
        <p:txBody>
          <a:bodyPr spcFirstLastPara="1" wrap="square" lIns="91425" tIns="91425" rIns="91425" bIns="91425" anchor="t" anchorCtr="0">
            <a:noAutofit/>
          </a:bodyPr>
          <a:lstStyle/>
          <a:p>
            <a:pPr marL="63500" lvl="0" indent="0" algn="l" rtl="0">
              <a:lnSpc>
                <a:spcPct val="150000"/>
              </a:lnSpc>
              <a:spcBef>
                <a:spcPts val="0"/>
              </a:spcBef>
              <a:spcAft>
                <a:spcPts val="0"/>
              </a:spcAft>
              <a:buSzPts val="2600"/>
              <a:buNone/>
            </a:pPr>
            <a:r>
              <a:rPr lang="en-US"/>
              <a:t>    </a:t>
            </a:r>
            <a:endParaRPr/>
          </a:p>
        </p:txBody>
      </p:sp>
      <p:sp>
        <p:nvSpPr>
          <p:cNvPr id="170" name="Google Shape;170;p18"/>
          <p:cNvSpPr txBox="1"/>
          <p:nvPr/>
        </p:nvSpPr>
        <p:spPr>
          <a:xfrm>
            <a:off x="3561799" y="4435539"/>
            <a:ext cx="201415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1400" b="0" i="0" u="sng" strike="noStrike" cap="none" dirty="0">
                <a:solidFill>
                  <a:srgbClr val="1C3C58"/>
                </a:solidFill>
                <a:latin typeface="Arial"/>
                <a:ea typeface="Arial"/>
                <a:cs typeface="Arial"/>
                <a:sym typeface="Arial"/>
                <a:hlinkClick r:id="rId3">
                  <a:extLst>
                    <a:ext uri="{A12FA001-AC4F-418D-AE19-62706E023703}">
                      <ahyp:hlinkClr xmlns:ahyp="http://schemas.microsoft.com/office/drawing/2018/hyperlinkcolor" val="tx"/>
                    </a:ext>
                  </a:extLst>
                </a:hlinkClick>
              </a:rPr>
              <a:t>Forensic Entomology</a:t>
            </a:r>
            <a:endParaRPr sz="1400" b="0" i="0" u="none" strike="noStrike" cap="none" dirty="0">
              <a:solidFill>
                <a:srgbClr val="1C3C58"/>
              </a:solidFill>
              <a:latin typeface="Arial"/>
              <a:ea typeface="Arial"/>
              <a:cs typeface="Arial"/>
              <a:sym typeface="Arial"/>
            </a:endParaRPr>
          </a:p>
        </p:txBody>
      </p:sp>
      <p:pic>
        <p:nvPicPr>
          <p:cNvPr id="171" name="Google Shape;171;p18">
            <a:hlinkClick r:id="rId3"/>
          </p:cNvPr>
          <p:cNvPicPr preferRelativeResize="0"/>
          <p:nvPr/>
        </p:nvPicPr>
        <p:blipFill>
          <a:blip r:embed="rId4">
            <a:alphaModFix/>
          </a:blip>
          <a:stretch>
            <a:fillRect/>
          </a:stretch>
        </p:blipFill>
        <p:spPr>
          <a:xfrm>
            <a:off x="1642616" y="954000"/>
            <a:ext cx="5690000" cy="3235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9"/>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91192A"/>
              </a:buClr>
              <a:buSzPts val="3600"/>
              <a:buFont typeface="Calibri"/>
              <a:buNone/>
            </a:pPr>
            <a:r>
              <a:rPr lang="en-US" dirty="0"/>
              <a:t>More Maggots</a:t>
            </a:r>
            <a:endParaRPr dirty="0"/>
          </a:p>
        </p:txBody>
      </p:sp>
      <p:pic>
        <p:nvPicPr>
          <p:cNvPr id="177" name="Google Shape;177;p19" title="How Entomologists Use Insects to Solve Crimes | WIRED">
            <a:hlinkClick r:id="rId3"/>
          </p:cNvPr>
          <p:cNvPicPr preferRelativeResize="0"/>
          <p:nvPr/>
        </p:nvPicPr>
        <p:blipFill rotWithShape="1">
          <a:blip r:embed="rId4">
            <a:alphaModFix/>
          </a:blip>
          <a:srcRect/>
          <a:stretch/>
        </p:blipFill>
        <p:spPr>
          <a:xfrm>
            <a:off x="356059" y="1707364"/>
            <a:ext cx="4814483" cy="2708150"/>
          </a:xfrm>
          <a:prstGeom prst="rect">
            <a:avLst/>
          </a:prstGeom>
          <a:noFill/>
          <a:ln>
            <a:noFill/>
          </a:ln>
        </p:spPr>
      </p:pic>
      <p:sp>
        <p:nvSpPr>
          <p:cNvPr id="178" name="Google Shape;178;p19"/>
          <p:cNvSpPr txBox="1"/>
          <p:nvPr/>
        </p:nvSpPr>
        <p:spPr>
          <a:xfrm>
            <a:off x="477300" y="4551990"/>
            <a:ext cx="457200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400" b="0" i="0" u="sng" strike="noStrike" cap="none" dirty="0">
                <a:solidFill>
                  <a:srgbClr val="1C3C58"/>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How Entomologists Use Insects to Solve Crimes</a:t>
            </a:r>
            <a:endParaRPr sz="1400" b="0" i="0" u="none" strike="noStrike" cap="none" dirty="0">
              <a:solidFill>
                <a:srgbClr val="1C3C58"/>
              </a:solidFill>
              <a:latin typeface="Calibri"/>
              <a:ea typeface="Calibri"/>
              <a:cs typeface="Calibri"/>
              <a:sym typeface="Calibri"/>
            </a:endParaRPr>
          </a:p>
        </p:txBody>
      </p:sp>
      <p:pic>
        <p:nvPicPr>
          <p:cNvPr id="179" name="Google Shape;179;p19"/>
          <p:cNvPicPr preferRelativeResize="0"/>
          <p:nvPr/>
        </p:nvPicPr>
        <p:blipFill rotWithShape="1">
          <a:blip r:embed="rId6">
            <a:alphaModFix/>
          </a:blip>
          <a:srcRect/>
          <a:stretch/>
        </p:blipFill>
        <p:spPr>
          <a:xfrm>
            <a:off x="5461175" y="1967112"/>
            <a:ext cx="3481118" cy="2188654"/>
          </a:xfrm>
          <a:prstGeom prst="rect">
            <a:avLst/>
          </a:prstGeom>
          <a:noFill/>
          <a:ln>
            <a:noFill/>
          </a:ln>
        </p:spPr>
      </p:pic>
      <p:sp>
        <p:nvSpPr>
          <p:cNvPr id="180" name="Google Shape;180;p19"/>
          <p:cNvSpPr txBox="1"/>
          <p:nvPr/>
        </p:nvSpPr>
        <p:spPr>
          <a:xfrm>
            <a:off x="5846821" y="2300816"/>
            <a:ext cx="2579676" cy="14157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US" sz="1600" b="1" i="0" u="none" strike="noStrike" cap="none" dirty="0">
                <a:solidFill>
                  <a:schemeClr val="accent5"/>
                </a:solidFill>
                <a:latin typeface="Arial"/>
                <a:ea typeface="Arial"/>
                <a:cs typeface="Arial"/>
                <a:sym typeface="Arial"/>
              </a:rPr>
              <a:t>Did you know? </a:t>
            </a:r>
            <a:endParaRPr dirty="0"/>
          </a:p>
          <a:p>
            <a:pPr marL="0" marR="0" lvl="0" indent="0" algn="l" rtl="0">
              <a:lnSpc>
                <a:spcPct val="100000"/>
              </a:lnSpc>
              <a:spcBef>
                <a:spcPts val="0"/>
              </a:spcBef>
              <a:spcAft>
                <a:spcPts val="0"/>
              </a:spcAft>
              <a:buClr>
                <a:schemeClr val="dk1"/>
              </a:buClr>
              <a:buSzPts val="2000"/>
              <a:buFont typeface="Times New Roman"/>
              <a:buNone/>
            </a:pPr>
            <a:r>
              <a:rPr lang="en-US" sz="1400" b="0" i="0" u="none" strike="noStrike" cap="none" dirty="0">
                <a:solidFill>
                  <a:schemeClr val="lt1"/>
                </a:solidFill>
                <a:latin typeface="Arial"/>
                <a:ea typeface="Arial"/>
                <a:cs typeface="Arial"/>
                <a:sym typeface="Arial"/>
              </a:rPr>
              <a:t>Maggots can be used to test a corpse for the presence of poisons or drugs. Some drugs can speed up or slow down the insect’s development.</a:t>
            </a:r>
            <a:endParaRPr sz="1400" b="0" i="0" u="none" strike="noStrike" cap="none" dirty="0">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0"/>
          <p:cNvSpPr txBox="1">
            <a:spLocks noGrp="1"/>
          </p:cNvSpPr>
          <p:nvPr>
            <p:ph type="title"/>
          </p:nvPr>
        </p:nvSpPr>
        <p:spPr>
          <a:xfrm>
            <a:off x="456300" y="65552"/>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a:t>Insects as Evidence</a:t>
            </a:r>
            <a:endParaRPr/>
          </a:p>
        </p:txBody>
      </p:sp>
      <p:sp>
        <p:nvSpPr>
          <p:cNvPr id="186" name="Google Shape;186;p20"/>
          <p:cNvSpPr txBox="1">
            <a:spLocks noGrp="1"/>
          </p:cNvSpPr>
          <p:nvPr>
            <p:ph type="body" idx="1"/>
          </p:nvPr>
        </p:nvSpPr>
        <p:spPr>
          <a:xfrm>
            <a:off x="456300" y="883638"/>
            <a:ext cx="8225400" cy="3983721"/>
          </a:xfrm>
          <a:prstGeom prst="rect">
            <a:avLst/>
          </a:prstGeom>
          <a:noFill/>
          <a:ln>
            <a:noFill/>
          </a:ln>
        </p:spPr>
        <p:txBody>
          <a:bodyPr spcFirstLastPara="1" wrap="square" lIns="91425" tIns="91425" rIns="91425" bIns="91425" anchor="t" anchorCtr="0">
            <a:noAutofit/>
          </a:bodyPr>
          <a:lstStyle/>
          <a:p>
            <a:pPr lvl="0" algn="l" rtl="0">
              <a:lnSpc>
                <a:spcPct val="100000"/>
              </a:lnSpc>
              <a:spcBef>
                <a:spcPts val="0"/>
              </a:spcBef>
              <a:spcAft>
                <a:spcPts val="0"/>
              </a:spcAft>
              <a:buClr>
                <a:srgbClr val="91192A"/>
              </a:buClr>
              <a:buSzPts val="2600"/>
              <a:buFont typeface="Arial" panose="020B0604020202020204" pitchFamily="34" charset="0"/>
              <a:buChar char="•"/>
            </a:pPr>
            <a:r>
              <a:rPr lang="en-US" dirty="0"/>
              <a:t>Knowledge of </a:t>
            </a:r>
            <a:r>
              <a:rPr lang="en-US" b="1" dirty="0"/>
              <a:t>insects </a:t>
            </a:r>
            <a:r>
              <a:rPr lang="en-US" dirty="0"/>
              <a:t>and their </a:t>
            </a:r>
            <a:r>
              <a:rPr lang="en-US" b="1" dirty="0"/>
              <a:t>life cycles </a:t>
            </a:r>
            <a:r>
              <a:rPr lang="en-US" dirty="0"/>
              <a:t>and </a:t>
            </a:r>
            <a:r>
              <a:rPr lang="en-US" b="1" dirty="0"/>
              <a:t>behaviors </a:t>
            </a:r>
            <a:r>
              <a:rPr lang="en-US" dirty="0"/>
              <a:t>give forensic entomologists clues about a crime. </a:t>
            </a:r>
            <a:endParaRPr dirty="0"/>
          </a:p>
          <a:p>
            <a:pPr lvl="0" algn="l" rtl="0">
              <a:lnSpc>
                <a:spcPct val="100000"/>
              </a:lnSpc>
              <a:spcBef>
                <a:spcPts val="0"/>
              </a:spcBef>
              <a:spcAft>
                <a:spcPts val="0"/>
              </a:spcAft>
              <a:buClr>
                <a:srgbClr val="91192A"/>
              </a:buClr>
              <a:buSzPts val="2600"/>
              <a:buFont typeface="Arial" panose="020B0604020202020204" pitchFamily="34" charset="0"/>
              <a:buChar char="•"/>
            </a:pPr>
            <a:r>
              <a:rPr lang="en-US" dirty="0"/>
              <a:t>Most insects used in investigations are in two major orders:</a:t>
            </a:r>
            <a:br>
              <a:rPr lang="en-US" dirty="0"/>
            </a:br>
            <a:r>
              <a:rPr lang="en-US" dirty="0"/>
              <a:t>1. Flies (</a:t>
            </a:r>
            <a:r>
              <a:rPr lang="en-US" b="1" dirty="0"/>
              <a:t>Diptera</a:t>
            </a:r>
            <a:r>
              <a:rPr lang="en-US" dirty="0"/>
              <a:t>)                       2. Beetles (</a:t>
            </a:r>
            <a:r>
              <a:rPr lang="en-US" b="1" dirty="0"/>
              <a:t>Coleoptera</a:t>
            </a:r>
            <a:r>
              <a:rPr lang="en-US" dirty="0"/>
              <a:t>)</a:t>
            </a:r>
            <a:br>
              <a:rPr lang="en-US" dirty="0"/>
            </a:br>
            <a:endParaRPr dirty="0"/>
          </a:p>
          <a:p>
            <a:pPr marL="457200" lvl="0" indent="-228600" algn="l" rtl="0">
              <a:lnSpc>
                <a:spcPct val="150000"/>
              </a:lnSpc>
              <a:spcBef>
                <a:spcPts val="0"/>
              </a:spcBef>
              <a:spcAft>
                <a:spcPts val="0"/>
              </a:spcAft>
              <a:buClr>
                <a:srgbClr val="91192A"/>
              </a:buClr>
              <a:buSzPts val="2600"/>
              <a:buNone/>
            </a:pPr>
            <a:endParaRPr dirty="0"/>
          </a:p>
          <a:p>
            <a:pPr marL="63500" lvl="0" indent="0" algn="l" rtl="0">
              <a:lnSpc>
                <a:spcPct val="150000"/>
              </a:lnSpc>
              <a:spcBef>
                <a:spcPts val="0"/>
              </a:spcBef>
              <a:spcAft>
                <a:spcPts val="0"/>
              </a:spcAft>
              <a:buSzPts val="2600"/>
              <a:buNone/>
            </a:pPr>
            <a:endParaRPr dirty="0"/>
          </a:p>
        </p:txBody>
      </p:sp>
      <p:pic>
        <p:nvPicPr>
          <p:cNvPr id="187" name="Google Shape;187;p20" descr="Dorsal view of the common green bottle fly, Lucilia sericata (Meigen). "/>
          <p:cNvPicPr preferRelativeResize="0"/>
          <p:nvPr/>
        </p:nvPicPr>
        <p:blipFill rotWithShape="1">
          <a:blip r:embed="rId3">
            <a:alphaModFix/>
          </a:blip>
          <a:srcRect l="2384" t="3291" r="16439" b="9498"/>
          <a:stretch/>
        </p:blipFill>
        <p:spPr>
          <a:xfrm>
            <a:off x="1233652" y="2970890"/>
            <a:ext cx="1224574" cy="1712755"/>
          </a:xfrm>
          <a:prstGeom prst="rect">
            <a:avLst/>
          </a:prstGeom>
          <a:noFill/>
          <a:ln>
            <a:noFill/>
          </a:ln>
        </p:spPr>
      </p:pic>
      <p:pic>
        <p:nvPicPr>
          <p:cNvPr id="188" name="Google Shape;188;p20" descr="Dorsal view of carrion beetle. (Encyclopedia Britannica.) "/>
          <p:cNvPicPr preferRelativeResize="0"/>
          <p:nvPr/>
        </p:nvPicPr>
        <p:blipFill rotWithShape="1">
          <a:blip r:embed="rId4">
            <a:alphaModFix/>
          </a:blip>
          <a:srcRect l="7956" t="5356" r="37281" b="9193"/>
          <a:stretch/>
        </p:blipFill>
        <p:spPr>
          <a:xfrm>
            <a:off x="5079626" y="3250545"/>
            <a:ext cx="1224575" cy="1433100"/>
          </a:xfrm>
          <a:prstGeom prst="rect">
            <a:avLst/>
          </a:prstGeom>
          <a:noFill/>
          <a:ln>
            <a:noFill/>
          </a:ln>
        </p:spPr>
      </p:pic>
      <p:sp>
        <p:nvSpPr>
          <p:cNvPr id="189" name="Google Shape;189;p20"/>
          <p:cNvSpPr txBox="1"/>
          <p:nvPr/>
        </p:nvSpPr>
        <p:spPr>
          <a:xfrm>
            <a:off x="2458226" y="4293345"/>
            <a:ext cx="1056600" cy="39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Blow Fly</a:t>
            </a:r>
            <a:endParaRPr sz="1800" b="0" i="0" u="none" strike="noStrike" cap="none" dirty="0">
              <a:solidFill>
                <a:schemeClr val="dk1"/>
              </a:solidFill>
              <a:latin typeface="Calibri"/>
              <a:ea typeface="Calibri"/>
              <a:cs typeface="Calibri"/>
              <a:sym typeface="Calibri"/>
            </a:endParaRPr>
          </a:p>
        </p:txBody>
      </p:sp>
      <p:sp>
        <p:nvSpPr>
          <p:cNvPr id="190" name="Google Shape;190;p20"/>
          <p:cNvSpPr txBox="1"/>
          <p:nvPr/>
        </p:nvSpPr>
        <p:spPr>
          <a:xfrm>
            <a:off x="6304201" y="4293345"/>
            <a:ext cx="1564800" cy="39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Carrion Beetle</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1"/>
          <p:cNvSpPr txBox="1">
            <a:spLocks noGrp="1"/>
          </p:cNvSpPr>
          <p:nvPr>
            <p:ph type="title"/>
          </p:nvPr>
        </p:nvSpPr>
        <p:spPr>
          <a:xfrm>
            <a:off x="456299" y="414203"/>
            <a:ext cx="8225400" cy="771592"/>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dirty="0"/>
              <a:t>Sketching Decomposition</a:t>
            </a:r>
            <a:endParaRPr dirty="0"/>
          </a:p>
        </p:txBody>
      </p:sp>
      <p:sp>
        <p:nvSpPr>
          <p:cNvPr id="196" name="Google Shape;196;p21"/>
          <p:cNvSpPr txBox="1">
            <a:spLocks noGrp="1"/>
          </p:cNvSpPr>
          <p:nvPr>
            <p:ph type="body" idx="1"/>
          </p:nvPr>
        </p:nvSpPr>
        <p:spPr>
          <a:xfrm>
            <a:off x="456299" y="1263111"/>
            <a:ext cx="8225275" cy="3251519"/>
          </a:xfrm>
          <a:prstGeom prst="rect">
            <a:avLst/>
          </a:prstGeom>
          <a:noFill/>
          <a:ln>
            <a:noFill/>
          </a:ln>
        </p:spPr>
        <p:txBody>
          <a:bodyPr spcFirstLastPara="1" wrap="square" lIns="91425" tIns="91425" rIns="91425" bIns="91425" anchor="t" anchorCtr="0">
            <a:noAutofit/>
          </a:bodyPr>
          <a:lstStyle/>
          <a:p>
            <a:pPr marL="63500" lvl="0" indent="0" algn="l" rtl="0">
              <a:lnSpc>
                <a:spcPct val="100000"/>
              </a:lnSpc>
              <a:spcBef>
                <a:spcPts val="0"/>
              </a:spcBef>
              <a:spcAft>
                <a:spcPts val="0"/>
              </a:spcAft>
              <a:buSzPts val="2600"/>
              <a:buNone/>
            </a:pPr>
            <a:r>
              <a:rPr lang="en-US" dirty="0"/>
              <a:t>In your Guided Notes, sketch the stages of decomposition shown in the next 4 slides. </a:t>
            </a:r>
            <a:endParaRPr dirty="0"/>
          </a:p>
          <a:p>
            <a:pPr marL="577850" lvl="0" indent="-514350" algn="l" rtl="0">
              <a:lnSpc>
                <a:spcPct val="150000"/>
              </a:lnSpc>
              <a:spcBef>
                <a:spcPts val="0"/>
              </a:spcBef>
              <a:spcAft>
                <a:spcPts val="0"/>
              </a:spcAft>
              <a:buSzPts val="2600"/>
              <a:buFont typeface="Calibri"/>
              <a:buAutoNum type="arabicPeriod"/>
            </a:pPr>
            <a:r>
              <a:rPr lang="en-US" dirty="0"/>
              <a:t>Sketch each slide image and label the stage.</a:t>
            </a:r>
            <a:endParaRPr dirty="0"/>
          </a:p>
          <a:p>
            <a:pPr marL="577850" lvl="0" indent="-514350" algn="l" rtl="0">
              <a:lnSpc>
                <a:spcPct val="100000"/>
              </a:lnSpc>
              <a:spcBef>
                <a:spcPts val="0"/>
              </a:spcBef>
              <a:spcAft>
                <a:spcPts val="0"/>
              </a:spcAft>
              <a:buSzPts val="2600"/>
              <a:buFont typeface="Calibri"/>
              <a:buAutoNum type="arabicPeriod"/>
            </a:pPr>
            <a:r>
              <a:rPr lang="en-US" dirty="0"/>
              <a:t>Include a description of what is happening at each of the stages.</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497E2-88CE-452F-3FF8-96EE085AE418}"/>
              </a:ext>
            </a:extLst>
          </p:cNvPr>
          <p:cNvSpPr>
            <a:spLocks noGrp="1"/>
          </p:cNvSpPr>
          <p:nvPr>
            <p:ph type="title"/>
          </p:nvPr>
        </p:nvSpPr>
        <p:spPr>
          <a:xfrm>
            <a:off x="4435660" y="1141703"/>
            <a:ext cx="4565121" cy="2139950"/>
          </a:xfrm>
        </p:spPr>
        <p:txBody>
          <a:bodyPr>
            <a:normAutofit fontScale="90000"/>
          </a:bodyPr>
          <a:lstStyle/>
          <a:p>
            <a:r>
              <a:rPr lang="en-US" dirty="0">
                <a:latin typeface="Calibri" panose="020F0502020204030204" pitchFamily="34" charset="0"/>
                <a:cs typeface="Calibri" panose="020F0502020204030204" pitchFamily="34" charset="0"/>
              </a:rPr>
              <a:t>Crime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Solving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Insects</a:t>
            </a:r>
          </a:p>
        </p:txBody>
      </p:sp>
      <p:sp>
        <p:nvSpPr>
          <p:cNvPr id="3" name="Text Placeholder 2">
            <a:extLst>
              <a:ext uri="{FF2B5EF4-FFF2-40B4-BE49-F238E27FC236}">
                <a16:creationId xmlns:a16="http://schemas.microsoft.com/office/drawing/2014/main" id="{FEFF57AB-21DC-21E2-F0B4-543CF54F3ECC}"/>
              </a:ext>
            </a:extLst>
          </p:cNvPr>
          <p:cNvSpPr>
            <a:spLocks noGrp="1"/>
          </p:cNvSpPr>
          <p:nvPr>
            <p:ph type="body" sz="quarter" idx="10"/>
          </p:nvPr>
        </p:nvSpPr>
        <p:spPr>
          <a:xfrm>
            <a:off x="4436579" y="3451336"/>
            <a:ext cx="4564202" cy="760061"/>
          </a:xfrm>
        </p:spPr>
        <p:txBody>
          <a:bodyPr/>
          <a:lstStyle/>
          <a:p>
            <a:r>
              <a:rPr lang="en-US" sz="2800" dirty="0">
                <a:latin typeface="Calibri" panose="020F0502020204030204" pitchFamily="34" charset="0"/>
                <a:cs typeface="Calibri" panose="020F0502020204030204" pitchFamily="34" charset="0"/>
              </a:rPr>
              <a:t>Forensic Entomology</a:t>
            </a:r>
          </a:p>
        </p:txBody>
      </p:sp>
      <p:sp>
        <p:nvSpPr>
          <p:cNvPr id="5" name="Hexagon 4">
            <a:extLst>
              <a:ext uri="{FF2B5EF4-FFF2-40B4-BE49-F238E27FC236}">
                <a16:creationId xmlns:a16="http://schemas.microsoft.com/office/drawing/2014/main" id="{A9CE501F-ECB1-9E90-9382-8F0363093F5F}"/>
              </a:ext>
            </a:extLst>
          </p:cNvPr>
          <p:cNvSpPr/>
          <p:nvPr/>
        </p:nvSpPr>
        <p:spPr>
          <a:xfrm>
            <a:off x="744173" y="1312133"/>
            <a:ext cx="2922311" cy="2519234"/>
          </a:xfrm>
          <a:prstGeom prst="hexagon">
            <a:avLst/>
          </a:prstGeom>
          <a:blipFill dpi="0" rotWithShape="1">
            <a:blip r:embed="rId2">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9661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2"/>
          <p:cNvSpPr txBox="1">
            <a:spLocks noGrp="1"/>
          </p:cNvSpPr>
          <p:nvPr>
            <p:ph type="title"/>
          </p:nvPr>
        </p:nvSpPr>
        <p:spPr>
          <a:xfrm>
            <a:off x="456175" y="445025"/>
            <a:ext cx="8225400" cy="771592"/>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a:t>Stage 1: Fresh Stage </a:t>
            </a:r>
            <a:endParaRPr/>
          </a:p>
        </p:txBody>
      </p:sp>
      <p:sp>
        <p:nvSpPr>
          <p:cNvPr id="202" name="Google Shape;202;p22"/>
          <p:cNvSpPr txBox="1">
            <a:spLocks noGrp="1"/>
          </p:cNvSpPr>
          <p:nvPr>
            <p:ph type="body" idx="1"/>
          </p:nvPr>
        </p:nvSpPr>
        <p:spPr>
          <a:xfrm>
            <a:off x="456300" y="1328702"/>
            <a:ext cx="6613922" cy="3150831"/>
          </a:xfrm>
          <a:prstGeom prst="rect">
            <a:avLst/>
          </a:prstGeom>
          <a:noFill/>
          <a:ln>
            <a:noFill/>
          </a:ln>
        </p:spPr>
        <p:txBody>
          <a:bodyPr spcFirstLastPara="1" wrap="square" lIns="91425" tIns="91425" rIns="91425" bIns="91425" anchor="t" anchorCtr="0">
            <a:noAutofit/>
          </a:bodyPr>
          <a:lstStyle/>
          <a:p>
            <a:pPr marL="457200" lvl="0" indent="-395287" algn="l" rtl="0">
              <a:lnSpc>
                <a:spcPct val="100000"/>
              </a:lnSpc>
              <a:spcBef>
                <a:spcPts val="520"/>
              </a:spcBef>
              <a:spcAft>
                <a:spcPts val="0"/>
              </a:spcAft>
              <a:buSzPts val="2800"/>
              <a:buChar char="•"/>
            </a:pPr>
            <a:r>
              <a:rPr lang="en-US" sz="2800" dirty="0"/>
              <a:t>Begins at the moment of death and ends when the body becomes bloated.</a:t>
            </a:r>
            <a:endParaRPr dirty="0"/>
          </a:p>
          <a:p>
            <a:pPr marL="457200" lvl="0" indent="-395287" algn="l" rtl="0">
              <a:lnSpc>
                <a:spcPct val="100000"/>
              </a:lnSpc>
              <a:spcBef>
                <a:spcPts val="1000"/>
              </a:spcBef>
              <a:spcAft>
                <a:spcPts val="0"/>
              </a:spcAft>
              <a:buSzPts val="2800"/>
              <a:buChar char="•"/>
            </a:pPr>
            <a:r>
              <a:rPr lang="en-US" sz="2800" dirty="0"/>
              <a:t>Blow Flies and Flesh Flies are among the first to find the body. </a:t>
            </a:r>
          </a:p>
          <a:p>
            <a:pPr marL="457200" lvl="0" indent="-395287" algn="l" rtl="0">
              <a:lnSpc>
                <a:spcPct val="100000"/>
              </a:lnSpc>
              <a:spcBef>
                <a:spcPts val="1000"/>
              </a:spcBef>
              <a:spcAft>
                <a:spcPts val="0"/>
              </a:spcAft>
              <a:buSzPts val="2800"/>
              <a:buChar char="•"/>
            </a:pPr>
            <a:r>
              <a:rPr lang="en-US" sz="2800" dirty="0"/>
              <a:t> </a:t>
            </a:r>
            <a:endParaRPr dirty="0"/>
          </a:p>
        </p:txBody>
      </p:sp>
      <p:pic>
        <p:nvPicPr>
          <p:cNvPr id="203" name="Google Shape;203;p22" descr="Life cycle of the house fly, Musca domestica Linnaeus. Clockwise from upper left: eggs, larva, pupa, adult."/>
          <p:cNvPicPr preferRelativeResize="0"/>
          <p:nvPr/>
        </p:nvPicPr>
        <p:blipFill rotWithShape="1">
          <a:blip r:embed="rId3">
            <a:alphaModFix/>
          </a:blip>
          <a:srcRect l="4418" t="9387" r="5950" b="12638"/>
          <a:stretch/>
        </p:blipFill>
        <p:spPr>
          <a:xfrm rot="5400000">
            <a:off x="6895965" y="905707"/>
            <a:ext cx="2246291" cy="1324928"/>
          </a:xfrm>
          <a:prstGeom prst="rect">
            <a:avLst/>
          </a:prstGeom>
          <a:noFill/>
          <a:ln>
            <a:noFill/>
          </a:ln>
        </p:spPr>
      </p:pic>
      <p:sp>
        <p:nvSpPr>
          <p:cNvPr id="204" name="Google Shape;204;p22"/>
          <p:cNvSpPr txBox="1"/>
          <p:nvPr/>
        </p:nvSpPr>
        <p:spPr>
          <a:xfrm>
            <a:off x="7213433" y="2691317"/>
            <a:ext cx="1611353" cy="53569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Calibri"/>
                <a:ea typeface="Calibri"/>
                <a:cs typeface="Calibri"/>
                <a:sym typeface="Calibri"/>
              </a:rPr>
              <a:t> Fly Stages</a:t>
            </a:r>
            <a:endParaRPr sz="20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CB037742-7614-BF43-CF6F-DE590434529B}"/>
              </a:ext>
            </a:extLst>
          </p:cNvPr>
          <p:cNvSpPr txBox="1"/>
          <p:nvPr/>
        </p:nvSpPr>
        <p:spPr>
          <a:xfrm>
            <a:off x="893852" y="3399009"/>
            <a:ext cx="5824082" cy="1169551"/>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Predatory wasps and beetles may arrive later to eat fly maggots only.</a:t>
            </a:r>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3"/>
          <p:cNvSpPr txBox="1">
            <a:spLocks noGrp="1"/>
          </p:cNvSpPr>
          <p:nvPr>
            <p:ph type="title"/>
          </p:nvPr>
        </p:nvSpPr>
        <p:spPr>
          <a:xfrm>
            <a:off x="456175" y="445025"/>
            <a:ext cx="8225400" cy="771592"/>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dirty="0"/>
              <a:t>Stage 2: Bloated Stage </a:t>
            </a:r>
            <a:endParaRPr dirty="0"/>
          </a:p>
        </p:txBody>
      </p:sp>
      <p:sp>
        <p:nvSpPr>
          <p:cNvPr id="210" name="Google Shape;210;p23"/>
          <p:cNvSpPr txBox="1">
            <a:spLocks noGrp="1"/>
          </p:cNvSpPr>
          <p:nvPr>
            <p:ph type="body" idx="1"/>
          </p:nvPr>
        </p:nvSpPr>
        <p:spPr>
          <a:xfrm>
            <a:off x="462550" y="1376224"/>
            <a:ext cx="6900223" cy="2630185"/>
          </a:xfrm>
          <a:prstGeom prst="rect">
            <a:avLst/>
          </a:prstGeom>
          <a:noFill/>
          <a:ln>
            <a:noFill/>
          </a:ln>
        </p:spPr>
        <p:txBody>
          <a:bodyPr spcFirstLastPara="1" wrap="square" lIns="91425" tIns="91425" rIns="91425" bIns="91425" anchor="t" anchorCtr="0">
            <a:noAutofit/>
          </a:bodyPr>
          <a:lstStyle/>
          <a:p>
            <a:pPr marL="457200" lvl="0" indent="-393700" algn="l" rtl="0">
              <a:lnSpc>
                <a:spcPct val="100000"/>
              </a:lnSpc>
              <a:spcBef>
                <a:spcPts val="520"/>
              </a:spcBef>
              <a:spcAft>
                <a:spcPts val="0"/>
              </a:spcAft>
              <a:buSzPts val="2600"/>
              <a:buChar char="•"/>
            </a:pPr>
            <a:r>
              <a:rPr lang="en-US" dirty="0"/>
              <a:t>Starts when gases produced by bacteria inflate the body, triggering putrefaction and decomposition.</a:t>
            </a:r>
            <a:endParaRPr dirty="0"/>
          </a:p>
          <a:p>
            <a:pPr marL="457200" lvl="0" indent="-393700" algn="l" rtl="0">
              <a:lnSpc>
                <a:spcPct val="100000"/>
              </a:lnSpc>
              <a:spcBef>
                <a:spcPts val="1000"/>
              </a:spcBef>
              <a:spcAft>
                <a:spcPts val="0"/>
              </a:spcAft>
              <a:buSzPts val="2600"/>
              <a:buChar char="•"/>
            </a:pPr>
            <a:r>
              <a:rPr lang="en-US" dirty="0"/>
              <a:t>House Fly maggots join other flies, forming feeding masses that liquefy tissues.</a:t>
            </a:r>
            <a:endParaRPr dirty="0"/>
          </a:p>
          <a:p>
            <a:pPr marL="457200" lvl="0" indent="-230186" algn="l" rtl="0">
              <a:lnSpc>
                <a:spcPct val="100000"/>
              </a:lnSpc>
              <a:spcBef>
                <a:spcPts val="1520"/>
              </a:spcBef>
              <a:spcAft>
                <a:spcPts val="0"/>
              </a:spcAft>
              <a:buSzPts val="2600"/>
              <a:buNone/>
            </a:pPr>
            <a:endParaRPr dirty="0"/>
          </a:p>
        </p:txBody>
      </p:sp>
      <p:pic>
        <p:nvPicPr>
          <p:cNvPr id="211" name="Google Shape;211;p23" descr="Life cycle of the house fly, Musca domestica Linnaeus. Clockwise from upper left: eggs, larva, pupa, adult."/>
          <p:cNvPicPr preferRelativeResize="0"/>
          <p:nvPr/>
        </p:nvPicPr>
        <p:blipFill rotWithShape="1">
          <a:blip r:embed="rId3">
            <a:alphaModFix/>
          </a:blip>
          <a:srcRect l="4418" t="9387" r="5950" b="12638"/>
          <a:stretch/>
        </p:blipFill>
        <p:spPr>
          <a:xfrm rot="5400000">
            <a:off x="6895840" y="905707"/>
            <a:ext cx="2246291" cy="1324928"/>
          </a:xfrm>
          <a:prstGeom prst="rect">
            <a:avLst/>
          </a:prstGeom>
          <a:noFill/>
          <a:ln>
            <a:noFill/>
          </a:ln>
        </p:spPr>
      </p:pic>
      <p:sp>
        <p:nvSpPr>
          <p:cNvPr id="212" name="Google Shape;212;p23"/>
          <p:cNvSpPr txBox="1"/>
          <p:nvPr/>
        </p:nvSpPr>
        <p:spPr>
          <a:xfrm>
            <a:off x="7228782" y="2691317"/>
            <a:ext cx="1580406" cy="50375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Calibri"/>
                <a:ea typeface="Calibri"/>
                <a:cs typeface="Calibri"/>
                <a:sym typeface="Calibri"/>
              </a:rPr>
              <a:t> Fly Stages</a:t>
            </a:r>
            <a:endParaRPr sz="20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4"/>
          <p:cNvSpPr txBox="1">
            <a:spLocks noGrp="1"/>
          </p:cNvSpPr>
          <p:nvPr>
            <p:ph type="title"/>
          </p:nvPr>
        </p:nvSpPr>
        <p:spPr>
          <a:xfrm>
            <a:off x="456175" y="445025"/>
            <a:ext cx="8225400" cy="771592"/>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a:t>Stage 3: Decay Stage </a:t>
            </a:r>
            <a:endParaRPr/>
          </a:p>
        </p:txBody>
      </p:sp>
      <p:sp>
        <p:nvSpPr>
          <p:cNvPr id="218" name="Google Shape;218;p24"/>
          <p:cNvSpPr txBox="1">
            <a:spLocks noGrp="1"/>
          </p:cNvSpPr>
          <p:nvPr>
            <p:ph type="body" idx="1"/>
          </p:nvPr>
        </p:nvSpPr>
        <p:spPr>
          <a:xfrm>
            <a:off x="456175" y="1354846"/>
            <a:ext cx="7023412" cy="3155510"/>
          </a:xfrm>
          <a:prstGeom prst="rect">
            <a:avLst/>
          </a:prstGeom>
          <a:noFill/>
          <a:ln>
            <a:noFill/>
          </a:ln>
        </p:spPr>
        <p:txBody>
          <a:bodyPr spcFirstLastPara="1" wrap="square" lIns="91425" tIns="91425" rIns="91425" bIns="91425" anchor="t" anchorCtr="0">
            <a:noAutofit/>
          </a:bodyPr>
          <a:lstStyle/>
          <a:p>
            <a:pPr marL="457200" lvl="0" indent="-393700" algn="l" rtl="0">
              <a:lnSpc>
                <a:spcPct val="100000"/>
              </a:lnSpc>
              <a:spcBef>
                <a:spcPts val="520"/>
              </a:spcBef>
              <a:spcAft>
                <a:spcPts val="0"/>
              </a:spcAft>
              <a:buSzPts val="2600"/>
              <a:buChar char="•"/>
            </a:pPr>
            <a:r>
              <a:rPr lang="en-US" dirty="0"/>
              <a:t>Starts when the skin breaks and the gases escape. </a:t>
            </a:r>
            <a:endParaRPr dirty="0"/>
          </a:p>
          <a:p>
            <a:pPr marL="457200" lvl="0" indent="-393700" algn="l" rtl="0">
              <a:lnSpc>
                <a:spcPct val="100000"/>
              </a:lnSpc>
              <a:spcBef>
                <a:spcPts val="1000"/>
              </a:spcBef>
              <a:spcAft>
                <a:spcPts val="0"/>
              </a:spcAft>
              <a:buSzPts val="2600"/>
              <a:buChar char="•"/>
            </a:pPr>
            <a:r>
              <a:rPr lang="en-US" dirty="0"/>
              <a:t>Maggot masses are large and very active as they continue to grow. </a:t>
            </a:r>
            <a:endParaRPr dirty="0"/>
          </a:p>
          <a:p>
            <a:pPr marL="457200" lvl="0" indent="-393700" algn="l" rtl="0">
              <a:lnSpc>
                <a:spcPct val="100000"/>
              </a:lnSpc>
              <a:spcBef>
                <a:spcPts val="1000"/>
              </a:spcBef>
              <a:spcAft>
                <a:spcPts val="0"/>
              </a:spcAft>
              <a:buSzPts val="2600"/>
              <a:buChar char="•"/>
            </a:pPr>
            <a:r>
              <a:rPr lang="en-US" dirty="0"/>
              <a:t>Most noticeable stage due to the bad smells emitted.</a:t>
            </a:r>
            <a:endParaRPr dirty="0"/>
          </a:p>
          <a:p>
            <a:pPr marL="457200" lvl="0" indent="-393700" algn="l" rtl="0">
              <a:lnSpc>
                <a:spcPct val="100000"/>
              </a:lnSpc>
              <a:spcBef>
                <a:spcPts val="1000"/>
              </a:spcBef>
              <a:spcAft>
                <a:spcPts val="0"/>
              </a:spcAft>
              <a:buSzPts val="2600"/>
              <a:buChar char="•"/>
            </a:pPr>
            <a:r>
              <a:rPr lang="en-US" dirty="0"/>
              <a:t>Maggots exit to pupate in the soil.</a:t>
            </a:r>
            <a:endParaRPr dirty="0"/>
          </a:p>
          <a:p>
            <a:pPr marL="457200" lvl="0" indent="-230186" algn="l" rtl="0">
              <a:lnSpc>
                <a:spcPct val="100000"/>
              </a:lnSpc>
              <a:spcBef>
                <a:spcPts val="1520"/>
              </a:spcBef>
              <a:spcAft>
                <a:spcPts val="0"/>
              </a:spcAft>
              <a:buSzPts val="2600"/>
              <a:buNone/>
            </a:pPr>
            <a:endParaRPr dirty="0"/>
          </a:p>
        </p:txBody>
      </p:sp>
      <p:pic>
        <p:nvPicPr>
          <p:cNvPr id="219" name="Google Shape;219;p24" descr="Life cycle of the house fly, Musca domestica Linnaeus. Clockwise from upper left: eggs, larva, pupa, adult."/>
          <p:cNvPicPr preferRelativeResize="0"/>
          <p:nvPr/>
        </p:nvPicPr>
        <p:blipFill rotWithShape="1">
          <a:blip r:embed="rId3">
            <a:alphaModFix/>
          </a:blip>
          <a:srcRect l="4418" t="9387" r="5950" b="12638"/>
          <a:stretch/>
        </p:blipFill>
        <p:spPr>
          <a:xfrm rot="5400000">
            <a:off x="6895965" y="905708"/>
            <a:ext cx="2246291" cy="1324928"/>
          </a:xfrm>
          <a:prstGeom prst="rect">
            <a:avLst/>
          </a:prstGeom>
          <a:noFill/>
          <a:ln>
            <a:noFill/>
          </a:ln>
        </p:spPr>
      </p:pic>
      <p:sp>
        <p:nvSpPr>
          <p:cNvPr id="220" name="Google Shape;220;p24"/>
          <p:cNvSpPr txBox="1"/>
          <p:nvPr/>
        </p:nvSpPr>
        <p:spPr>
          <a:xfrm>
            <a:off x="7121746" y="2691318"/>
            <a:ext cx="1794727" cy="51422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Calibri"/>
                <a:ea typeface="Calibri"/>
                <a:cs typeface="Calibri"/>
                <a:sym typeface="Calibri"/>
              </a:rPr>
              <a:t> Fly Stages</a:t>
            </a:r>
            <a:endParaRPr sz="20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5"/>
          <p:cNvSpPr txBox="1">
            <a:spLocks noGrp="1"/>
          </p:cNvSpPr>
          <p:nvPr>
            <p:ph type="title"/>
          </p:nvPr>
        </p:nvSpPr>
        <p:spPr>
          <a:xfrm>
            <a:off x="456175" y="445025"/>
            <a:ext cx="8225400" cy="771592"/>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a:t>Stage 4: Post-Decay Stage </a:t>
            </a:r>
            <a:endParaRPr/>
          </a:p>
        </p:txBody>
      </p:sp>
      <p:sp>
        <p:nvSpPr>
          <p:cNvPr id="226" name="Google Shape;226;p25"/>
          <p:cNvSpPr txBox="1">
            <a:spLocks noGrp="1"/>
          </p:cNvSpPr>
          <p:nvPr>
            <p:ph type="body" idx="1"/>
          </p:nvPr>
        </p:nvSpPr>
        <p:spPr>
          <a:xfrm>
            <a:off x="456175" y="1331987"/>
            <a:ext cx="6643268" cy="3247978"/>
          </a:xfrm>
          <a:prstGeom prst="rect">
            <a:avLst/>
          </a:prstGeom>
          <a:noFill/>
          <a:ln>
            <a:noFill/>
          </a:ln>
        </p:spPr>
        <p:txBody>
          <a:bodyPr spcFirstLastPara="1" wrap="square" lIns="91425" tIns="91425" rIns="91425" bIns="91425" anchor="t" anchorCtr="0">
            <a:noAutofit/>
          </a:bodyPr>
          <a:lstStyle/>
          <a:p>
            <a:pPr>
              <a:lnSpc>
                <a:spcPct val="100000"/>
              </a:lnSpc>
              <a:spcBef>
                <a:spcPts val="520"/>
              </a:spcBef>
              <a:buFont typeface="Arial" panose="020B0604020202020204" pitchFamily="34" charset="0"/>
              <a:buChar char="•"/>
            </a:pPr>
            <a:r>
              <a:rPr lang="en-US" dirty="0"/>
              <a:t>Starts when the skin breaks and the gases escape. </a:t>
            </a:r>
            <a:endParaRPr dirty="0"/>
          </a:p>
          <a:p>
            <a:pPr>
              <a:lnSpc>
                <a:spcPct val="100000"/>
              </a:lnSpc>
              <a:spcBef>
                <a:spcPts val="1000"/>
              </a:spcBef>
              <a:buFont typeface="Arial" panose="020B0604020202020204" pitchFamily="34" charset="0"/>
              <a:buChar char="•"/>
            </a:pPr>
            <a:r>
              <a:rPr lang="en-US" dirty="0"/>
              <a:t>Maggot masses are large and very active as they continue to grow. </a:t>
            </a:r>
            <a:endParaRPr dirty="0"/>
          </a:p>
          <a:p>
            <a:pPr>
              <a:lnSpc>
                <a:spcPct val="100000"/>
              </a:lnSpc>
              <a:spcBef>
                <a:spcPts val="1000"/>
              </a:spcBef>
              <a:buFont typeface="Arial" panose="020B0604020202020204" pitchFamily="34" charset="0"/>
              <a:buChar char="•"/>
            </a:pPr>
            <a:r>
              <a:rPr lang="en-US" dirty="0"/>
              <a:t>Most noticeable stage due to the bad smells emitted.</a:t>
            </a:r>
            <a:endParaRPr dirty="0"/>
          </a:p>
          <a:p>
            <a:pPr>
              <a:lnSpc>
                <a:spcPct val="100000"/>
              </a:lnSpc>
              <a:spcBef>
                <a:spcPts val="1000"/>
              </a:spcBef>
              <a:buFont typeface="Arial" panose="020B0604020202020204" pitchFamily="34" charset="0"/>
              <a:buChar char="•"/>
            </a:pPr>
            <a:r>
              <a:rPr lang="en-US" dirty="0"/>
              <a:t>Maggots exit to pupate in the soil.</a:t>
            </a:r>
            <a:endParaRPr dirty="0"/>
          </a:p>
          <a:p>
            <a:pPr marL="457200" lvl="0" indent="-230186" algn="l" rtl="0">
              <a:lnSpc>
                <a:spcPct val="100000"/>
              </a:lnSpc>
              <a:spcBef>
                <a:spcPts val="1520"/>
              </a:spcBef>
              <a:spcAft>
                <a:spcPts val="0"/>
              </a:spcAft>
              <a:buSzPts val="2600"/>
              <a:buNone/>
            </a:pPr>
            <a:endParaRPr dirty="0"/>
          </a:p>
        </p:txBody>
      </p:sp>
      <p:pic>
        <p:nvPicPr>
          <p:cNvPr id="227" name="Google Shape;227;p25" descr="Life cycle of the house fly, Musca domestica Linnaeus. Clockwise from upper left: eggs, larva, pupa, adult."/>
          <p:cNvPicPr preferRelativeResize="0"/>
          <p:nvPr/>
        </p:nvPicPr>
        <p:blipFill rotWithShape="1">
          <a:blip r:embed="rId3">
            <a:alphaModFix/>
          </a:blip>
          <a:srcRect l="4418" t="9387" r="5950" b="12638"/>
          <a:stretch/>
        </p:blipFill>
        <p:spPr>
          <a:xfrm rot="5400000">
            <a:off x="6895965" y="905707"/>
            <a:ext cx="2246291" cy="1324928"/>
          </a:xfrm>
          <a:prstGeom prst="rect">
            <a:avLst/>
          </a:prstGeom>
          <a:noFill/>
          <a:ln>
            <a:noFill/>
          </a:ln>
        </p:spPr>
      </p:pic>
      <p:sp>
        <p:nvSpPr>
          <p:cNvPr id="228" name="Google Shape;228;p25"/>
          <p:cNvSpPr txBox="1"/>
          <p:nvPr/>
        </p:nvSpPr>
        <p:spPr>
          <a:xfrm>
            <a:off x="7181766" y="2691317"/>
            <a:ext cx="1674688" cy="52931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Calibri"/>
                <a:ea typeface="Calibri"/>
                <a:cs typeface="Calibri"/>
                <a:sym typeface="Calibri"/>
              </a:rPr>
              <a:t> Fly stages</a:t>
            </a:r>
            <a:endParaRPr sz="20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6"/>
          <p:cNvSpPr/>
          <p:nvPr/>
        </p:nvSpPr>
        <p:spPr>
          <a:xfrm>
            <a:off x="4850601" y="1222825"/>
            <a:ext cx="3792000" cy="7917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34" name="Google Shape;234;p26"/>
          <p:cNvSpPr/>
          <p:nvPr/>
        </p:nvSpPr>
        <p:spPr>
          <a:xfrm>
            <a:off x="452402" y="1222825"/>
            <a:ext cx="3403500" cy="7917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35" name="Google Shape;235;p26"/>
          <p:cNvSpPr txBox="1"/>
          <p:nvPr/>
        </p:nvSpPr>
        <p:spPr>
          <a:xfrm>
            <a:off x="457200" y="206327"/>
            <a:ext cx="8229600" cy="605700"/>
          </a:xfrm>
          <a:prstGeom prst="rect">
            <a:avLst/>
          </a:prstGeom>
          <a:noFill/>
          <a:ln>
            <a:noFill/>
          </a:ln>
        </p:spPr>
        <p:txBody>
          <a:bodyPr spcFirstLastPara="1" wrap="square" lIns="0" tIns="45700" rIns="0" bIns="0" anchor="b" anchorCtr="0">
            <a:normAutofit/>
          </a:bodyPr>
          <a:lstStyle/>
          <a:p>
            <a:pPr marL="0" marR="0" lvl="0" indent="0" algn="l" rtl="0">
              <a:lnSpc>
                <a:spcPct val="100000"/>
              </a:lnSpc>
              <a:spcBef>
                <a:spcPts val="0"/>
              </a:spcBef>
              <a:spcAft>
                <a:spcPts val="0"/>
              </a:spcAft>
              <a:buClr>
                <a:srgbClr val="91192A"/>
              </a:buClr>
              <a:buSzPts val="3600"/>
              <a:buFont typeface="Calibri"/>
              <a:buNone/>
            </a:pPr>
            <a:r>
              <a:rPr lang="en-US" sz="3600" b="0" i="0" u="none" strike="noStrike" cap="none" dirty="0">
                <a:solidFill>
                  <a:schemeClr val="accent3"/>
                </a:solidFill>
                <a:latin typeface="Calibri"/>
                <a:ea typeface="Calibri"/>
                <a:cs typeface="Calibri"/>
                <a:sym typeface="Calibri"/>
              </a:rPr>
              <a:t>Flies (Diptera) &amp; Stages </a:t>
            </a:r>
            <a:endParaRPr dirty="0"/>
          </a:p>
        </p:txBody>
      </p:sp>
      <p:sp>
        <p:nvSpPr>
          <p:cNvPr id="236" name="Google Shape;236;p26"/>
          <p:cNvSpPr txBox="1"/>
          <p:nvPr/>
        </p:nvSpPr>
        <p:spPr>
          <a:xfrm>
            <a:off x="5583201" y="1156075"/>
            <a:ext cx="2326800" cy="92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dirty="0">
                <a:solidFill>
                  <a:schemeClr val="dk1"/>
                </a:solidFill>
                <a:latin typeface="Calibri"/>
                <a:ea typeface="Calibri"/>
                <a:cs typeface="Calibri"/>
                <a:sym typeface="Calibri"/>
              </a:rPr>
              <a:t>Late-Stage Decomposition</a:t>
            </a:r>
            <a:endParaRPr sz="2300" b="0" i="0" u="none" strike="noStrike" cap="none" dirty="0">
              <a:solidFill>
                <a:schemeClr val="dk1"/>
              </a:solidFill>
              <a:latin typeface="Calibri"/>
              <a:ea typeface="Calibri"/>
              <a:cs typeface="Calibri"/>
              <a:sym typeface="Calibri"/>
            </a:endParaRPr>
          </a:p>
        </p:txBody>
      </p:sp>
      <p:sp>
        <p:nvSpPr>
          <p:cNvPr id="237" name="Google Shape;237;p26"/>
          <p:cNvSpPr txBox="1"/>
          <p:nvPr/>
        </p:nvSpPr>
        <p:spPr>
          <a:xfrm>
            <a:off x="990752" y="1157336"/>
            <a:ext cx="2326800" cy="92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300" b="0" i="0" u="none" strike="noStrike" cap="none" dirty="0">
                <a:solidFill>
                  <a:schemeClr val="dk1"/>
                </a:solidFill>
                <a:latin typeface="Calibri"/>
                <a:ea typeface="Calibri"/>
                <a:cs typeface="Calibri"/>
                <a:sym typeface="Calibri"/>
              </a:rPr>
              <a:t>Early-Stage Decomposition</a:t>
            </a:r>
            <a:endParaRPr sz="2300" b="0" i="0" u="none" strike="noStrike" cap="none" dirty="0">
              <a:solidFill>
                <a:schemeClr val="dk1"/>
              </a:solidFill>
              <a:latin typeface="Calibri"/>
              <a:ea typeface="Calibri"/>
              <a:cs typeface="Calibri"/>
              <a:sym typeface="Calibri"/>
            </a:endParaRPr>
          </a:p>
        </p:txBody>
      </p:sp>
      <p:sp>
        <p:nvSpPr>
          <p:cNvPr id="238" name="Google Shape;238;p26"/>
          <p:cNvSpPr txBox="1"/>
          <p:nvPr/>
        </p:nvSpPr>
        <p:spPr>
          <a:xfrm>
            <a:off x="281801" y="3428502"/>
            <a:ext cx="1749300" cy="137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Blow &amp; Greenbottle </a:t>
            </a:r>
            <a:endParaRPr sz="1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Calibri"/>
                <a:ea typeface="Calibri"/>
                <a:cs typeface="Calibri"/>
                <a:sym typeface="Calibri"/>
              </a:rPr>
              <a:t>Metallic thorax and abdomen</a:t>
            </a:r>
            <a:endParaRPr sz="1600" b="0" i="0" u="none" strike="noStrike" cap="none" dirty="0">
              <a:solidFill>
                <a:schemeClr val="dk1"/>
              </a:solidFill>
              <a:latin typeface="Calibri"/>
              <a:ea typeface="Calibri"/>
              <a:cs typeface="Calibri"/>
              <a:sym typeface="Calibri"/>
            </a:endParaRPr>
          </a:p>
        </p:txBody>
      </p:sp>
      <p:sp>
        <p:nvSpPr>
          <p:cNvPr id="239" name="Google Shape;239;p26"/>
          <p:cNvSpPr txBox="1"/>
          <p:nvPr/>
        </p:nvSpPr>
        <p:spPr>
          <a:xfrm>
            <a:off x="2232602" y="3428502"/>
            <a:ext cx="1623300" cy="857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Flesh Fly</a:t>
            </a:r>
            <a:endParaRPr sz="1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Calibri"/>
                <a:ea typeface="Calibri"/>
                <a:cs typeface="Calibri"/>
                <a:sym typeface="Calibri"/>
              </a:rPr>
              <a:t>Striped thorax</a:t>
            </a:r>
            <a:endParaRPr sz="1600" b="0" i="0" u="none" strike="noStrike" cap="none" dirty="0">
              <a:solidFill>
                <a:schemeClr val="dk1"/>
              </a:solidFill>
              <a:latin typeface="Calibri"/>
              <a:ea typeface="Calibri"/>
              <a:cs typeface="Calibri"/>
              <a:sym typeface="Calibri"/>
            </a:endParaRPr>
          </a:p>
        </p:txBody>
      </p:sp>
      <p:sp>
        <p:nvSpPr>
          <p:cNvPr id="240" name="Google Shape;240;p26"/>
          <p:cNvSpPr txBox="1"/>
          <p:nvPr/>
        </p:nvSpPr>
        <p:spPr>
          <a:xfrm>
            <a:off x="4931901" y="3418002"/>
            <a:ext cx="1460700" cy="439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House Fly</a:t>
            </a:r>
            <a:endParaRPr sz="1600" b="0" i="0" u="none" strike="noStrike" cap="none" dirty="0">
              <a:solidFill>
                <a:schemeClr val="dk1"/>
              </a:solidFill>
              <a:latin typeface="Calibri"/>
              <a:ea typeface="Calibri"/>
              <a:cs typeface="Calibri"/>
              <a:sym typeface="Calibri"/>
            </a:endParaRPr>
          </a:p>
        </p:txBody>
      </p:sp>
      <p:sp>
        <p:nvSpPr>
          <p:cNvPr id="241" name="Google Shape;241;p26"/>
          <p:cNvSpPr txBox="1"/>
          <p:nvPr/>
        </p:nvSpPr>
        <p:spPr>
          <a:xfrm>
            <a:off x="6911398" y="3428502"/>
            <a:ext cx="1907700" cy="439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Cheese Skipper</a:t>
            </a:r>
            <a:endParaRPr sz="1600" b="0" i="0" u="none" strike="noStrike" cap="none" dirty="0">
              <a:solidFill>
                <a:schemeClr val="dk1"/>
              </a:solidFill>
              <a:latin typeface="Calibri"/>
              <a:ea typeface="Calibri"/>
              <a:cs typeface="Calibri"/>
              <a:sym typeface="Calibri"/>
            </a:endParaRPr>
          </a:p>
        </p:txBody>
      </p:sp>
      <p:pic>
        <p:nvPicPr>
          <p:cNvPr id="242" name="Google Shape;242;p26" descr="Dorsal view of adult cheese skipper, Piophila casei Linnaeus (Lewis et al.)"/>
          <p:cNvPicPr preferRelativeResize="0"/>
          <p:nvPr/>
        </p:nvPicPr>
        <p:blipFill rotWithShape="1">
          <a:blip r:embed="rId3">
            <a:alphaModFix/>
          </a:blip>
          <a:srcRect t="4974" b="10684"/>
          <a:stretch/>
        </p:blipFill>
        <p:spPr>
          <a:xfrm>
            <a:off x="7063500" y="2349675"/>
            <a:ext cx="1623300" cy="985752"/>
          </a:xfrm>
          <a:prstGeom prst="rect">
            <a:avLst/>
          </a:prstGeom>
          <a:noFill/>
          <a:ln>
            <a:noFill/>
          </a:ln>
        </p:spPr>
      </p:pic>
      <p:pic>
        <p:nvPicPr>
          <p:cNvPr id="243" name="Google Shape;243;p26" descr="Anterior lateral view of an Sarcophaga crassipalpis Macquart, a flesh fly. Fly is on glass, which reflects some of the legs (Diaz et al.)"/>
          <p:cNvPicPr preferRelativeResize="0"/>
          <p:nvPr/>
        </p:nvPicPr>
        <p:blipFill rotWithShape="1">
          <a:blip r:embed="rId4">
            <a:alphaModFix/>
          </a:blip>
          <a:srcRect/>
          <a:stretch/>
        </p:blipFill>
        <p:spPr>
          <a:xfrm>
            <a:off x="2235703" y="2364677"/>
            <a:ext cx="1623325" cy="970750"/>
          </a:xfrm>
          <a:prstGeom prst="rect">
            <a:avLst/>
          </a:prstGeom>
          <a:noFill/>
          <a:ln>
            <a:noFill/>
          </a:ln>
        </p:spPr>
      </p:pic>
      <p:pic>
        <p:nvPicPr>
          <p:cNvPr id="244" name="Google Shape;244;p26" descr="Dorsal view of the common green bottle fly, Lucilia sericata (Meigen). "/>
          <p:cNvPicPr preferRelativeResize="0"/>
          <p:nvPr/>
        </p:nvPicPr>
        <p:blipFill rotWithShape="1">
          <a:blip r:embed="rId5">
            <a:alphaModFix/>
          </a:blip>
          <a:srcRect l="2384" t="3291" r="16439" b="9498"/>
          <a:stretch/>
        </p:blipFill>
        <p:spPr>
          <a:xfrm rot="-5400000">
            <a:off x="677701" y="2126339"/>
            <a:ext cx="957500" cy="1460675"/>
          </a:xfrm>
          <a:prstGeom prst="rect">
            <a:avLst/>
          </a:prstGeom>
          <a:noFill/>
          <a:ln>
            <a:noFill/>
          </a:ln>
        </p:spPr>
      </p:pic>
      <p:pic>
        <p:nvPicPr>
          <p:cNvPr id="245" name="Google Shape;245;p26" descr="Adult house fly, dorsal view, Musca domestica Linnaeus (Sanchez-Arroyo et al.)"/>
          <p:cNvPicPr preferRelativeResize="0"/>
          <p:nvPr/>
        </p:nvPicPr>
        <p:blipFill rotWithShape="1">
          <a:blip r:embed="rId6">
            <a:alphaModFix/>
          </a:blip>
          <a:srcRect l="7800" t="3047" r="6798" b="9234"/>
          <a:stretch/>
        </p:blipFill>
        <p:spPr>
          <a:xfrm>
            <a:off x="4850601" y="2209542"/>
            <a:ext cx="1623300" cy="113048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7"/>
          <p:cNvSpPr txBox="1"/>
          <p:nvPr/>
        </p:nvSpPr>
        <p:spPr>
          <a:xfrm>
            <a:off x="457200" y="-3"/>
            <a:ext cx="8229600" cy="857400"/>
          </a:xfrm>
          <a:prstGeom prst="rect">
            <a:avLst/>
          </a:prstGeom>
          <a:noFill/>
          <a:ln>
            <a:noFill/>
          </a:ln>
        </p:spPr>
        <p:txBody>
          <a:bodyPr spcFirstLastPara="1" wrap="square" lIns="0" tIns="45700" rIns="0" bIns="0" anchor="b" anchorCtr="0">
            <a:normAutofit/>
          </a:bodyPr>
          <a:lstStyle/>
          <a:p>
            <a:pPr marL="0" marR="0" lvl="0" indent="0" algn="l" rtl="0">
              <a:lnSpc>
                <a:spcPct val="100000"/>
              </a:lnSpc>
              <a:spcBef>
                <a:spcPts val="0"/>
              </a:spcBef>
              <a:spcAft>
                <a:spcPts val="0"/>
              </a:spcAft>
              <a:buClr>
                <a:srgbClr val="91192A"/>
              </a:buClr>
              <a:buSzPts val="3600"/>
              <a:buFont typeface="Calibri"/>
              <a:buNone/>
            </a:pPr>
            <a:r>
              <a:rPr lang="en-US" sz="3600" b="0" i="0" u="none" strike="noStrike" cap="none" dirty="0">
                <a:solidFill>
                  <a:schemeClr val="accent3"/>
                </a:solidFill>
                <a:latin typeface="Calibri"/>
                <a:ea typeface="Calibri"/>
                <a:cs typeface="Calibri"/>
                <a:sym typeface="Calibri"/>
              </a:rPr>
              <a:t>Beetles (Coleoptera) &amp; Stages </a:t>
            </a:r>
            <a:endParaRPr dirty="0"/>
          </a:p>
        </p:txBody>
      </p:sp>
      <p:sp>
        <p:nvSpPr>
          <p:cNvPr id="251" name="Google Shape;251;p27"/>
          <p:cNvSpPr txBox="1"/>
          <p:nvPr/>
        </p:nvSpPr>
        <p:spPr>
          <a:xfrm>
            <a:off x="5583200" y="896654"/>
            <a:ext cx="2326800" cy="92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Calibri"/>
              <a:ea typeface="Calibri"/>
              <a:cs typeface="Calibri"/>
              <a:sym typeface="Calibri"/>
            </a:endParaRPr>
          </a:p>
        </p:txBody>
      </p:sp>
      <p:sp>
        <p:nvSpPr>
          <p:cNvPr id="252" name="Google Shape;252;p27"/>
          <p:cNvSpPr/>
          <p:nvPr/>
        </p:nvSpPr>
        <p:spPr>
          <a:xfrm>
            <a:off x="4367568" y="1507554"/>
            <a:ext cx="4713775" cy="6156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53" name="Google Shape;253;p27"/>
          <p:cNvSpPr/>
          <p:nvPr/>
        </p:nvSpPr>
        <p:spPr>
          <a:xfrm>
            <a:off x="316269" y="1507554"/>
            <a:ext cx="3713850" cy="6156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54" name="Google Shape;254;p27"/>
          <p:cNvSpPr txBox="1"/>
          <p:nvPr/>
        </p:nvSpPr>
        <p:spPr>
          <a:xfrm>
            <a:off x="4722285" y="3840947"/>
            <a:ext cx="172183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2000" b="1" i="0" u="none" strike="noStrike" cap="none" dirty="0">
                <a:solidFill>
                  <a:srgbClr val="000000"/>
                </a:solidFill>
                <a:latin typeface="Calibri"/>
                <a:ea typeface="Calibri"/>
                <a:cs typeface="Calibri"/>
                <a:sym typeface="Calibri"/>
              </a:rPr>
              <a:t>Rove Beetles </a:t>
            </a:r>
            <a:endParaRPr sz="16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Times New Roman"/>
              <a:buNone/>
            </a:pPr>
            <a:r>
              <a:rPr lang="en-US" sz="1600" b="0" i="0" u="none" strike="noStrike" cap="none" dirty="0">
                <a:solidFill>
                  <a:srgbClr val="000000"/>
                </a:solidFill>
                <a:latin typeface="Calibri"/>
                <a:ea typeface="Calibri"/>
                <a:cs typeface="Calibri"/>
                <a:sym typeface="Calibri"/>
              </a:rPr>
              <a:t>Feed on fly eggs</a:t>
            </a:r>
            <a:endParaRPr sz="1600" b="0" i="0" u="none" strike="noStrike" cap="none" dirty="0">
              <a:solidFill>
                <a:srgbClr val="000000"/>
              </a:solidFill>
              <a:latin typeface="Calibri"/>
              <a:ea typeface="Calibri"/>
              <a:cs typeface="Calibri"/>
              <a:sym typeface="Calibri"/>
            </a:endParaRPr>
          </a:p>
        </p:txBody>
      </p:sp>
      <p:sp>
        <p:nvSpPr>
          <p:cNvPr id="255" name="Google Shape;255;p27"/>
          <p:cNvSpPr txBox="1"/>
          <p:nvPr/>
        </p:nvSpPr>
        <p:spPr>
          <a:xfrm>
            <a:off x="6502951" y="3860846"/>
            <a:ext cx="1962721" cy="6464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2000" b="1" i="0" u="none" strike="noStrike" cap="none" dirty="0">
                <a:solidFill>
                  <a:srgbClr val="000000"/>
                </a:solidFill>
                <a:latin typeface="Calibri"/>
                <a:ea typeface="Calibri"/>
                <a:cs typeface="Calibri"/>
                <a:sym typeface="Calibri"/>
              </a:rPr>
              <a:t>Clown Beetles </a:t>
            </a:r>
            <a:endParaRPr sz="16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Times New Roman"/>
              <a:buNone/>
            </a:pPr>
            <a:r>
              <a:rPr lang="en-US" sz="1600" b="0" i="0" u="none" strike="noStrike" cap="none" dirty="0">
                <a:solidFill>
                  <a:srgbClr val="000000"/>
                </a:solidFill>
                <a:latin typeface="Calibri"/>
                <a:ea typeface="Calibri"/>
                <a:cs typeface="Calibri"/>
                <a:sym typeface="Calibri"/>
              </a:rPr>
              <a:t>Feed on fly eggs</a:t>
            </a:r>
            <a:endParaRPr sz="1600" b="0" i="0" u="none" strike="noStrike" cap="none" dirty="0">
              <a:solidFill>
                <a:srgbClr val="000000"/>
              </a:solidFill>
              <a:latin typeface="Calibri"/>
              <a:ea typeface="Calibri"/>
              <a:cs typeface="Calibri"/>
              <a:sym typeface="Calibri"/>
            </a:endParaRPr>
          </a:p>
        </p:txBody>
      </p:sp>
      <p:sp>
        <p:nvSpPr>
          <p:cNvPr id="256" name="Google Shape;256;p27"/>
          <p:cNvSpPr txBox="1"/>
          <p:nvPr/>
        </p:nvSpPr>
        <p:spPr>
          <a:xfrm>
            <a:off x="457200" y="3799337"/>
            <a:ext cx="3322200" cy="708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Carrion Beetles </a:t>
            </a:r>
            <a:br>
              <a:rPr lang="en-US" sz="1800" b="1" i="1" u="none" strike="noStrike" cap="none">
                <a:solidFill>
                  <a:schemeClr val="dk1"/>
                </a:solidFill>
                <a:latin typeface="Calibri"/>
                <a:ea typeface="Calibri"/>
                <a:cs typeface="Calibri"/>
                <a:sym typeface="Calibri"/>
              </a:rPr>
            </a:br>
            <a:r>
              <a:rPr lang="en-US" sz="1600" b="0" i="0" u="none" strike="noStrike" cap="none">
                <a:solidFill>
                  <a:schemeClr val="dk1"/>
                </a:solidFill>
                <a:latin typeface="Calibri"/>
                <a:ea typeface="Calibri"/>
                <a:cs typeface="Calibri"/>
                <a:sym typeface="Calibri"/>
              </a:rPr>
              <a:t>Feed on fly larvae</a:t>
            </a:r>
            <a:endParaRPr sz="1600" b="0" i="0" u="none" strike="noStrike" cap="none">
              <a:solidFill>
                <a:srgbClr val="000000"/>
              </a:solidFill>
              <a:latin typeface="Calibri"/>
              <a:ea typeface="Calibri"/>
              <a:cs typeface="Calibri"/>
              <a:sym typeface="Calibri"/>
            </a:endParaRPr>
          </a:p>
        </p:txBody>
      </p:sp>
      <p:sp>
        <p:nvSpPr>
          <p:cNvPr id="257" name="Google Shape;257;p27"/>
          <p:cNvSpPr txBox="1"/>
          <p:nvPr/>
        </p:nvSpPr>
        <p:spPr>
          <a:xfrm>
            <a:off x="261375" y="1530189"/>
            <a:ext cx="3713850" cy="63569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400" b="0" i="0" u="none" strike="noStrike" cap="none" dirty="0">
                <a:solidFill>
                  <a:schemeClr val="dk1"/>
                </a:solidFill>
                <a:latin typeface="Calibri"/>
                <a:ea typeface="Calibri"/>
                <a:cs typeface="Calibri"/>
                <a:sym typeface="Calibri"/>
              </a:rPr>
              <a:t>Early-Stage Decomposition</a:t>
            </a:r>
            <a:endParaRPr sz="2400" b="0" i="0" u="none" strike="noStrike" cap="none" dirty="0">
              <a:solidFill>
                <a:schemeClr val="dk1"/>
              </a:solidFill>
              <a:latin typeface="Calibri"/>
              <a:ea typeface="Calibri"/>
              <a:cs typeface="Calibri"/>
              <a:sym typeface="Calibri"/>
            </a:endParaRPr>
          </a:p>
        </p:txBody>
      </p:sp>
      <p:sp>
        <p:nvSpPr>
          <p:cNvPr id="258" name="Google Shape;258;p27"/>
          <p:cNvSpPr txBox="1"/>
          <p:nvPr/>
        </p:nvSpPr>
        <p:spPr>
          <a:xfrm>
            <a:off x="4423822" y="1538072"/>
            <a:ext cx="4601265" cy="608558"/>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400" b="0" i="0" u="none" strike="noStrike" cap="none" dirty="0">
                <a:solidFill>
                  <a:schemeClr val="dk1"/>
                </a:solidFill>
                <a:latin typeface="Calibri"/>
                <a:ea typeface="Calibri"/>
                <a:cs typeface="Calibri"/>
                <a:sym typeface="Calibri"/>
              </a:rPr>
              <a:t>Early Late-Stage Decomposition</a:t>
            </a:r>
            <a:endParaRPr sz="2400" b="0" i="0" u="none" strike="noStrike" cap="none" dirty="0">
              <a:solidFill>
                <a:schemeClr val="dk1"/>
              </a:solidFill>
              <a:latin typeface="Calibri"/>
              <a:ea typeface="Calibri"/>
              <a:cs typeface="Calibri"/>
              <a:sym typeface="Calibri"/>
            </a:endParaRPr>
          </a:p>
        </p:txBody>
      </p:sp>
      <p:pic>
        <p:nvPicPr>
          <p:cNvPr id="259" name="Google Shape;259;p27" descr="Dorsal view of carrion beetle. (Encyclopedia Britannica.) "/>
          <p:cNvPicPr preferRelativeResize="0"/>
          <p:nvPr/>
        </p:nvPicPr>
        <p:blipFill rotWithShape="1">
          <a:blip r:embed="rId3">
            <a:alphaModFix/>
          </a:blip>
          <a:srcRect l="14940" t="5356" r="37281" b="9193"/>
          <a:stretch/>
        </p:blipFill>
        <p:spPr>
          <a:xfrm rot="5400000">
            <a:off x="529031" y="2452700"/>
            <a:ext cx="1192250" cy="1599175"/>
          </a:xfrm>
          <a:prstGeom prst="rect">
            <a:avLst/>
          </a:prstGeom>
          <a:noFill/>
          <a:ln>
            <a:noFill/>
          </a:ln>
        </p:spPr>
      </p:pic>
      <p:pic>
        <p:nvPicPr>
          <p:cNvPr id="260" name="Google Shape;260;p27" descr="American carrion beetle, front dorsal view of ivory and black carapace (Cotinis). "/>
          <p:cNvPicPr preferRelativeResize="0"/>
          <p:nvPr/>
        </p:nvPicPr>
        <p:blipFill rotWithShape="1">
          <a:blip r:embed="rId4">
            <a:alphaModFix/>
          </a:blip>
          <a:srcRect/>
          <a:stretch/>
        </p:blipFill>
        <p:spPr>
          <a:xfrm>
            <a:off x="2173194" y="2615274"/>
            <a:ext cx="1642922" cy="1226325"/>
          </a:xfrm>
          <a:prstGeom prst="rect">
            <a:avLst/>
          </a:prstGeom>
          <a:noFill/>
          <a:ln>
            <a:noFill/>
          </a:ln>
        </p:spPr>
      </p:pic>
      <p:pic>
        <p:nvPicPr>
          <p:cNvPr id="261" name="Google Shape;261;p27" descr="Front dorsal view of hairy rove beetle with near-black and ivory-green carapace (Jim Moore1). "/>
          <p:cNvPicPr preferRelativeResize="0"/>
          <p:nvPr/>
        </p:nvPicPr>
        <p:blipFill rotWithShape="1">
          <a:blip r:embed="rId5">
            <a:alphaModFix/>
          </a:blip>
          <a:srcRect/>
          <a:stretch/>
        </p:blipFill>
        <p:spPr>
          <a:xfrm>
            <a:off x="4979478" y="2632298"/>
            <a:ext cx="1311738" cy="1192275"/>
          </a:xfrm>
          <a:prstGeom prst="rect">
            <a:avLst/>
          </a:prstGeom>
          <a:noFill/>
          <a:ln>
            <a:noFill/>
          </a:ln>
        </p:spPr>
      </p:pic>
      <p:pic>
        <p:nvPicPr>
          <p:cNvPr id="262" name="Google Shape;262;p27" descr="Clown beetle, dorsal view of all-black beetle (McKarney). "/>
          <p:cNvPicPr preferRelativeResize="0"/>
          <p:nvPr/>
        </p:nvPicPr>
        <p:blipFill rotWithShape="1">
          <a:blip r:embed="rId6">
            <a:alphaModFix/>
          </a:blip>
          <a:srcRect t="5141" b="7695"/>
          <a:stretch/>
        </p:blipFill>
        <p:spPr>
          <a:xfrm rot="5400000">
            <a:off x="6820487" y="2387885"/>
            <a:ext cx="1327650" cy="1539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71" name="Google Shape;271;p28" descr="Dorsal view of light-brown hide beetle (Emmy). "/>
          <p:cNvPicPr preferRelativeResize="0"/>
          <p:nvPr/>
        </p:nvPicPr>
        <p:blipFill rotWithShape="1">
          <a:blip r:embed="rId3">
            <a:alphaModFix/>
          </a:blip>
          <a:srcRect/>
          <a:stretch/>
        </p:blipFill>
        <p:spPr>
          <a:xfrm rot="-5400000">
            <a:off x="6386538" y="2275152"/>
            <a:ext cx="1400175" cy="1828800"/>
          </a:xfrm>
          <a:prstGeom prst="rect">
            <a:avLst/>
          </a:prstGeom>
          <a:noFill/>
          <a:ln>
            <a:noFill/>
          </a:ln>
        </p:spPr>
      </p:pic>
      <p:pic>
        <p:nvPicPr>
          <p:cNvPr id="270" name="Google Shape;270;p28" descr="Dorsal view of skin beetle showing its chracteristic nubbly carapace (Pennsylvania Dept of Conservation and Natural Resources). "/>
          <p:cNvPicPr preferRelativeResize="0"/>
          <p:nvPr/>
        </p:nvPicPr>
        <p:blipFill rotWithShape="1">
          <a:blip r:embed="rId4">
            <a:alphaModFix/>
          </a:blip>
          <a:srcRect/>
          <a:stretch/>
        </p:blipFill>
        <p:spPr>
          <a:xfrm>
            <a:off x="3573038" y="2489465"/>
            <a:ext cx="1457325" cy="1828800"/>
          </a:xfrm>
          <a:prstGeom prst="rect">
            <a:avLst/>
          </a:prstGeom>
          <a:noFill/>
          <a:ln>
            <a:noFill/>
          </a:ln>
        </p:spPr>
      </p:pic>
      <p:sp>
        <p:nvSpPr>
          <p:cNvPr id="267" name="Google Shape;267;p28"/>
          <p:cNvSpPr txBox="1"/>
          <p:nvPr/>
        </p:nvSpPr>
        <p:spPr>
          <a:xfrm>
            <a:off x="457200" y="123496"/>
            <a:ext cx="8229600" cy="857400"/>
          </a:xfrm>
          <a:prstGeom prst="rect">
            <a:avLst/>
          </a:prstGeom>
          <a:noFill/>
          <a:ln>
            <a:noFill/>
          </a:ln>
        </p:spPr>
        <p:txBody>
          <a:bodyPr spcFirstLastPara="1" wrap="square" lIns="0" tIns="45700" rIns="0" bIns="0" anchor="b" anchorCtr="0">
            <a:normAutofit/>
          </a:bodyPr>
          <a:lstStyle/>
          <a:p>
            <a:pPr marL="0" marR="0" lvl="0" indent="0" algn="l" rtl="0">
              <a:lnSpc>
                <a:spcPct val="100000"/>
              </a:lnSpc>
              <a:spcBef>
                <a:spcPts val="0"/>
              </a:spcBef>
              <a:spcAft>
                <a:spcPts val="0"/>
              </a:spcAft>
              <a:buClr>
                <a:srgbClr val="91192A"/>
              </a:buClr>
              <a:buSzPts val="3600"/>
              <a:buFont typeface="Calibri"/>
              <a:buNone/>
            </a:pPr>
            <a:r>
              <a:rPr lang="en-US" sz="3600" b="0" i="0" u="none" strike="noStrike" cap="none" dirty="0">
                <a:solidFill>
                  <a:schemeClr val="accent3"/>
                </a:solidFill>
                <a:latin typeface="Calibri"/>
                <a:ea typeface="Calibri"/>
                <a:cs typeface="Calibri"/>
                <a:sym typeface="Calibri"/>
              </a:rPr>
              <a:t>Beetles (Coleoptera) &amp; Stages </a:t>
            </a:r>
            <a:endParaRPr dirty="0"/>
          </a:p>
        </p:txBody>
      </p:sp>
      <p:sp>
        <p:nvSpPr>
          <p:cNvPr id="268" name="Google Shape;268;p28"/>
          <p:cNvSpPr/>
          <p:nvPr/>
        </p:nvSpPr>
        <p:spPr>
          <a:xfrm>
            <a:off x="558799" y="1457191"/>
            <a:ext cx="7755467" cy="7917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dirty="0">
                <a:solidFill>
                  <a:srgbClr val="000000"/>
                </a:solidFill>
                <a:latin typeface="Calibri"/>
                <a:ea typeface="Calibri"/>
                <a:cs typeface="Calibri"/>
                <a:sym typeface="Calibri"/>
              </a:rPr>
              <a:t>		Late-Stage Decomposition</a:t>
            </a:r>
            <a:endParaRPr dirty="0"/>
          </a:p>
        </p:txBody>
      </p:sp>
      <p:pic>
        <p:nvPicPr>
          <p:cNvPr id="269" name="Google Shape;269;p28" descr="Three views of red-legged ham beetle, from left to right lateral, and dorsal"/>
          <p:cNvPicPr preferRelativeResize="0"/>
          <p:nvPr/>
        </p:nvPicPr>
        <p:blipFill rotWithShape="1">
          <a:blip r:embed="rId5">
            <a:alphaModFix/>
          </a:blip>
          <a:srcRect/>
          <a:stretch/>
        </p:blipFill>
        <p:spPr>
          <a:xfrm rot="5400000">
            <a:off x="719667" y="2344186"/>
            <a:ext cx="1066800" cy="1828800"/>
          </a:xfrm>
          <a:prstGeom prst="rect">
            <a:avLst/>
          </a:prstGeom>
          <a:noFill/>
          <a:ln>
            <a:noFill/>
          </a:ln>
        </p:spPr>
      </p:pic>
      <p:sp>
        <p:nvSpPr>
          <p:cNvPr id="272" name="Google Shape;272;p28"/>
          <p:cNvSpPr txBox="1"/>
          <p:nvPr/>
        </p:nvSpPr>
        <p:spPr>
          <a:xfrm>
            <a:off x="0" y="3791986"/>
            <a:ext cx="2895600" cy="86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1" i="0" u="none" strike="noStrike" cap="none">
                <a:solidFill>
                  <a:srgbClr val="000000"/>
                </a:solidFill>
                <a:latin typeface="Calibri"/>
                <a:ea typeface="Calibri"/>
                <a:cs typeface="Calibri"/>
                <a:sym typeface="Calibri"/>
              </a:rPr>
              <a:t>Ham &amp; Checkered Beetles </a:t>
            </a:r>
            <a:br>
              <a:rPr lang="en-US" sz="1600" b="1" i="0" u="none" strike="noStrike" cap="none">
                <a:solidFill>
                  <a:srgbClr val="000000"/>
                </a:solidFill>
                <a:latin typeface="Calibri"/>
                <a:ea typeface="Calibri"/>
                <a:cs typeface="Calibri"/>
                <a:sym typeface="Calibri"/>
              </a:rPr>
            </a:br>
            <a:r>
              <a:rPr lang="en-US" sz="1600" b="0" i="0" u="none" strike="noStrike" cap="none">
                <a:solidFill>
                  <a:srgbClr val="000000"/>
                </a:solidFill>
                <a:latin typeface="Calibri"/>
                <a:ea typeface="Calibri"/>
                <a:cs typeface="Calibri"/>
                <a:sym typeface="Calibri"/>
              </a:rPr>
              <a:t>Predator of flies &amp; beetles; </a:t>
            </a:r>
            <a:endParaRPr sz="14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Times New Roman"/>
              <a:buNone/>
            </a:pPr>
            <a:r>
              <a:rPr lang="en-US" sz="1600" b="0" i="0" u="none" strike="noStrike" cap="none">
                <a:solidFill>
                  <a:srgbClr val="000000"/>
                </a:solidFill>
                <a:latin typeface="Calibri"/>
                <a:ea typeface="Calibri"/>
                <a:cs typeface="Calibri"/>
                <a:sym typeface="Calibri"/>
              </a:rPr>
              <a:t>also feed on dead tissue</a:t>
            </a:r>
            <a:endParaRPr sz="1400" b="0" i="0" u="none" strike="noStrike" cap="none">
              <a:solidFill>
                <a:srgbClr val="000000"/>
              </a:solidFill>
              <a:latin typeface="Calibri"/>
              <a:ea typeface="Calibri"/>
              <a:cs typeface="Calibri"/>
              <a:sym typeface="Calibri"/>
            </a:endParaRPr>
          </a:p>
        </p:txBody>
      </p:sp>
      <p:sp>
        <p:nvSpPr>
          <p:cNvPr id="273" name="Google Shape;273;p28"/>
          <p:cNvSpPr txBox="1"/>
          <p:nvPr/>
        </p:nvSpPr>
        <p:spPr>
          <a:xfrm>
            <a:off x="2988732" y="4257068"/>
            <a:ext cx="2895600" cy="615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1" i="0" u="none" strike="noStrike" cap="none" dirty="0">
                <a:solidFill>
                  <a:srgbClr val="000000"/>
                </a:solidFill>
                <a:latin typeface="Calibri"/>
                <a:ea typeface="Calibri"/>
                <a:cs typeface="Calibri"/>
                <a:sym typeface="Calibri"/>
              </a:rPr>
              <a:t>Skin Beetles </a:t>
            </a:r>
            <a:br>
              <a:rPr lang="en-US" sz="1600" b="1" i="0" u="none" strike="noStrike" cap="none" dirty="0">
                <a:solidFill>
                  <a:srgbClr val="000000"/>
                </a:solidFill>
                <a:latin typeface="Calibri"/>
                <a:ea typeface="Calibri"/>
                <a:cs typeface="Calibri"/>
                <a:sym typeface="Calibri"/>
              </a:rPr>
            </a:br>
            <a:r>
              <a:rPr lang="en-US" sz="1600" b="0" i="0" u="none" strike="noStrike" cap="none" dirty="0">
                <a:solidFill>
                  <a:srgbClr val="000000"/>
                </a:solidFill>
                <a:latin typeface="Calibri"/>
                <a:ea typeface="Calibri"/>
                <a:cs typeface="Calibri"/>
                <a:sym typeface="Calibri"/>
              </a:rPr>
              <a:t>Feed on dried skin &amp; tissues</a:t>
            </a:r>
            <a:endParaRPr sz="1400" b="0" i="0" u="none" strike="noStrike" cap="none" dirty="0">
              <a:solidFill>
                <a:srgbClr val="000000"/>
              </a:solidFill>
              <a:latin typeface="Calibri"/>
              <a:ea typeface="Calibri"/>
              <a:cs typeface="Calibri"/>
              <a:sym typeface="Calibri"/>
            </a:endParaRPr>
          </a:p>
        </p:txBody>
      </p:sp>
      <p:sp>
        <p:nvSpPr>
          <p:cNvPr id="274" name="Google Shape;274;p28"/>
          <p:cNvSpPr txBox="1"/>
          <p:nvPr/>
        </p:nvSpPr>
        <p:spPr>
          <a:xfrm>
            <a:off x="5791200" y="3791986"/>
            <a:ext cx="2895600" cy="615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1" i="0" u="none" strike="noStrike" cap="none" dirty="0">
                <a:solidFill>
                  <a:srgbClr val="000000"/>
                </a:solidFill>
                <a:latin typeface="Calibri"/>
                <a:ea typeface="Calibri"/>
                <a:cs typeface="Calibri"/>
                <a:sym typeface="Calibri"/>
              </a:rPr>
              <a:t>Hide Beetles </a:t>
            </a:r>
            <a:br>
              <a:rPr lang="en-US" sz="1600" b="1" i="0" u="none" strike="noStrike" cap="none" dirty="0">
                <a:solidFill>
                  <a:srgbClr val="000000"/>
                </a:solidFill>
                <a:latin typeface="Calibri"/>
                <a:ea typeface="Calibri"/>
                <a:cs typeface="Calibri"/>
                <a:sym typeface="Calibri"/>
              </a:rPr>
            </a:br>
            <a:r>
              <a:rPr lang="en-US" sz="1600" b="0" i="0" u="none" strike="noStrike" cap="none" dirty="0">
                <a:solidFill>
                  <a:srgbClr val="000000"/>
                </a:solidFill>
                <a:latin typeface="Calibri"/>
                <a:ea typeface="Calibri"/>
                <a:cs typeface="Calibri"/>
                <a:sym typeface="Calibri"/>
              </a:rPr>
              <a:t>Usually the last to arrive</a:t>
            </a:r>
            <a:endParaRPr sz="1400" b="0" i="0" u="none" strike="noStrike" cap="none" dirty="0">
              <a:solidFill>
                <a:srgbClr val="000000"/>
              </a:solidFill>
              <a:latin typeface="Calibri"/>
              <a:ea typeface="Calibri"/>
              <a:cs typeface="Calibri"/>
              <a:sym typeface="Calibri"/>
            </a:endParaRPr>
          </a:p>
        </p:txBody>
      </p:sp>
      <p:sp>
        <p:nvSpPr>
          <p:cNvPr id="2" name="TextBox 1">
            <a:extLst>
              <a:ext uri="{FF2B5EF4-FFF2-40B4-BE49-F238E27FC236}">
                <a16:creationId xmlns:a16="http://schemas.microsoft.com/office/drawing/2014/main" id="{0AE91761-ABD8-2FE7-8248-8D1F08DEAFEB}"/>
              </a:ext>
            </a:extLst>
          </p:cNvPr>
          <p:cNvSpPr txBox="1"/>
          <p:nvPr/>
        </p:nvSpPr>
        <p:spPr>
          <a:xfrm>
            <a:off x="236306" y="3403865"/>
            <a:ext cx="220894" cy="485775"/>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C6505F00-C9C5-FC3E-2B5B-78A474E05F85}"/>
              </a:ext>
            </a:extLst>
          </p:cNvPr>
          <p:cNvSpPr txBox="1"/>
          <p:nvPr/>
        </p:nvSpPr>
        <p:spPr>
          <a:xfrm>
            <a:off x="4572000" y="4196409"/>
            <a:ext cx="459378" cy="121318"/>
          </a:xfrm>
          <a:prstGeom prst="rect">
            <a:avLst/>
          </a:prstGeom>
          <a:solidFill>
            <a:schemeClr val="lt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D7B08258-0BB0-8304-3971-F76351687D36}"/>
              </a:ext>
            </a:extLst>
          </p:cNvPr>
          <p:cNvSpPr txBox="1"/>
          <p:nvPr/>
        </p:nvSpPr>
        <p:spPr>
          <a:xfrm>
            <a:off x="7888112" y="2382564"/>
            <a:ext cx="225827" cy="521280"/>
          </a:xfrm>
          <a:prstGeom prst="rect">
            <a:avLst/>
          </a:prstGeom>
          <a:solidFill>
            <a:schemeClr val="lt1"/>
          </a:solidFill>
        </p:spPr>
        <p:txBody>
          <a:bodyPr wrap="square" rtlCol="0">
            <a:spAutoFit/>
          </a:bodyPr>
          <a:lstStyle/>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9"/>
          <p:cNvSpPr txBox="1">
            <a:spLocks noGrp="1"/>
          </p:cNvSpPr>
          <p:nvPr>
            <p:ph type="title"/>
          </p:nvPr>
        </p:nvSpPr>
        <p:spPr>
          <a:xfrm>
            <a:off x="754050" y="4190925"/>
            <a:ext cx="76359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50000"/>
              </a:lnSpc>
              <a:spcBef>
                <a:spcPts val="0"/>
              </a:spcBef>
              <a:spcAft>
                <a:spcPts val="0"/>
              </a:spcAft>
              <a:buSzPct val="123456"/>
              <a:buNone/>
            </a:pPr>
            <a:r>
              <a:rPr lang="en-US" dirty="0">
                <a:solidFill>
                  <a:schemeClr val="accent2"/>
                </a:solidFill>
              </a:rPr>
              <a:t>Crime Solving Insects with Michael Chism </a:t>
            </a:r>
            <a:r>
              <a:rPr lang="en-US" u="sng" dirty="0">
                <a:solidFill>
                  <a:schemeClr val="hlink"/>
                </a:solidFill>
                <a:hlinkClick r:id="rId3"/>
              </a:rPr>
              <a:t>https://www.youtube.com/watch?v=ieiBSQyKEoo</a:t>
            </a:r>
            <a:br>
              <a:rPr lang="en-US" dirty="0"/>
            </a:br>
            <a:endParaRPr dirty="0">
              <a:solidFill>
                <a:schemeClr val="accent2"/>
              </a:solidFill>
            </a:endParaRPr>
          </a:p>
        </p:txBody>
      </p:sp>
      <p:sp>
        <p:nvSpPr>
          <p:cNvPr id="280" name="Google Shape;280;p29"/>
          <p:cNvSpPr/>
          <p:nvPr/>
        </p:nvSpPr>
        <p:spPr>
          <a:xfrm>
            <a:off x="1294200" y="448425"/>
            <a:ext cx="6555600" cy="3742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1" name="Google Shape;281;p29">
            <a:hlinkClick r:id="rId3"/>
          </p:cNvPr>
          <p:cNvPicPr preferRelativeResize="0"/>
          <p:nvPr/>
        </p:nvPicPr>
        <p:blipFill rotWithShape="1">
          <a:blip r:embed="rId4">
            <a:alphaModFix/>
          </a:blip>
          <a:srcRect/>
          <a:stretch/>
        </p:blipFill>
        <p:spPr>
          <a:xfrm>
            <a:off x="1354387" y="448425"/>
            <a:ext cx="6435226" cy="361938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0"/>
          <p:cNvSpPr txBox="1">
            <a:spLocks noGrp="1"/>
          </p:cNvSpPr>
          <p:nvPr>
            <p:ph type="body" idx="1"/>
          </p:nvPr>
        </p:nvSpPr>
        <p:spPr>
          <a:xfrm>
            <a:off x="456300" y="1267144"/>
            <a:ext cx="3847475" cy="2901157"/>
          </a:xfrm>
          <a:prstGeom prst="rect">
            <a:avLst/>
          </a:prstGeom>
          <a:noFill/>
          <a:ln>
            <a:noFill/>
          </a:ln>
        </p:spPr>
        <p:txBody>
          <a:bodyPr spcFirstLastPara="1" wrap="square" lIns="91425" tIns="91425" rIns="91425" bIns="91425" anchor="t" anchorCtr="0">
            <a:noAutofit/>
          </a:bodyPr>
          <a:lstStyle/>
          <a:p>
            <a:pPr marL="63500" lvl="0" indent="0" algn="l" rtl="0">
              <a:lnSpc>
                <a:spcPct val="100000"/>
              </a:lnSpc>
              <a:spcBef>
                <a:spcPts val="0"/>
              </a:spcBef>
              <a:spcAft>
                <a:spcPts val="0"/>
              </a:spcAft>
              <a:buClr>
                <a:srgbClr val="91192A"/>
              </a:buClr>
              <a:buSzPts val="2600"/>
              <a:buNone/>
            </a:pPr>
            <a:r>
              <a:rPr lang="en-US" sz="2200" b="1" dirty="0"/>
              <a:t>Meat Processing</a:t>
            </a:r>
            <a:r>
              <a:rPr lang="en-US" sz="2200" dirty="0"/>
              <a:t>:</a:t>
            </a:r>
            <a:br>
              <a:rPr lang="en-US" sz="2200" dirty="0"/>
            </a:br>
            <a:r>
              <a:rPr lang="en-US" sz="2000" dirty="0"/>
              <a:t>Associate’s Degree or Certificate</a:t>
            </a:r>
            <a:endParaRPr sz="2000" dirty="0"/>
          </a:p>
          <a:p>
            <a:pPr marL="457200" lvl="0" indent="-342900" algn="l" rtl="0">
              <a:lnSpc>
                <a:spcPct val="115000"/>
              </a:lnSpc>
              <a:spcBef>
                <a:spcPts val="360"/>
              </a:spcBef>
              <a:spcAft>
                <a:spcPts val="0"/>
              </a:spcAft>
              <a:buSzPts val="1800"/>
              <a:buChar char="•"/>
            </a:pPr>
            <a:r>
              <a:rPr lang="en-US" sz="2200" dirty="0"/>
              <a:t>Tissue removal techniques </a:t>
            </a:r>
            <a:endParaRPr sz="2200" dirty="0"/>
          </a:p>
          <a:p>
            <a:pPr marL="457200" lvl="0" indent="-342900" algn="l" rtl="0">
              <a:lnSpc>
                <a:spcPct val="115000"/>
              </a:lnSpc>
              <a:spcBef>
                <a:spcPts val="0"/>
              </a:spcBef>
              <a:spcAft>
                <a:spcPts val="0"/>
              </a:spcAft>
              <a:buSzPts val="1800"/>
              <a:buChar char="•"/>
            </a:pPr>
            <a:r>
              <a:rPr lang="en-US" sz="2200" dirty="0"/>
              <a:t>Knife and tool proficiency</a:t>
            </a:r>
            <a:endParaRPr sz="2200" dirty="0"/>
          </a:p>
          <a:p>
            <a:pPr marL="457200" lvl="0" indent="-342900" algn="l" rtl="0">
              <a:lnSpc>
                <a:spcPct val="115000"/>
              </a:lnSpc>
              <a:spcBef>
                <a:spcPts val="0"/>
              </a:spcBef>
              <a:spcAft>
                <a:spcPts val="0"/>
              </a:spcAft>
              <a:buSzPts val="1800"/>
              <a:buFont typeface="NTR"/>
              <a:buChar char="•"/>
            </a:pPr>
            <a:r>
              <a:rPr lang="en-US" sz="2200" dirty="0"/>
              <a:t>Understanding animal     anatomy </a:t>
            </a:r>
            <a:endParaRPr sz="2200" dirty="0"/>
          </a:p>
          <a:p>
            <a:pPr marL="457200" lvl="0" indent="-228600" algn="l" rtl="0">
              <a:lnSpc>
                <a:spcPct val="115000"/>
              </a:lnSpc>
              <a:spcBef>
                <a:spcPts val="0"/>
              </a:spcBef>
              <a:spcAft>
                <a:spcPts val="0"/>
              </a:spcAft>
              <a:buSzPts val="1800"/>
              <a:buNone/>
            </a:pPr>
            <a:endParaRPr sz="2400" dirty="0"/>
          </a:p>
          <a:p>
            <a:pPr marL="63500" lvl="0" indent="0" algn="l" rtl="0">
              <a:lnSpc>
                <a:spcPct val="100000"/>
              </a:lnSpc>
              <a:spcBef>
                <a:spcPts val="0"/>
              </a:spcBef>
              <a:spcAft>
                <a:spcPts val="0"/>
              </a:spcAft>
              <a:buClr>
                <a:srgbClr val="91192A"/>
              </a:buClr>
              <a:buSzPts val="2600"/>
              <a:buNone/>
            </a:pPr>
            <a:endParaRPr sz="2400" dirty="0"/>
          </a:p>
          <a:p>
            <a:pPr marL="457200" lvl="0" indent="-228600" algn="l" rtl="0">
              <a:lnSpc>
                <a:spcPct val="100000"/>
              </a:lnSpc>
              <a:spcBef>
                <a:spcPts val="0"/>
              </a:spcBef>
              <a:spcAft>
                <a:spcPts val="0"/>
              </a:spcAft>
              <a:buClr>
                <a:srgbClr val="91192A"/>
              </a:buClr>
              <a:buSzPts val="2600"/>
              <a:buNone/>
            </a:pPr>
            <a:endParaRPr sz="2400" dirty="0"/>
          </a:p>
          <a:p>
            <a:pPr marL="457200" lvl="0" indent="-228600" algn="l" rtl="0">
              <a:lnSpc>
                <a:spcPct val="150000"/>
              </a:lnSpc>
              <a:spcBef>
                <a:spcPts val="0"/>
              </a:spcBef>
              <a:spcAft>
                <a:spcPts val="0"/>
              </a:spcAft>
              <a:buClr>
                <a:schemeClr val="accent3"/>
              </a:buClr>
              <a:buSzPts val="2600"/>
              <a:buFont typeface="NTR"/>
              <a:buNone/>
            </a:pPr>
            <a:endParaRPr sz="2400" dirty="0"/>
          </a:p>
        </p:txBody>
      </p:sp>
      <p:sp>
        <p:nvSpPr>
          <p:cNvPr id="287" name="Google Shape;287;p30"/>
          <p:cNvSpPr txBox="1">
            <a:spLocks noGrp="1"/>
          </p:cNvSpPr>
          <p:nvPr>
            <p:ph type="title"/>
          </p:nvPr>
        </p:nvSpPr>
        <p:spPr>
          <a:xfrm>
            <a:off x="456300" y="349981"/>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dirty="0"/>
              <a:t>Educational Pathways</a:t>
            </a:r>
            <a:endParaRPr dirty="0"/>
          </a:p>
        </p:txBody>
      </p:sp>
      <p:sp>
        <p:nvSpPr>
          <p:cNvPr id="288" name="Google Shape;288;p30"/>
          <p:cNvSpPr/>
          <p:nvPr/>
        </p:nvSpPr>
        <p:spPr>
          <a:xfrm>
            <a:off x="456300" y="3897361"/>
            <a:ext cx="3728675" cy="568800"/>
          </a:xfrm>
          <a:prstGeom prst="roundRect">
            <a:avLst>
              <a:gd name="adj" fmla="val 16667"/>
            </a:avLst>
          </a:prstGeom>
          <a:solidFill>
            <a:srgbClr val="910D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chemeClr val="lt1"/>
                </a:solidFill>
                <a:latin typeface="Calibri"/>
                <a:ea typeface="Calibri"/>
                <a:cs typeface="Calibri"/>
                <a:sym typeface="Calibri"/>
              </a:rPr>
              <a:t>Check out </a:t>
            </a:r>
            <a:r>
              <a:rPr lang="en-US" sz="1600" b="1" i="0" strike="noStrike" cap="none"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Eastern Oklahoma State’s </a:t>
            </a:r>
            <a:r>
              <a:rPr lang="en-US" sz="1600" b="1" i="0" u="none" strike="noStrike" cap="none" dirty="0">
                <a:solidFill>
                  <a:schemeClr val="lt1"/>
                </a:solidFill>
                <a:latin typeface="Calibri"/>
                <a:ea typeface="Calibri"/>
                <a:cs typeface="Calibri"/>
                <a:sym typeface="Calibri"/>
              </a:rPr>
              <a:t>program</a:t>
            </a:r>
            <a:endParaRPr sz="1600" b="1" i="0" u="none" strike="noStrike" cap="none" dirty="0">
              <a:solidFill>
                <a:schemeClr val="lt1"/>
              </a:solidFill>
              <a:latin typeface="Calibri"/>
              <a:ea typeface="Calibri"/>
              <a:cs typeface="Calibri"/>
              <a:sym typeface="Calibri"/>
            </a:endParaRPr>
          </a:p>
        </p:txBody>
      </p:sp>
      <p:sp>
        <p:nvSpPr>
          <p:cNvPr id="289" name="Google Shape;289;p30"/>
          <p:cNvSpPr txBox="1"/>
          <p:nvPr/>
        </p:nvSpPr>
        <p:spPr>
          <a:xfrm>
            <a:off x="4569000" y="1267144"/>
            <a:ext cx="3847475" cy="2973077"/>
          </a:xfrm>
          <a:prstGeom prst="rect">
            <a:avLst/>
          </a:prstGeom>
          <a:noFill/>
          <a:ln>
            <a:noFill/>
          </a:ln>
        </p:spPr>
        <p:txBody>
          <a:bodyPr spcFirstLastPara="1" wrap="square" lIns="91425" tIns="91425" rIns="91425" bIns="91425" anchor="t" anchorCtr="0">
            <a:noAutofit/>
          </a:bodyPr>
          <a:lstStyle/>
          <a:p>
            <a:pPr marL="63500" marR="0" lvl="0" algn="l" rtl="0">
              <a:lnSpc>
                <a:spcPct val="100000"/>
              </a:lnSpc>
              <a:spcBef>
                <a:spcPts val="0"/>
              </a:spcBef>
              <a:spcAft>
                <a:spcPts val="0"/>
              </a:spcAft>
              <a:buClr>
                <a:srgbClr val="91192A"/>
              </a:buClr>
              <a:buSzPts val="2600"/>
            </a:pPr>
            <a:r>
              <a:rPr lang="en-US" sz="2200" b="1" i="0" u="none" strike="noStrike" cap="none" dirty="0">
                <a:solidFill>
                  <a:schemeClr val="dk1"/>
                </a:solidFill>
                <a:latin typeface="Calibri" panose="020F0502020204030204" pitchFamily="34" charset="0"/>
                <a:ea typeface="Calibri"/>
                <a:cs typeface="Calibri" panose="020F0502020204030204" pitchFamily="34" charset="0"/>
                <a:sym typeface="Calibri"/>
              </a:rPr>
              <a:t>Zoology</a:t>
            </a:r>
            <a:r>
              <a:rPr lang="en-US" sz="2200" b="0" i="0" u="none" strike="noStrike" cap="none" dirty="0">
                <a:solidFill>
                  <a:schemeClr val="dk1"/>
                </a:solidFill>
                <a:latin typeface="Calibri" panose="020F0502020204030204" pitchFamily="34" charset="0"/>
                <a:ea typeface="Calibri"/>
                <a:cs typeface="Calibri" panose="020F0502020204030204" pitchFamily="34" charset="0"/>
                <a:sym typeface="Calibri"/>
              </a:rPr>
              <a:t>:</a:t>
            </a:r>
            <a:br>
              <a:rPr lang="en-US" sz="2200" b="0" i="0" u="none" strike="noStrike" cap="none" dirty="0">
                <a:solidFill>
                  <a:schemeClr val="dk1"/>
                </a:solidFill>
                <a:latin typeface="Calibri" panose="020F0502020204030204" pitchFamily="34" charset="0"/>
                <a:ea typeface="Calibri"/>
                <a:cs typeface="Calibri" panose="020F0502020204030204" pitchFamily="34" charset="0"/>
                <a:sym typeface="Calibri"/>
              </a:rPr>
            </a:br>
            <a:r>
              <a:rPr lang="en-US" sz="2200" b="0" i="0" u="none" strike="noStrike" cap="none" dirty="0">
                <a:solidFill>
                  <a:schemeClr val="dk1"/>
                </a:solidFill>
                <a:latin typeface="Calibri" panose="020F0502020204030204" pitchFamily="34" charset="0"/>
                <a:ea typeface="Calibri"/>
                <a:cs typeface="Calibri" panose="020F0502020204030204" pitchFamily="34" charset="0"/>
                <a:sym typeface="Calibri"/>
              </a:rPr>
              <a:t>4-year Bachelor’s Degree</a:t>
            </a:r>
            <a:endParaRPr sz="2200" dirty="0">
              <a:latin typeface="Calibri" panose="020F0502020204030204" pitchFamily="34" charset="0"/>
              <a:cs typeface="Calibri" panose="020F0502020204030204" pitchFamily="34" charset="0"/>
            </a:endParaRPr>
          </a:p>
          <a:p>
            <a:pPr marL="457200" marR="0" lvl="0" indent="-342900" algn="l" rtl="0">
              <a:lnSpc>
                <a:spcPct val="115000"/>
              </a:lnSpc>
              <a:spcBef>
                <a:spcPts val="360"/>
              </a:spcBef>
              <a:spcAft>
                <a:spcPts val="0"/>
              </a:spcAft>
              <a:buClr>
                <a:schemeClr val="accent3"/>
              </a:buClr>
              <a:buSzPts val="1800"/>
              <a:buFont typeface="NTR"/>
              <a:buChar char="•"/>
            </a:pPr>
            <a:r>
              <a:rPr lang="en-US" sz="2200" b="0" i="0" u="none" strike="noStrike" cap="none" dirty="0">
                <a:solidFill>
                  <a:schemeClr val="dk1"/>
                </a:solidFill>
                <a:latin typeface="Calibri" panose="020F0502020204030204" pitchFamily="34" charset="0"/>
                <a:ea typeface="Calibri"/>
                <a:cs typeface="Calibri" panose="020F0502020204030204" pitchFamily="34" charset="0"/>
                <a:sym typeface="Calibri"/>
              </a:rPr>
              <a:t>Anatomical knowledge</a:t>
            </a:r>
            <a:endParaRPr sz="2200" dirty="0">
              <a:latin typeface="Calibri" panose="020F0502020204030204" pitchFamily="34" charset="0"/>
              <a:cs typeface="Calibri" panose="020F0502020204030204" pitchFamily="34" charset="0"/>
            </a:endParaRPr>
          </a:p>
          <a:p>
            <a:pPr marL="457200" marR="0" lvl="0" indent="-342900" algn="l" rtl="0">
              <a:lnSpc>
                <a:spcPct val="115000"/>
              </a:lnSpc>
              <a:spcBef>
                <a:spcPts val="0"/>
              </a:spcBef>
              <a:spcAft>
                <a:spcPts val="0"/>
              </a:spcAft>
              <a:buClr>
                <a:schemeClr val="accent3"/>
              </a:buClr>
              <a:buSzPts val="1800"/>
              <a:buFont typeface="NTR"/>
              <a:buChar char="•"/>
            </a:pPr>
            <a:r>
              <a:rPr lang="en-US" sz="2200" b="0" i="0" u="none" strike="noStrike" cap="none" dirty="0">
                <a:solidFill>
                  <a:schemeClr val="dk1"/>
                </a:solidFill>
                <a:latin typeface="Calibri" panose="020F0502020204030204" pitchFamily="34" charset="0"/>
                <a:ea typeface="Calibri"/>
                <a:cs typeface="Calibri" panose="020F0502020204030204" pitchFamily="34" charset="0"/>
                <a:sym typeface="Calibri"/>
              </a:rPr>
              <a:t>Biological processes</a:t>
            </a:r>
            <a:endParaRPr sz="2200" dirty="0">
              <a:latin typeface="Calibri" panose="020F0502020204030204" pitchFamily="34" charset="0"/>
              <a:cs typeface="Calibri" panose="020F0502020204030204" pitchFamily="34" charset="0"/>
            </a:endParaRPr>
          </a:p>
          <a:p>
            <a:pPr marL="457200" marR="0" lvl="0" indent="-342900" algn="l" rtl="0">
              <a:lnSpc>
                <a:spcPct val="115000"/>
              </a:lnSpc>
              <a:spcBef>
                <a:spcPts val="0"/>
              </a:spcBef>
              <a:spcAft>
                <a:spcPts val="0"/>
              </a:spcAft>
              <a:buClr>
                <a:schemeClr val="accent3"/>
              </a:buClr>
              <a:buSzPts val="1800"/>
              <a:buFont typeface="NTR"/>
              <a:buChar char="•"/>
            </a:pPr>
            <a:r>
              <a:rPr lang="en-US" sz="2200" b="0" i="0" u="none" strike="noStrike" cap="none" dirty="0">
                <a:solidFill>
                  <a:schemeClr val="dk1"/>
                </a:solidFill>
                <a:latin typeface="Calibri" panose="020F0502020204030204" pitchFamily="34" charset="0"/>
                <a:ea typeface="Calibri"/>
                <a:cs typeface="Calibri" panose="020F0502020204030204" pitchFamily="34" charset="0"/>
                <a:sym typeface="Calibri"/>
              </a:rPr>
              <a:t>Insect identification</a:t>
            </a:r>
            <a:endParaRPr sz="2200" dirty="0">
              <a:latin typeface="Calibri" panose="020F0502020204030204" pitchFamily="34" charset="0"/>
              <a:cs typeface="Calibri" panose="020F0502020204030204" pitchFamily="34" charset="0"/>
            </a:endParaRPr>
          </a:p>
          <a:p>
            <a:pPr marL="457200" marR="0" lvl="0" indent="-342900" algn="l" rtl="0">
              <a:lnSpc>
                <a:spcPct val="115000"/>
              </a:lnSpc>
              <a:spcBef>
                <a:spcPts val="0"/>
              </a:spcBef>
              <a:spcAft>
                <a:spcPts val="0"/>
              </a:spcAft>
              <a:buClr>
                <a:schemeClr val="accent3"/>
              </a:buClr>
              <a:buSzPts val="1800"/>
              <a:buFont typeface="NTR"/>
              <a:buChar char="•"/>
            </a:pPr>
            <a:r>
              <a:rPr lang="en-US" sz="2200" b="0" i="0" u="none" strike="noStrike" cap="none" dirty="0">
                <a:solidFill>
                  <a:schemeClr val="dk1"/>
                </a:solidFill>
                <a:latin typeface="Calibri" panose="020F0502020204030204" pitchFamily="34" charset="0"/>
                <a:ea typeface="Calibri"/>
                <a:cs typeface="Calibri" panose="020F0502020204030204" pitchFamily="34" charset="0"/>
                <a:sym typeface="Calibri"/>
              </a:rPr>
              <a:t>Ecology skills </a:t>
            </a:r>
            <a:endParaRPr sz="2200" dirty="0">
              <a:latin typeface="Calibri" panose="020F0502020204030204" pitchFamily="34" charset="0"/>
              <a:cs typeface="Calibri" panose="020F0502020204030204" pitchFamily="34" charset="0"/>
            </a:endParaRPr>
          </a:p>
        </p:txBody>
      </p:sp>
      <p:sp>
        <p:nvSpPr>
          <p:cNvPr id="290" name="Google Shape;290;p30"/>
          <p:cNvSpPr/>
          <p:nvPr/>
        </p:nvSpPr>
        <p:spPr>
          <a:xfrm>
            <a:off x="4687800" y="3897361"/>
            <a:ext cx="3728675" cy="568800"/>
          </a:xfrm>
          <a:prstGeom prst="roundRect">
            <a:avLst>
              <a:gd name="adj" fmla="val 16667"/>
            </a:avLst>
          </a:prstGeom>
          <a:solidFill>
            <a:srgbClr val="910D2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chemeClr val="lt1"/>
                </a:solidFill>
                <a:latin typeface="Calibri"/>
                <a:ea typeface="Calibri"/>
                <a:cs typeface="Calibri"/>
                <a:sym typeface="Calibri"/>
              </a:rPr>
              <a:t>Check out programs at </a:t>
            </a:r>
            <a:r>
              <a:rPr lang="en-US" sz="1600" b="1" i="0" u="sng" strike="noStrike" cap="none" dirty="0">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OU </a:t>
            </a:r>
            <a:r>
              <a:rPr lang="en-US" sz="1600" b="1" i="0" u="none" strike="noStrike" cap="none" dirty="0">
                <a:solidFill>
                  <a:schemeClr val="lt1"/>
                </a:solidFill>
                <a:latin typeface="Calibri"/>
                <a:ea typeface="Calibri"/>
                <a:cs typeface="Calibri"/>
                <a:sym typeface="Calibri"/>
              </a:rPr>
              <a:t>and </a:t>
            </a:r>
            <a:r>
              <a:rPr lang="en-US" sz="1600" b="1" i="0" u="sng" strike="noStrike" cap="none" dirty="0">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OSU</a:t>
            </a:r>
            <a:endParaRPr sz="1600" b="1" i="0" u="none" strike="noStrike" cap="none" dirty="0">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2"/>
          <p:cNvSpPr txBox="1">
            <a:spLocks noGrp="1"/>
          </p:cNvSpPr>
          <p:nvPr>
            <p:ph type="title"/>
          </p:nvPr>
        </p:nvSpPr>
        <p:spPr>
          <a:xfrm>
            <a:off x="456175" y="445025"/>
            <a:ext cx="8225400" cy="771592"/>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a:t>Insects as Evidence </a:t>
            </a:r>
            <a:endParaRPr/>
          </a:p>
        </p:txBody>
      </p:sp>
      <p:sp>
        <p:nvSpPr>
          <p:cNvPr id="296" name="Google Shape;296;p32"/>
          <p:cNvSpPr txBox="1">
            <a:spLocks noGrp="1"/>
          </p:cNvSpPr>
          <p:nvPr>
            <p:ph type="body" idx="1"/>
          </p:nvPr>
        </p:nvSpPr>
        <p:spPr>
          <a:xfrm>
            <a:off x="456300" y="1446956"/>
            <a:ext cx="8225275" cy="3251519"/>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520"/>
              </a:spcBef>
              <a:spcAft>
                <a:spcPts val="0"/>
              </a:spcAft>
              <a:buSzPts val="2400"/>
              <a:buChar char="•"/>
            </a:pPr>
            <a:r>
              <a:rPr lang="en-US" sz="2400" b="1" dirty="0"/>
              <a:t>Species succession</a:t>
            </a:r>
            <a:r>
              <a:rPr lang="en-US" sz="2400" dirty="0"/>
              <a:t> also provides clues.</a:t>
            </a:r>
            <a:endParaRPr sz="2400" dirty="0"/>
          </a:p>
          <a:p>
            <a:pPr marL="457200" lvl="0" indent="-381000" algn="l" rtl="0">
              <a:lnSpc>
                <a:spcPct val="100000"/>
              </a:lnSpc>
              <a:spcBef>
                <a:spcPts val="520"/>
              </a:spcBef>
              <a:spcAft>
                <a:spcPts val="0"/>
              </a:spcAft>
              <a:buSzPts val="2400"/>
              <a:buChar char="•"/>
            </a:pPr>
            <a:r>
              <a:rPr lang="en-US" sz="2400" dirty="0"/>
              <a:t>Some species may feed on a </a:t>
            </a:r>
            <a:r>
              <a:rPr lang="en-US" sz="2400" b="1" dirty="0"/>
              <a:t>fresh </a:t>
            </a:r>
            <a:r>
              <a:rPr lang="en-US" sz="2400" dirty="0"/>
              <a:t>corpse, while another species may feed on one that has been dead for several weeks. </a:t>
            </a:r>
            <a:endParaRPr sz="2400" dirty="0"/>
          </a:p>
          <a:p>
            <a:pPr marL="457200" lvl="0" indent="-381000" algn="l" rtl="0">
              <a:lnSpc>
                <a:spcPct val="100000"/>
              </a:lnSpc>
              <a:spcBef>
                <a:spcPts val="520"/>
              </a:spcBef>
              <a:spcAft>
                <a:spcPts val="0"/>
              </a:spcAft>
              <a:buSzPts val="2400"/>
              <a:buChar char="•"/>
            </a:pPr>
            <a:r>
              <a:rPr lang="en-US" sz="2400" dirty="0"/>
              <a:t>Some insect species prey on other insects that are feeding on the corpse.</a:t>
            </a:r>
            <a:endParaRPr sz="2400" dirty="0"/>
          </a:p>
          <a:p>
            <a:pPr marL="0" lvl="0" indent="0" algn="l" rtl="0">
              <a:lnSpc>
                <a:spcPct val="100000"/>
              </a:lnSpc>
              <a:spcBef>
                <a:spcPts val="520"/>
              </a:spcBef>
              <a:spcAft>
                <a:spcPts val="0"/>
              </a:spcAft>
              <a:buSzPts val="2600"/>
              <a:buNone/>
            </a:pPr>
            <a:endParaRPr sz="2800" dirty="0"/>
          </a:p>
          <a:p>
            <a:pPr marL="0" lvl="0" indent="0" algn="l" rtl="0">
              <a:lnSpc>
                <a:spcPct val="100000"/>
              </a:lnSpc>
              <a:spcBef>
                <a:spcPts val="520"/>
              </a:spcBef>
              <a:spcAft>
                <a:spcPts val="0"/>
              </a:spcAft>
              <a:buSzPts val="2600"/>
              <a:buNone/>
            </a:pPr>
            <a:endParaRPr sz="2800" dirty="0"/>
          </a:p>
          <a:p>
            <a:pPr marL="0" lvl="0" indent="0" algn="l" rtl="0">
              <a:lnSpc>
                <a:spcPct val="100000"/>
              </a:lnSpc>
              <a:spcBef>
                <a:spcPts val="520"/>
              </a:spcBef>
              <a:spcAft>
                <a:spcPts val="0"/>
              </a:spcAft>
              <a:buSzPts val="2600"/>
              <a:buNone/>
            </a:pPr>
            <a:endParaRPr sz="2800" dirty="0"/>
          </a:p>
          <a:p>
            <a:pPr marL="0" lvl="0" indent="0" algn="l" rtl="0">
              <a:lnSpc>
                <a:spcPct val="100000"/>
              </a:lnSpc>
              <a:spcBef>
                <a:spcPts val="520"/>
              </a:spcBef>
              <a:spcAft>
                <a:spcPts val="0"/>
              </a:spcAft>
              <a:buSzPts val="2600"/>
              <a:buNone/>
            </a:pPr>
            <a:endParaRPr sz="2800" dirty="0"/>
          </a:p>
          <a:p>
            <a:pPr marL="457200" lvl="0" indent="-230186" algn="l" rtl="0">
              <a:lnSpc>
                <a:spcPct val="100000"/>
              </a:lnSpc>
              <a:spcBef>
                <a:spcPts val="520"/>
              </a:spcBef>
              <a:spcAft>
                <a:spcPts val="0"/>
              </a:spcAft>
              <a:buSzPts val="2600"/>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3"/>
          <p:cNvSpPr txBox="1">
            <a:spLocks noGrp="1"/>
          </p:cNvSpPr>
          <p:nvPr>
            <p:ph type="ctrTitle"/>
          </p:nvPr>
        </p:nvSpPr>
        <p:spPr>
          <a:xfrm>
            <a:off x="456175" y="744575"/>
            <a:ext cx="8232300" cy="1357878"/>
          </a:xfrm>
          <a:prstGeom prst="rect">
            <a:avLst/>
          </a:prstGeom>
          <a:noFill/>
          <a:ln>
            <a:noFill/>
          </a:ln>
        </p:spPr>
        <p:txBody>
          <a:bodyPr spcFirstLastPara="1" wrap="square" lIns="91425" tIns="91425" rIns="91425" bIns="91425" anchor="b" anchorCtr="0">
            <a:noAutofit/>
          </a:bodyPr>
          <a:lstStyle/>
          <a:p>
            <a:pPr marL="0" lvl="0" indent="0" algn="l" rtl="0">
              <a:lnSpc>
                <a:spcPct val="150000"/>
              </a:lnSpc>
              <a:spcBef>
                <a:spcPts val="0"/>
              </a:spcBef>
              <a:spcAft>
                <a:spcPts val="0"/>
              </a:spcAft>
              <a:buClr>
                <a:schemeClr val="lt1"/>
              </a:buClr>
              <a:buSzPts val="5000"/>
              <a:buFont typeface="Calibri"/>
              <a:buNone/>
            </a:pPr>
            <a:r>
              <a:rPr lang="en-US" dirty="0"/>
              <a:t>Objectives:</a:t>
            </a:r>
            <a:endParaRPr dirty="0"/>
          </a:p>
        </p:txBody>
      </p:sp>
      <p:sp>
        <p:nvSpPr>
          <p:cNvPr id="50" name="Google Shape;50;p3"/>
          <p:cNvSpPr txBox="1">
            <a:spLocks noGrp="1"/>
          </p:cNvSpPr>
          <p:nvPr>
            <p:ph type="subTitle" idx="1"/>
          </p:nvPr>
        </p:nvSpPr>
        <p:spPr>
          <a:xfrm>
            <a:off x="346529" y="1977882"/>
            <a:ext cx="8450941" cy="2421043"/>
          </a:xfrm>
          <a:prstGeom prst="rect">
            <a:avLst/>
          </a:prstGeom>
          <a:noFill/>
          <a:ln>
            <a:noFill/>
          </a:ln>
        </p:spPr>
        <p:txBody>
          <a:bodyPr spcFirstLastPara="1" wrap="square" lIns="91425" tIns="91425" rIns="91425" bIns="91425" anchor="t" anchorCtr="0">
            <a:noAutofit/>
          </a:bodyPr>
          <a:lstStyle/>
          <a:p>
            <a:pPr marL="457200" lvl="0" indent="-381317" algn="l" rtl="0">
              <a:lnSpc>
                <a:spcPct val="100000"/>
              </a:lnSpc>
              <a:spcBef>
                <a:spcPts val="0"/>
              </a:spcBef>
              <a:spcAft>
                <a:spcPts val="0"/>
              </a:spcAft>
              <a:buSzPts val="2600"/>
              <a:buChar char="•"/>
            </a:pPr>
            <a:r>
              <a:rPr lang="en-US" dirty="0"/>
              <a:t>Identify forensic entomology vocabulary.</a:t>
            </a:r>
            <a:endParaRPr dirty="0"/>
          </a:p>
          <a:p>
            <a:pPr marL="457200" lvl="0" indent="-381317" algn="l" rtl="0">
              <a:lnSpc>
                <a:spcPct val="100000"/>
              </a:lnSpc>
              <a:spcBef>
                <a:spcPts val="0"/>
              </a:spcBef>
              <a:spcAft>
                <a:spcPts val="0"/>
              </a:spcAft>
              <a:buSzPts val="2600"/>
              <a:buChar char="•"/>
            </a:pPr>
            <a:r>
              <a:rPr lang="en-US" dirty="0"/>
              <a:t>Understand how environmental conditions affect insect activity and biodiversity. </a:t>
            </a:r>
            <a:endParaRPr dirty="0"/>
          </a:p>
          <a:p>
            <a:pPr marL="457200" lvl="0" indent="-381317" algn="l" rtl="0">
              <a:lnSpc>
                <a:spcPct val="100000"/>
              </a:lnSpc>
              <a:spcBef>
                <a:spcPts val="0"/>
              </a:spcBef>
              <a:spcAft>
                <a:spcPts val="0"/>
              </a:spcAft>
              <a:buSzPts val="2600"/>
              <a:buChar char="•"/>
            </a:pPr>
            <a:r>
              <a:rPr lang="en-US" dirty="0"/>
              <a:t>Determine post-mortem interval (PMI) by analyzing insect activity in realistic forensic entomology case studies.</a:t>
            </a:r>
            <a:endParaRPr dirty="0"/>
          </a:p>
          <a:p>
            <a:pPr marL="571500" marR="0" lvl="0" indent="-292100" algn="l" rtl="0">
              <a:lnSpc>
                <a:spcPct val="100000"/>
              </a:lnSpc>
              <a:spcBef>
                <a:spcPts val="0"/>
              </a:spcBef>
              <a:spcAft>
                <a:spcPts val="0"/>
              </a:spcAft>
              <a:buClr>
                <a:schemeClr val="lt1"/>
              </a:buClr>
              <a:buSzPts val="2600"/>
              <a:buFont typeface="NTR"/>
              <a:buNone/>
            </a:pP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0">
          <a:extLst>
            <a:ext uri="{FF2B5EF4-FFF2-40B4-BE49-F238E27FC236}">
              <a16:creationId xmlns:a16="http://schemas.microsoft.com/office/drawing/2014/main" id="{43B71C93-6A82-B645-16A3-7B02619C1739}"/>
            </a:ext>
          </a:extLst>
        </p:cNvPr>
        <p:cNvGrpSpPr/>
        <p:nvPr/>
      </p:nvGrpSpPr>
      <p:grpSpPr>
        <a:xfrm>
          <a:off x="0" y="0"/>
          <a:ext cx="0" cy="0"/>
          <a:chOff x="0" y="0"/>
          <a:chExt cx="0" cy="0"/>
        </a:xfrm>
      </p:grpSpPr>
      <p:sp>
        <p:nvSpPr>
          <p:cNvPr id="301" name="Google Shape;301;p33">
            <a:extLst>
              <a:ext uri="{FF2B5EF4-FFF2-40B4-BE49-F238E27FC236}">
                <a16:creationId xmlns:a16="http://schemas.microsoft.com/office/drawing/2014/main" id="{C5C96FFF-7404-66DF-7AEF-074E7CA491D3}"/>
              </a:ext>
            </a:extLst>
          </p:cNvPr>
          <p:cNvSpPr txBox="1">
            <a:spLocks noGrp="1"/>
          </p:cNvSpPr>
          <p:nvPr>
            <p:ph type="title"/>
          </p:nvPr>
        </p:nvSpPr>
        <p:spPr>
          <a:xfrm>
            <a:off x="456175" y="0"/>
            <a:ext cx="8194665" cy="95549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dirty="0"/>
              <a:t>Stages of Insect Succession</a:t>
            </a:r>
            <a:endParaRPr dirty="0"/>
          </a:p>
        </p:txBody>
      </p:sp>
      <p:sp>
        <p:nvSpPr>
          <p:cNvPr id="3" name="TextBox 2">
            <a:extLst>
              <a:ext uri="{FF2B5EF4-FFF2-40B4-BE49-F238E27FC236}">
                <a16:creationId xmlns:a16="http://schemas.microsoft.com/office/drawing/2014/main" id="{4AA5B238-651C-8B0C-4C69-654CB60B3E34}"/>
              </a:ext>
            </a:extLst>
          </p:cNvPr>
          <p:cNvSpPr txBox="1"/>
          <p:nvPr/>
        </p:nvSpPr>
        <p:spPr>
          <a:xfrm>
            <a:off x="493160" y="955497"/>
            <a:ext cx="8013842" cy="3477875"/>
          </a:xfrm>
          <a:prstGeom prst="rect">
            <a:avLst/>
          </a:prstGeom>
          <a:noFill/>
        </p:spPr>
        <p:txBody>
          <a:bodyPr wrap="square" rtlCol="0">
            <a:spAutoFit/>
          </a:bodyPr>
          <a:lstStyle/>
          <a:p>
            <a:r>
              <a:rPr lang="en-US" sz="2000" b="1" i="1" dirty="0">
                <a:latin typeface="Calibri" panose="020F0502020204030204" pitchFamily="34" charset="0"/>
                <a:cs typeface="Calibri" panose="020F0502020204030204" pitchFamily="34" charset="0"/>
              </a:rPr>
              <a:t>Early Stages</a:t>
            </a:r>
            <a:endParaRPr lang="en-US" sz="2000" i="1" dirty="0">
              <a:latin typeface="Calibri" panose="020F0502020204030204" pitchFamily="34" charset="0"/>
              <a:cs typeface="Calibri" panose="020F0502020204030204" pitchFamily="34" charset="0"/>
            </a:endParaRPr>
          </a:p>
          <a:p>
            <a:pPr marL="234950"/>
            <a:r>
              <a:rPr lang="en-US" sz="2000" b="1" dirty="0">
                <a:solidFill>
                  <a:schemeClr val="accent3"/>
                </a:solidFill>
                <a:latin typeface="Calibri" panose="020F0502020204030204" pitchFamily="34" charset="0"/>
                <a:cs typeface="Calibri" panose="020F0502020204030204" pitchFamily="34" charset="0"/>
              </a:rPr>
              <a:t>Wave 1</a:t>
            </a:r>
            <a:r>
              <a:rPr lang="en-US" sz="2000" dirty="0">
                <a:latin typeface="Calibri" panose="020F0502020204030204" pitchFamily="34" charset="0"/>
                <a:cs typeface="Calibri" panose="020F0502020204030204" pitchFamily="34" charset="0"/>
              </a:rPr>
              <a:t>: Blow Flies → Fresh remains (0–3 months)</a:t>
            </a:r>
          </a:p>
          <a:p>
            <a:pPr marL="234950"/>
            <a:r>
              <a:rPr lang="en-US" sz="2000" b="1" dirty="0">
                <a:solidFill>
                  <a:schemeClr val="accent3"/>
                </a:solidFill>
                <a:latin typeface="Calibri" panose="020F0502020204030204" pitchFamily="34" charset="0"/>
                <a:cs typeface="Calibri" panose="020F0502020204030204" pitchFamily="34" charset="0"/>
              </a:rPr>
              <a:t>Wave 2</a:t>
            </a:r>
            <a:r>
              <a:rPr lang="en-US" sz="2000" dirty="0">
                <a:latin typeface="Calibri" panose="020F0502020204030204" pitchFamily="34" charset="0"/>
                <a:cs typeface="Calibri" panose="020F0502020204030204" pitchFamily="34" charset="0"/>
              </a:rPr>
              <a:t>: Blow Flies and Flesh Flies → Odor</a:t>
            </a:r>
          </a:p>
          <a:p>
            <a:r>
              <a:rPr lang="en-US" sz="2000" b="1" i="1" dirty="0">
                <a:latin typeface="Calibri" panose="020F0502020204030204" pitchFamily="34" charset="0"/>
                <a:cs typeface="Calibri" panose="020F0502020204030204" pitchFamily="34" charset="0"/>
              </a:rPr>
              <a:t>Mid Stages</a:t>
            </a:r>
            <a:endParaRPr lang="en-US" sz="2000" i="1" dirty="0">
              <a:latin typeface="Calibri" panose="020F0502020204030204" pitchFamily="34" charset="0"/>
              <a:cs typeface="Calibri" panose="020F0502020204030204" pitchFamily="34" charset="0"/>
            </a:endParaRPr>
          </a:p>
          <a:p>
            <a:pPr marL="234950"/>
            <a:r>
              <a:rPr lang="en-US" sz="2000" b="1" dirty="0">
                <a:solidFill>
                  <a:schemeClr val="accent3"/>
                </a:solidFill>
                <a:latin typeface="Calibri" panose="020F0502020204030204" pitchFamily="34" charset="0"/>
                <a:cs typeface="Calibri" panose="020F0502020204030204" pitchFamily="34" charset="0"/>
              </a:rPr>
              <a:t>Wave 3</a:t>
            </a:r>
            <a:r>
              <a:rPr lang="en-US" sz="2000" dirty="0">
                <a:latin typeface="Calibri" panose="020F0502020204030204" pitchFamily="34" charset="0"/>
                <a:cs typeface="Calibri" panose="020F0502020204030204" pitchFamily="34" charset="0"/>
              </a:rPr>
              <a:t>: Dermestid Beetles → Rancid fats (3–6 months)</a:t>
            </a:r>
          </a:p>
          <a:p>
            <a:pPr marL="234950"/>
            <a:r>
              <a:rPr lang="en-US" sz="2000" b="1" dirty="0">
                <a:solidFill>
                  <a:schemeClr val="accent3"/>
                </a:solidFill>
                <a:latin typeface="Calibri" panose="020F0502020204030204" pitchFamily="34" charset="0"/>
                <a:cs typeface="Calibri" panose="020F0502020204030204" pitchFamily="34" charset="0"/>
              </a:rPr>
              <a:t>Wave 4</a:t>
            </a:r>
            <a:r>
              <a:rPr lang="en-US" sz="2000" dirty="0">
                <a:latin typeface="Calibri" panose="020F0502020204030204" pitchFamily="34" charset="0"/>
                <a:cs typeface="Calibri" panose="020F0502020204030204" pitchFamily="34" charset="0"/>
              </a:rPr>
              <a:t>: Various flies</a:t>
            </a:r>
          </a:p>
          <a:p>
            <a:pPr marL="234950"/>
            <a:r>
              <a:rPr lang="en-US" sz="2000" b="1" dirty="0">
                <a:solidFill>
                  <a:schemeClr val="accent3"/>
                </a:solidFill>
                <a:latin typeface="Calibri" panose="020F0502020204030204" pitchFamily="34" charset="0"/>
                <a:cs typeface="Calibri" panose="020F0502020204030204" pitchFamily="34" charset="0"/>
              </a:rPr>
              <a:t>Wave 5</a:t>
            </a:r>
            <a:r>
              <a:rPr lang="en-US" sz="2000" dirty="0">
                <a:latin typeface="Calibri" panose="020F0502020204030204" pitchFamily="34" charset="0"/>
                <a:cs typeface="Calibri" panose="020F0502020204030204" pitchFamily="34" charset="0"/>
              </a:rPr>
              <a:t>: Flies and beetles → Ammonia fermentation (4–8 months)</a:t>
            </a:r>
          </a:p>
          <a:p>
            <a:r>
              <a:rPr lang="en-US" sz="2000" b="1" i="1" dirty="0">
                <a:latin typeface="Calibri" panose="020F0502020204030204" pitchFamily="34" charset="0"/>
                <a:cs typeface="Calibri" panose="020F0502020204030204" pitchFamily="34" charset="0"/>
              </a:rPr>
              <a:t>Late Stages</a:t>
            </a:r>
            <a:endParaRPr lang="en-US" sz="2000" i="1" dirty="0">
              <a:latin typeface="Calibri" panose="020F0502020204030204" pitchFamily="34" charset="0"/>
              <a:cs typeface="Calibri" panose="020F0502020204030204" pitchFamily="34" charset="0"/>
            </a:endParaRPr>
          </a:p>
          <a:p>
            <a:pPr marL="234950"/>
            <a:r>
              <a:rPr lang="en-US" sz="2000" b="1" dirty="0">
                <a:solidFill>
                  <a:schemeClr val="accent3"/>
                </a:solidFill>
                <a:latin typeface="Calibri" panose="020F0502020204030204" pitchFamily="34" charset="0"/>
                <a:cs typeface="Calibri" panose="020F0502020204030204" pitchFamily="34" charset="0"/>
              </a:rPr>
              <a:t>Wave 6</a:t>
            </a:r>
            <a:r>
              <a:rPr lang="en-US" sz="2000" dirty="0">
                <a:latin typeface="Calibri" panose="020F0502020204030204" pitchFamily="34" charset="0"/>
                <a:cs typeface="Calibri" panose="020F0502020204030204" pitchFamily="34" charset="0"/>
              </a:rPr>
              <a:t>: Mites → 6–12 months</a:t>
            </a:r>
          </a:p>
          <a:p>
            <a:pPr marL="234950"/>
            <a:r>
              <a:rPr lang="en-US" sz="2000" b="1" dirty="0">
                <a:solidFill>
                  <a:schemeClr val="accent3"/>
                </a:solidFill>
                <a:latin typeface="Calibri" panose="020F0502020204030204" pitchFamily="34" charset="0"/>
                <a:cs typeface="Calibri" panose="020F0502020204030204" pitchFamily="34" charset="0"/>
              </a:rPr>
              <a:t>Wave 7</a:t>
            </a:r>
            <a:r>
              <a:rPr lang="en-US" sz="2000" dirty="0">
                <a:latin typeface="Calibri" panose="020F0502020204030204" pitchFamily="34" charset="0"/>
                <a:cs typeface="Calibri" panose="020F0502020204030204" pitchFamily="34" charset="0"/>
              </a:rPr>
              <a:t>: Dermestid Beetles → Completely dry (1–3 years)</a:t>
            </a:r>
          </a:p>
          <a:p>
            <a:pPr marL="234950"/>
            <a:r>
              <a:rPr lang="en-US" sz="2000" b="1" dirty="0">
                <a:solidFill>
                  <a:schemeClr val="accent3"/>
                </a:solidFill>
                <a:latin typeface="Calibri" panose="020F0502020204030204" pitchFamily="34" charset="0"/>
                <a:cs typeface="Calibri" panose="020F0502020204030204" pitchFamily="34" charset="0"/>
              </a:rPr>
              <a:t>Wave 8</a:t>
            </a:r>
            <a:r>
              <a:rPr lang="en-US" sz="2000" dirty="0">
                <a:latin typeface="Calibri" panose="020F0502020204030204" pitchFamily="34" charset="0"/>
                <a:cs typeface="Calibri" panose="020F0502020204030204" pitchFamily="34" charset="0"/>
              </a:rPr>
              <a:t>: Beetles → 3+ years</a:t>
            </a:r>
          </a:p>
        </p:txBody>
      </p:sp>
    </p:spTree>
    <p:extLst>
      <p:ext uri="{BB962C8B-B14F-4D97-AF65-F5344CB8AC3E}">
        <p14:creationId xmlns:p14="http://schemas.microsoft.com/office/powerpoint/2010/main" val="2863090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5"/>
          <p:cNvSpPr txBox="1">
            <a:spLocks noGrp="1"/>
          </p:cNvSpPr>
          <p:nvPr>
            <p:ph type="title"/>
          </p:nvPr>
        </p:nvSpPr>
        <p:spPr>
          <a:xfrm>
            <a:off x="456175" y="59229"/>
            <a:ext cx="8225400" cy="771592"/>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a:t>Other Factors to Consider</a:t>
            </a:r>
            <a:endParaRPr/>
          </a:p>
        </p:txBody>
      </p:sp>
      <p:sp>
        <p:nvSpPr>
          <p:cNvPr id="308" name="Google Shape;308;p35"/>
          <p:cNvSpPr txBox="1">
            <a:spLocks noGrp="1"/>
          </p:cNvSpPr>
          <p:nvPr>
            <p:ph type="body" idx="1"/>
          </p:nvPr>
        </p:nvSpPr>
        <p:spPr>
          <a:xfrm>
            <a:off x="456175" y="945990"/>
            <a:ext cx="8410423" cy="379039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520"/>
              </a:spcBef>
              <a:spcAft>
                <a:spcPts val="0"/>
              </a:spcAft>
              <a:buSzPts val="3294"/>
              <a:buNone/>
            </a:pPr>
            <a:r>
              <a:rPr lang="en-US" sz="2400" b="1" dirty="0"/>
              <a:t>Weather </a:t>
            </a:r>
            <a:r>
              <a:rPr lang="en-US" sz="2400" dirty="0"/>
              <a:t>is also important. Investigators will observe the following:</a:t>
            </a:r>
            <a:endParaRPr sz="2400" dirty="0"/>
          </a:p>
          <a:p>
            <a:pPr marL="457200" lvl="0" indent="-368935" algn="l" rtl="0">
              <a:lnSpc>
                <a:spcPct val="100000"/>
              </a:lnSpc>
              <a:spcBef>
                <a:spcPts val="520"/>
              </a:spcBef>
              <a:spcAft>
                <a:spcPts val="0"/>
              </a:spcAft>
              <a:buSzPts val="2800"/>
              <a:buFont typeface="Arial" panose="020B0604020202020204" pitchFamily="34" charset="0"/>
              <a:buChar char="•"/>
            </a:pPr>
            <a:r>
              <a:rPr lang="en-US" sz="2400" dirty="0"/>
              <a:t>Note temperatures as designated below:</a:t>
            </a:r>
          </a:p>
          <a:p>
            <a:pPr lvl="1" indent="-368935">
              <a:lnSpc>
                <a:spcPct val="100000"/>
              </a:lnSpc>
              <a:spcBef>
                <a:spcPts val="520"/>
              </a:spcBef>
              <a:buClr>
                <a:srgbClr val="FFC000"/>
              </a:buClr>
              <a:buSzPct val="100000"/>
              <a:buFont typeface="Wingdings" panose="05000000000000000000" pitchFamily="2" charset="2"/>
              <a:buChar char="§"/>
            </a:pPr>
            <a:r>
              <a:rPr lang="en-US" sz="2400" dirty="0"/>
              <a:t>of the </a:t>
            </a:r>
            <a:r>
              <a:rPr lang="en-US" sz="2400" b="1" dirty="0"/>
              <a:t>air &amp;</a:t>
            </a:r>
            <a:r>
              <a:rPr lang="en-US" sz="2400" dirty="0"/>
              <a:t> </a:t>
            </a:r>
            <a:r>
              <a:rPr lang="en-US" sz="2400" b="1" dirty="0"/>
              <a:t>ground </a:t>
            </a:r>
            <a:r>
              <a:rPr lang="en-US" sz="2400" dirty="0"/>
              <a:t>surface</a:t>
            </a:r>
          </a:p>
          <a:p>
            <a:pPr lvl="1" indent="-368935">
              <a:lnSpc>
                <a:spcPct val="100000"/>
              </a:lnSpc>
              <a:spcBef>
                <a:spcPts val="520"/>
              </a:spcBef>
              <a:buClr>
                <a:srgbClr val="FFC000"/>
              </a:buClr>
              <a:buSzPct val="100000"/>
              <a:buFont typeface="Wingdings" panose="05000000000000000000" pitchFamily="2" charset="2"/>
              <a:buChar char="§"/>
            </a:pPr>
            <a:r>
              <a:rPr lang="en-US" sz="2400" dirty="0"/>
              <a:t>of the </a:t>
            </a:r>
            <a:r>
              <a:rPr lang="en-US" sz="2400" b="1" dirty="0"/>
              <a:t>interface area</a:t>
            </a:r>
            <a:r>
              <a:rPr lang="en-US" sz="2400" dirty="0"/>
              <a:t> between the body and ground</a:t>
            </a:r>
          </a:p>
          <a:p>
            <a:pPr lvl="1" indent="-368935">
              <a:lnSpc>
                <a:spcPct val="100000"/>
              </a:lnSpc>
              <a:spcBef>
                <a:spcPts val="520"/>
              </a:spcBef>
              <a:buClr>
                <a:srgbClr val="FFC000"/>
              </a:buClr>
              <a:buSzPct val="100000"/>
              <a:buFont typeface="Wingdings" panose="05000000000000000000" pitchFamily="2" charset="2"/>
              <a:buChar char="§"/>
            </a:pPr>
            <a:r>
              <a:rPr lang="en-US" sz="2400" dirty="0"/>
              <a:t>of </a:t>
            </a:r>
            <a:r>
              <a:rPr lang="en-US" sz="2400" b="1" dirty="0"/>
              <a:t>soil </a:t>
            </a:r>
            <a:r>
              <a:rPr lang="en-US" sz="2400" dirty="0"/>
              <a:t>under the body</a:t>
            </a:r>
          </a:p>
          <a:p>
            <a:pPr lvl="1" indent="-368935">
              <a:lnSpc>
                <a:spcPct val="100000"/>
              </a:lnSpc>
              <a:spcBef>
                <a:spcPts val="520"/>
              </a:spcBef>
              <a:buClr>
                <a:srgbClr val="FFC000"/>
              </a:buClr>
              <a:buSzPct val="100000"/>
              <a:buFont typeface="Wingdings" panose="05000000000000000000" pitchFamily="2" charset="2"/>
              <a:buChar char="§"/>
            </a:pPr>
            <a:r>
              <a:rPr lang="en-US" sz="2400" dirty="0"/>
              <a:t>inside any </a:t>
            </a:r>
            <a:r>
              <a:rPr lang="en-US" sz="2400" b="1" dirty="0"/>
              <a:t>maggot masses</a:t>
            </a:r>
            <a:r>
              <a:rPr lang="en-US" sz="2400" dirty="0"/>
              <a:t>  </a:t>
            </a:r>
            <a:endParaRPr sz="2400" dirty="0"/>
          </a:p>
          <a:p>
            <a:pPr marL="457200" lvl="0" indent="-368935" algn="l" rtl="0">
              <a:lnSpc>
                <a:spcPct val="100000"/>
              </a:lnSpc>
              <a:spcBef>
                <a:spcPts val="520"/>
              </a:spcBef>
              <a:spcAft>
                <a:spcPts val="0"/>
              </a:spcAft>
              <a:buSzPts val="2800"/>
              <a:buFont typeface="Arial" panose="020B0604020202020204" pitchFamily="34" charset="0"/>
              <a:buChar char="•"/>
            </a:pPr>
            <a:r>
              <a:rPr lang="en-US" sz="2400" dirty="0"/>
              <a:t>Record daily temperature and precipitation data from before the body is discovered until insect evidence is collected.</a:t>
            </a:r>
            <a:endParaRPr sz="2400" dirty="0"/>
          </a:p>
          <a:p>
            <a:pPr lvl="0" indent="-457200" algn="l" rtl="0">
              <a:lnSpc>
                <a:spcPct val="100000"/>
              </a:lnSpc>
              <a:spcBef>
                <a:spcPts val="520"/>
              </a:spcBef>
              <a:spcAft>
                <a:spcPts val="0"/>
              </a:spcAft>
              <a:buSzPts val="3294"/>
              <a:buFont typeface="Arial" panose="020B0604020202020204" pitchFamily="34" charset="0"/>
              <a:buChar char="•"/>
            </a:pPr>
            <a:endParaRPr sz="2800" dirty="0"/>
          </a:p>
          <a:p>
            <a:pPr marL="0" lvl="0" indent="0" algn="l" rtl="0">
              <a:lnSpc>
                <a:spcPct val="100000"/>
              </a:lnSpc>
              <a:spcBef>
                <a:spcPts val="520"/>
              </a:spcBef>
              <a:spcAft>
                <a:spcPts val="0"/>
              </a:spcAft>
              <a:buSzPts val="2600"/>
              <a:buNone/>
            </a:pPr>
            <a:endParaRPr sz="2800" dirty="0"/>
          </a:p>
          <a:p>
            <a:pPr marL="0" lvl="0" indent="0" algn="l" rtl="0">
              <a:lnSpc>
                <a:spcPct val="100000"/>
              </a:lnSpc>
              <a:spcBef>
                <a:spcPts val="520"/>
              </a:spcBef>
              <a:spcAft>
                <a:spcPts val="0"/>
              </a:spcAft>
              <a:buSzPts val="2600"/>
              <a:buNone/>
            </a:pPr>
            <a:endParaRPr sz="2800" dirty="0"/>
          </a:p>
          <a:p>
            <a:pPr marL="0" lvl="0" indent="0" algn="l" rtl="0">
              <a:lnSpc>
                <a:spcPct val="100000"/>
              </a:lnSpc>
              <a:spcBef>
                <a:spcPts val="520"/>
              </a:spcBef>
              <a:spcAft>
                <a:spcPts val="0"/>
              </a:spcAft>
              <a:buSzPts val="2600"/>
              <a:buNone/>
            </a:pPr>
            <a:endParaRPr sz="2800" dirty="0"/>
          </a:p>
          <a:p>
            <a:pPr marL="457200" lvl="0" indent="-230186" algn="l" rtl="0">
              <a:lnSpc>
                <a:spcPct val="100000"/>
              </a:lnSpc>
              <a:spcBef>
                <a:spcPts val="520"/>
              </a:spcBef>
              <a:spcAft>
                <a:spcPts val="0"/>
              </a:spcAft>
              <a:buSzPts val="2600"/>
              <a:buNone/>
            </a:pP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6"/>
          <p:cNvSpPr txBox="1">
            <a:spLocks noGrp="1"/>
          </p:cNvSpPr>
          <p:nvPr>
            <p:ph type="title"/>
          </p:nvPr>
        </p:nvSpPr>
        <p:spPr>
          <a:xfrm>
            <a:off x="456175" y="314645"/>
            <a:ext cx="8225400" cy="771592"/>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dirty="0"/>
              <a:t>Factors Affecting PMI</a:t>
            </a:r>
            <a:endParaRPr dirty="0"/>
          </a:p>
        </p:txBody>
      </p:sp>
      <p:sp>
        <p:nvSpPr>
          <p:cNvPr id="314" name="Google Shape;314;p36"/>
          <p:cNvSpPr txBox="1">
            <a:spLocks noGrp="1"/>
          </p:cNvSpPr>
          <p:nvPr>
            <p:ph type="body" idx="1"/>
          </p:nvPr>
        </p:nvSpPr>
        <p:spPr>
          <a:xfrm>
            <a:off x="456175" y="1264753"/>
            <a:ext cx="8451519" cy="3564102"/>
          </a:xfrm>
          <a:prstGeom prst="rect">
            <a:avLst/>
          </a:prstGeom>
          <a:noFill/>
          <a:ln>
            <a:noFill/>
          </a:ln>
        </p:spPr>
        <p:txBody>
          <a:bodyPr spcFirstLastPara="1" wrap="square" lIns="91425" tIns="91425" rIns="91425" bIns="91425" anchor="t" anchorCtr="0">
            <a:noAutofit/>
          </a:bodyPr>
          <a:lstStyle/>
          <a:p>
            <a:pPr marL="76200" lvl="0" indent="0" algn="l" rtl="0">
              <a:lnSpc>
                <a:spcPct val="100000"/>
              </a:lnSpc>
              <a:spcBef>
                <a:spcPts val="520"/>
              </a:spcBef>
              <a:spcAft>
                <a:spcPts val="0"/>
              </a:spcAft>
              <a:buSzPts val="2400"/>
              <a:buNone/>
            </a:pPr>
            <a:r>
              <a:rPr lang="en-US" sz="2400" dirty="0"/>
              <a:t>Postmortem Interval: Time that has elapsed since death.</a:t>
            </a:r>
          </a:p>
          <a:p>
            <a:pPr marL="76200" lvl="0" indent="0" algn="l" rtl="0">
              <a:lnSpc>
                <a:spcPct val="100000"/>
              </a:lnSpc>
              <a:spcBef>
                <a:spcPts val="520"/>
              </a:spcBef>
              <a:spcAft>
                <a:spcPts val="0"/>
              </a:spcAft>
              <a:buSzPts val="2400"/>
              <a:buNone/>
            </a:pPr>
            <a:endParaRPr sz="800" dirty="0"/>
          </a:p>
          <a:p>
            <a:pPr marL="590550" lvl="0" indent="-514350" algn="l" rtl="0">
              <a:lnSpc>
                <a:spcPct val="100000"/>
              </a:lnSpc>
              <a:spcBef>
                <a:spcPts val="520"/>
              </a:spcBef>
              <a:spcAft>
                <a:spcPts val="0"/>
              </a:spcAft>
              <a:buSzPts val="2400"/>
              <a:buAutoNum type="arabicPeriod"/>
            </a:pPr>
            <a:r>
              <a:rPr lang="en-US" sz="2400" dirty="0"/>
              <a:t>Was the body enclosed or wrapped so that flies were prevented from finding the corpse and laying eggs?</a:t>
            </a:r>
            <a:endParaRPr sz="2400" dirty="0"/>
          </a:p>
          <a:p>
            <a:pPr marL="590550" lvl="0" indent="-514350" algn="l" rtl="0">
              <a:lnSpc>
                <a:spcPct val="100000"/>
              </a:lnSpc>
              <a:spcBef>
                <a:spcPts val="520"/>
              </a:spcBef>
              <a:spcAft>
                <a:spcPts val="0"/>
              </a:spcAft>
              <a:buSzPts val="2400"/>
              <a:buFont typeface="NTR"/>
              <a:buAutoNum type="arabicPeriod"/>
            </a:pPr>
            <a:r>
              <a:rPr lang="en-US" sz="2400" dirty="0"/>
              <a:t>Were other insect species present that may have affected the development of the collected species?</a:t>
            </a:r>
            <a:endParaRPr sz="2400" dirty="0"/>
          </a:p>
          <a:p>
            <a:pPr marL="590550" lvl="0" indent="-514350" algn="l" rtl="0">
              <a:lnSpc>
                <a:spcPct val="100000"/>
              </a:lnSpc>
              <a:spcBef>
                <a:spcPts val="520"/>
              </a:spcBef>
              <a:spcAft>
                <a:spcPts val="0"/>
              </a:spcAft>
              <a:buSzPts val="2400"/>
              <a:buFont typeface="NTR"/>
              <a:buAutoNum type="arabicPeriod"/>
            </a:pPr>
            <a:r>
              <a:rPr lang="en-US" sz="2400" dirty="0"/>
              <a:t>Were drugs or other poisons in or on the body that might have affected larvae development?</a:t>
            </a:r>
            <a:endParaRPr sz="2400" dirty="0"/>
          </a:p>
          <a:p>
            <a:pPr marL="590550" lvl="0" indent="-361950" algn="l" rtl="0">
              <a:lnSpc>
                <a:spcPct val="100000"/>
              </a:lnSpc>
              <a:spcBef>
                <a:spcPts val="520"/>
              </a:spcBef>
              <a:spcAft>
                <a:spcPts val="0"/>
              </a:spcAft>
              <a:buSzPts val="2400"/>
              <a:buFont typeface="NTR"/>
              <a:buNone/>
            </a:pPr>
            <a:endParaRPr sz="2800" dirty="0"/>
          </a:p>
          <a:p>
            <a:pPr marL="590550" lvl="0" indent="-361950" algn="l" rtl="0">
              <a:lnSpc>
                <a:spcPct val="100000"/>
              </a:lnSpc>
              <a:spcBef>
                <a:spcPts val="520"/>
              </a:spcBef>
              <a:spcAft>
                <a:spcPts val="0"/>
              </a:spcAft>
              <a:buSzPts val="2400"/>
              <a:buFont typeface="NTR"/>
              <a:buNone/>
            </a:pPr>
            <a:endParaRPr sz="2800" dirty="0"/>
          </a:p>
          <a:p>
            <a:pPr marL="590550" lvl="0" indent="-361950" algn="l" rtl="0">
              <a:lnSpc>
                <a:spcPct val="100000"/>
              </a:lnSpc>
              <a:spcBef>
                <a:spcPts val="520"/>
              </a:spcBef>
              <a:spcAft>
                <a:spcPts val="0"/>
              </a:spcAft>
              <a:buSzPts val="2400"/>
              <a:buNone/>
            </a:pPr>
            <a:endParaRPr sz="2800" dirty="0"/>
          </a:p>
          <a:p>
            <a:pPr marL="76200" lvl="0" indent="0" algn="l" rtl="0">
              <a:lnSpc>
                <a:spcPct val="100000"/>
              </a:lnSpc>
              <a:spcBef>
                <a:spcPts val="520"/>
              </a:spcBef>
              <a:spcAft>
                <a:spcPts val="0"/>
              </a:spcAft>
              <a:buSzPts val="2400"/>
              <a:buNone/>
            </a:pPr>
            <a:endParaRPr sz="2800" dirty="0"/>
          </a:p>
          <a:p>
            <a:pPr marL="0" lvl="0" indent="0" algn="l" rtl="0">
              <a:lnSpc>
                <a:spcPct val="100000"/>
              </a:lnSpc>
              <a:spcBef>
                <a:spcPts val="520"/>
              </a:spcBef>
              <a:spcAft>
                <a:spcPts val="0"/>
              </a:spcAft>
              <a:buSzPts val="2600"/>
              <a:buNone/>
            </a:pPr>
            <a:endParaRPr sz="2800" dirty="0"/>
          </a:p>
          <a:p>
            <a:pPr marL="0" lvl="0" indent="0" algn="l" rtl="0">
              <a:lnSpc>
                <a:spcPct val="100000"/>
              </a:lnSpc>
              <a:spcBef>
                <a:spcPts val="520"/>
              </a:spcBef>
              <a:spcAft>
                <a:spcPts val="0"/>
              </a:spcAft>
              <a:buSzPts val="2600"/>
              <a:buNone/>
            </a:pPr>
            <a:endParaRPr sz="2800" dirty="0"/>
          </a:p>
          <a:p>
            <a:pPr marL="0" lvl="0" indent="0" algn="l" rtl="0">
              <a:lnSpc>
                <a:spcPct val="100000"/>
              </a:lnSpc>
              <a:spcBef>
                <a:spcPts val="520"/>
              </a:spcBef>
              <a:spcAft>
                <a:spcPts val="0"/>
              </a:spcAft>
              <a:buSzPts val="2600"/>
              <a:buNone/>
            </a:pPr>
            <a:endParaRPr sz="2800" dirty="0"/>
          </a:p>
          <a:p>
            <a:pPr marL="0" lvl="0" indent="0" algn="l" rtl="0">
              <a:lnSpc>
                <a:spcPct val="100000"/>
              </a:lnSpc>
              <a:spcBef>
                <a:spcPts val="520"/>
              </a:spcBef>
              <a:spcAft>
                <a:spcPts val="0"/>
              </a:spcAft>
              <a:buSzPts val="2600"/>
              <a:buNone/>
            </a:pPr>
            <a:endParaRPr sz="2800" dirty="0"/>
          </a:p>
          <a:p>
            <a:pPr marL="457200" lvl="0" indent="-230186" algn="l" rtl="0">
              <a:lnSpc>
                <a:spcPct val="100000"/>
              </a:lnSpc>
              <a:spcBef>
                <a:spcPts val="520"/>
              </a:spcBef>
              <a:spcAft>
                <a:spcPts val="0"/>
              </a:spcAft>
              <a:buSzPts val="2600"/>
              <a:buNone/>
            </a:pP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D06D95-BBAD-420F-93F3-49DFF274A529}"/>
              </a:ext>
            </a:extLst>
          </p:cNvPr>
          <p:cNvSpPr>
            <a:spLocks noGrp="1"/>
          </p:cNvSpPr>
          <p:nvPr>
            <p:ph type="title"/>
          </p:nvPr>
        </p:nvSpPr>
        <p:spPr/>
        <p:txBody>
          <a:bodyPr/>
          <a:lstStyle/>
          <a:p>
            <a:r>
              <a:rPr lang="en-US" dirty="0"/>
              <a:t>Model Case Study | “Canine Caper”</a:t>
            </a:r>
          </a:p>
        </p:txBody>
      </p:sp>
      <p:sp>
        <p:nvSpPr>
          <p:cNvPr id="6" name="Text Placeholder 5">
            <a:extLst>
              <a:ext uri="{FF2B5EF4-FFF2-40B4-BE49-F238E27FC236}">
                <a16:creationId xmlns:a16="http://schemas.microsoft.com/office/drawing/2014/main" id="{E5461B3E-37B9-1C53-235A-47652A7DE8D0}"/>
              </a:ext>
            </a:extLst>
          </p:cNvPr>
          <p:cNvSpPr>
            <a:spLocks noGrp="1"/>
          </p:cNvSpPr>
          <p:nvPr>
            <p:ph type="body" idx="1"/>
          </p:nvPr>
        </p:nvSpPr>
        <p:spPr>
          <a:xfrm>
            <a:off x="456300" y="1263110"/>
            <a:ext cx="8225275" cy="3288341"/>
          </a:xfrm>
        </p:spPr>
        <p:txBody>
          <a:bodyPr/>
          <a:lstStyle/>
          <a:p>
            <a:pPr>
              <a:buFont typeface="Arial" panose="020B0604020202020204" pitchFamily="34" charset="0"/>
              <a:buChar char="•"/>
            </a:pPr>
            <a:r>
              <a:rPr lang="en-US" sz="2400" dirty="0"/>
              <a:t>You are now a Forensic Entomologist! </a:t>
            </a:r>
          </a:p>
          <a:p>
            <a:pPr>
              <a:buFont typeface="Arial" panose="020B0604020202020204" pitchFamily="34" charset="0"/>
              <a:buChar char="•"/>
            </a:pPr>
            <a:r>
              <a:rPr lang="en-US" sz="2400" dirty="0"/>
              <a:t>Open your case file. </a:t>
            </a:r>
          </a:p>
          <a:p>
            <a:pPr lvl="1">
              <a:buClr>
                <a:srgbClr val="FFC000"/>
              </a:buClr>
              <a:buSzPct val="100000"/>
              <a:buFont typeface="Wingdings" panose="05000000000000000000" pitchFamily="2" charset="2"/>
              <a:buChar char="§"/>
            </a:pPr>
            <a:r>
              <a:rPr lang="en-US" sz="2400" dirty="0"/>
              <a:t>What do we know? </a:t>
            </a:r>
          </a:p>
          <a:p>
            <a:pPr lvl="1">
              <a:buClr>
                <a:srgbClr val="FFC000"/>
              </a:buClr>
              <a:buSzPct val="100000"/>
              <a:buFont typeface="Wingdings" panose="05000000000000000000" pitchFamily="2" charset="2"/>
              <a:buChar char="§"/>
            </a:pPr>
            <a:r>
              <a:rPr lang="en-US" sz="2400" dirty="0"/>
              <a:t>What can we infer about the case so far? </a:t>
            </a:r>
          </a:p>
          <a:p>
            <a:pPr lvl="1">
              <a:buClr>
                <a:srgbClr val="FFC000"/>
              </a:buClr>
              <a:buSzPct val="100000"/>
              <a:buFont typeface="Wingdings" panose="05000000000000000000" pitchFamily="2" charset="2"/>
              <a:buChar char="§"/>
            </a:pPr>
            <a:r>
              <a:rPr lang="en-US" sz="2400" dirty="0"/>
              <a:t>What is the first step we need to take? </a:t>
            </a:r>
          </a:p>
        </p:txBody>
      </p:sp>
      <p:pic>
        <p:nvPicPr>
          <p:cNvPr id="8" name="Picture 7">
            <a:extLst>
              <a:ext uri="{FF2B5EF4-FFF2-40B4-BE49-F238E27FC236}">
                <a16:creationId xmlns:a16="http://schemas.microsoft.com/office/drawing/2014/main" id="{8899E8DE-614E-6583-1E09-7C64424A34EC}"/>
              </a:ext>
            </a:extLst>
          </p:cNvPr>
          <p:cNvPicPr>
            <a:picLocks noChangeAspect="1"/>
          </p:cNvPicPr>
          <p:nvPr/>
        </p:nvPicPr>
        <p:blipFill>
          <a:blip r:embed="rId2"/>
          <a:stretch>
            <a:fillRect/>
          </a:stretch>
        </p:blipFill>
        <p:spPr>
          <a:xfrm>
            <a:off x="5270642" y="1182515"/>
            <a:ext cx="4934735" cy="2778470"/>
          </a:xfrm>
          <a:prstGeom prst="rect">
            <a:avLst/>
          </a:prstGeom>
        </p:spPr>
      </p:pic>
    </p:spTree>
    <p:extLst>
      <p:ext uri="{BB962C8B-B14F-4D97-AF65-F5344CB8AC3E}">
        <p14:creationId xmlns:p14="http://schemas.microsoft.com/office/powerpoint/2010/main" val="16583366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52BE7-74F2-090A-0BF5-79BCC2A672B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85417FF-41B1-F411-6253-6B3564956450}"/>
              </a:ext>
            </a:extLst>
          </p:cNvPr>
          <p:cNvSpPr>
            <a:spLocks noGrp="1"/>
          </p:cNvSpPr>
          <p:nvPr>
            <p:ph type="title"/>
          </p:nvPr>
        </p:nvSpPr>
        <p:spPr/>
        <p:txBody>
          <a:bodyPr/>
          <a:lstStyle/>
          <a:p>
            <a:r>
              <a:rPr lang="en-US" dirty="0"/>
              <a:t>Model Case Study | “Canine Caper”</a:t>
            </a:r>
          </a:p>
        </p:txBody>
      </p:sp>
      <p:sp>
        <p:nvSpPr>
          <p:cNvPr id="6" name="Text Placeholder 5">
            <a:extLst>
              <a:ext uri="{FF2B5EF4-FFF2-40B4-BE49-F238E27FC236}">
                <a16:creationId xmlns:a16="http://schemas.microsoft.com/office/drawing/2014/main" id="{927AF904-5F2B-6A99-F10D-3082D8A131DB}"/>
              </a:ext>
            </a:extLst>
          </p:cNvPr>
          <p:cNvSpPr>
            <a:spLocks noGrp="1"/>
          </p:cNvSpPr>
          <p:nvPr>
            <p:ph type="body" idx="1"/>
          </p:nvPr>
        </p:nvSpPr>
        <p:spPr>
          <a:xfrm>
            <a:off x="456301" y="1263111"/>
            <a:ext cx="6088338" cy="3021214"/>
          </a:xfrm>
        </p:spPr>
        <p:txBody>
          <a:bodyPr/>
          <a:lstStyle/>
          <a:p>
            <a:pPr>
              <a:buFont typeface="Arial" panose="020B0604020202020204" pitchFamily="34" charset="0"/>
              <a:buChar char="•"/>
            </a:pPr>
            <a:r>
              <a:rPr lang="en-US" dirty="0"/>
              <a:t>Find your table and data from the Case Resources Tables.</a:t>
            </a:r>
          </a:p>
          <a:p>
            <a:pPr lvl="1">
              <a:buClr>
                <a:srgbClr val="FFC000"/>
              </a:buClr>
              <a:buFont typeface="Wingdings" panose="05000000000000000000" pitchFamily="2" charset="2"/>
              <a:buChar char="§"/>
            </a:pPr>
            <a:r>
              <a:rPr lang="en-US" dirty="0"/>
              <a:t>Using what we know, what can we learn from the table?</a:t>
            </a:r>
          </a:p>
          <a:p>
            <a:pPr lvl="1">
              <a:buClr>
                <a:srgbClr val="FFC000"/>
              </a:buClr>
              <a:buFont typeface="Wingdings" panose="05000000000000000000" pitchFamily="2" charset="2"/>
              <a:buChar char="§"/>
            </a:pPr>
            <a:r>
              <a:rPr lang="en-US" dirty="0"/>
              <a:t>How does this help us solve the case?  </a:t>
            </a:r>
          </a:p>
        </p:txBody>
      </p:sp>
      <p:pic>
        <p:nvPicPr>
          <p:cNvPr id="8" name="Picture 7">
            <a:extLst>
              <a:ext uri="{FF2B5EF4-FFF2-40B4-BE49-F238E27FC236}">
                <a16:creationId xmlns:a16="http://schemas.microsoft.com/office/drawing/2014/main" id="{11969C7F-5545-45FD-FD01-1E4833357F3A}"/>
              </a:ext>
            </a:extLst>
          </p:cNvPr>
          <p:cNvPicPr>
            <a:picLocks noChangeAspect="1"/>
          </p:cNvPicPr>
          <p:nvPr/>
        </p:nvPicPr>
        <p:blipFill>
          <a:blip r:embed="rId2"/>
          <a:stretch>
            <a:fillRect/>
          </a:stretch>
        </p:blipFill>
        <p:spPr>
          <a:xfrm>
            <a:off x="5270642" y="1182515"/>
            <a:ext cx="4934735" cy="2778470"/>
          </a:xfrm>
          <a:prstGeom prst="rect">
            <a:avLst/>
          </a:prstGeom>
        </p:spPr>
      </p:pic>
    </p:spTree>
    <p:extLst>
      <p:ext uri="{BB962C8B-B14F-4D97-AF65-F5344CB8AC3E}">
        <p14:creationId xmlns:p14="http://schemas.microsoft.com/office/powerpoint/2010/main" val="863628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7"/>
          <p:cNvSpPr txBox="1">
            <a:spLocks noGrp="1"/>
          </p:cNvSpPr>
          <p:nvPr>
            <p:ph type="title"/>
          </p:nvPr>
        </p:nvSpPr>
        <p:spPr>
          <a:xfrm>
            <a:off x="456175" y="267839"/>
            <a:ext cx="8225400" cy="771592"/>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dirty="0"/>
              <a:t>Model Case Study | “Canine Caper” Data</a:t>
            </a:r>
            <a:endParaRPr dirty="0"/>
          </a:p>
        </p:txBody>
      </p:sp>
      <p:sp>
        <p:nvSpPr>
          <p:cNvPr id="334" name="Google Shape;334;p37"/>
          <p:cNvSpPr txBox="1">
            <a:spLocks noGrp="1"/>
          </p:cNvSpPr>
          <p:nvPr>
            <p:ph type="body" idx="1"/>
          </p:nvPr>
        </p:nvSpPr>
        <p:spPr>
          <a:xfrm>
            <a:off x="456175" y="1193543"/>
            <a:ext cx="8225275" cy="3251519"/>
          </a:xfrm>
          <a:prstGeom prst="rect">
            <a:avLst/>
          </a:prstGeom>
          <a:noFill/>
          <a:ln>
            <a:noFill/>
          </a:ln>
        </p:spPr>
        <p:txBody>
          <a:bodyPr spcFirstLastPara="1" wrap="square" lIns="91425" tIns="91425" rIns="91425" bIns="91425" anchor="t" anchorCtr="0">
            <a:noAutofit/>
          </a:bodyPr>
          <a:lstStyle/>
          <a:p>
            <a:pPr marL="491565" lvl="0" indent="-457200" algn="l" rtl="0">
              <a:lnSpc>
                <a:spcPct val="100000"/>
              </a:lnSpc>
              <a:spcBef>
                <a:spcPts val="520"/>
              </a:spcBef>
              <a:spcAft>
                <a:spcPts val="0"/>
              </a:spcAft>
              <a:buSzPct val="100000"/>
              <a:buFont typeface="+mj-lt"/>
              <a:buAutoNum type="arabicPeriod"/>
            </a:pPr>
            <a:r>
              <a:rPr lang="en-US" sz="2400" dirty="0"/>
              <a:t>Approximately how long has this animal been dead?</a:t>
            </a:r>
          </a:p>
          <a:p>
            <a:pPr marL="491565" lvl="0" indent="-457200" algn="l" rtl="0">
              <a:lnSpc>
                <a:spcPct val="100000"/>
              </a:lnSpc>
              <a:spcBef>
                <a:spcPts val="520"/>
              </a:spcBef>
              <a:spcAft>
                <a:spcPts val="0"/>
              </a:spcAft>
              <a:buSzPct val="100000"/>
              <a:buFont typeface="+mj-lt"/>
              <a:buAutoNum type="arabicPeriod"/>
            </a:pPr>
            <a:r>
              <a:rPr lang="en-US" sz="2400" dirty="0"/>
              <a:t>What effect, if any, have the outside temperatures had on your estimation of time of death in this case? </a:t>
            </a:r>
          </a:p>
          <a:p>
            <a:pPr marL="491565" lvl="0" indent="-457200" algn="l" rtl="0">
              <a:lnSpc>
                <a:spcPct val="100000"/>
              </a:lnSpc>
              <a:spcBef>
                <a:spcPts val="520"/>
              </a:spcBef>
              <a:spcAft>
                <a:spcPts val="0"/>
              </a:spcAft>
              <a:buSzPct val="100000"/>
              <a:buFont typeface="+mj-lt"/>
              <a:buAutoNum type="arabicPeriod"/>
            </a:pPr>
            <a:r>
              <a:rPr lang="en-US" sz="2400" dirty="0"/>
              <a:t>How does the fact that the windows were closed relate to the populations of flies you observed in and around the corpse? </a:t>
            </a:r>
          </a:p>
          <a:p>
            <a:pPr marL="491565" lvl="0" indent="-457200" algn="l" rtl="0">
              <a:lnSpc>
                <a:spcPct val="100000"/>
              </a:lnSpc>
              <a:spcBef>
                <a:spcPts val="520"/>
              </a:spcBef>
              <a:spcAft>
                <a:spcPts val="0"/>
              </a:spcAft>
              <a:buSzPct val="100000"/>
              <a:buFont typeface="+mj-lt"/>
              <a:buAutoNum type="arabicPeriod"/>
            </a:pPr>
            <a:r>
              <a:rPr lang="en-US" sz="2400" dirty="0"/>
              <a:t>Do you suspect foul play? Explain.</a:t>
            </a:r>
            <a:endParaRPr sz="2400" dirty="0"/>
          </a:p>
          <a:p>
            <a:pPr marL="457200" lvl="0" indent="-230186" algn="l" rtl="0">
              <a:lnSpc>
                <a:spcPct val="100000"/>
              </a:lnSpc>
              <a:spcBef>
                <a:spcPts val="520"/>
              </a:spcBef>
              <a:spcAft>
                <a:spcPts val="0"/>
              </a:spcAft>
              <a:buSzPts val="2600"/>
              <a:buNone/>
            </a:pP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8"/>
          <p:cNvSpPr txBox="1">
            <a:spLocks noGrp="1"/>
          </p:cNvSpPr>
          <p:nvPr>
            <p:ph type="title"/>
          </p:nvPr>
        </p:nvSpPr>
        <p:spPr>
          <a:xfrm>
            <a:off x="456175" y="80958"/>
            <a:ext cx="8225400" cy="771592"/>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a:t>Model Case Study | You’ve Solved It!</a:t>
            </a:r>
            <a:endParaRPr/>
          </a:p>
        </p:txBody>
      </p:sp>
      <p:sp>
        <p:nvSpPr>
          <p:cNvPr id="340" name="Google Shape;340;p38"/>
          <p:cNvSpPr txBox="1">
            <a:spLocks noGrp="1"/>
          </p:cNvSpPr>
          <p:nvPr>
            <p:ph type="body" idx="1"/>
          </p:nvPr>
        </p:nvSpPr>
        <p:spPr>
          <a:xfrm>
            <a:off x="456300" y="852550"/>
            <a:ext cx="8081525" cy="3804416"/>
          </a:xfrm>
          <a:prstGeom prst="rect">
            <a:avLst/>
          </a:prstGeom>
          <a:noFill/>
          <a:ln>
            <a:noFill/>
          </a:ln>
        </p:spPr>
        <p:txBody>
          <a:bodyPr spcFirstLastPara="1" wrap="square" lIns="91425" tIns="91425" rIns="91425" bIns="91425" anchor="t" anchorCtr="0">
            <a:noAutofit/>
          </a:bodyPr>
          <a:lstStyle/>
          <a:p>
            <a:pPr marL="548715" lvl="0" indent="-514350" algn="l" rtl="0">
              <a:lnSpc>
                <a:spcPct val="100000"/>
              </a:lnSpc>
              <a:spcBef>
                <a:spcPts val="520"/>
              </a:spcBef>
              <a:spcAft>
                <a:spcPts val="0"/>
              </a:spcAft>
              <a:buSzPct val="100000"/>
              <a:buFont typeface="+mj-lt"/>
              <a:buAutoNum type="arabicPeriod"/>
            </a:pPr>
            <a:r>
              <a:rPr lang="en-US" sz="2400" dirty="0"/>
              <a:t>5 days.</a:t>
            </a:r>
          </a:p>
          <a:p>
            <a:pPr marL="548715" lvl="0" indent="-514350" algn="l" rtl="0">
              <a:lnSpc>
                <a:spcPct val="100000"/>
              </a:lnSpc>
              <a:spcBef>
                <a:spcPts val="520"/>
              </a:spcBef>
              <a:spcAft>
                <a:spcPts val="0"/>
              </a:spcAft>
              <a:buSzPct val="100000"/>
              <a:buFont typeface="+mj-lt"/>
              <a:buAutoNum type="arabicPeriod"/>
            </a:pPr>
            <a:r>
              <a:rPr lang="en-US" sz="2400" dirty="0"/>
              <a:t>None. The windows were closed, and the inside temperature was 72 degrees.</a:t>
            </a:r>
          </a:p>
          <a:p>
            <a:pPr marL="548715" lvl="0" indent="-514350" algn="l" rtl="0">
              <a:lnSpc>
                <a:spcPct val="100000"/>
              </a:lnSpc>
              <a:spcBef>
                <a:spcPts val="520"/>
              </a:spcBef>
              <a:spcAft>
                <a:spcPts val="0"/>
              </a:spcAft>
              <a:buSzPct val="100000"/>
              <a:buFont typeface="+mj-lt"/>
              <a:buAutoNum type="arabicPeriod"/>
            </a:pPr>
            <a:r>
              <a:rPr lang="en-US" sz="2400" dirty="0"/>
              <a:t>Only flies that were inside could have laid the eggs at the time of death.</a:t>
            </a:r>
          </a:p>
          <a:p>
            <a:pPr marL="548715" lvl="0" indent="-514350" algn="l" rtl="0">
              <a:lnSpc>
                <a:spcPct val="100000"/>
              </a:lnSpc>
              <a:spcBef>
                <a:spcPts val="520"/>
              </a:spcBef>
              <a:spcAft>
                <a:spcPts val="0"/>
              </a:spcAft>
              <a:buSzPct val="100000"/>
              <a:buFont typeface="+mj-lt"/>
              <a:buAutoNum type="arabicPeriod"/>
            </a:pPr>
            <a:r>
              <a:rPr lang="en-US" sz="2400" dirty="0"/>
              <a:t>Yes. Maggots behind the shoulder</a:t>
            </a:r>
            <a:br>
              <a:rPr lang="en-US" sz="2400" dirty="0"/>
            </a:br>
            <a:r>
              <a:rPr lang="en-US" sz="2400" dirty="0"/>
              <a:t>indicate some sort of opening was</a:t>
            </a:r>
            <a:br>
              <a:rPr lang="en-US" sz="2400" dirty="0"/>
            </a:br>
            <a:r>
              <a:rPr lang="en-US" sz="2400" dirty="0"/>
              <a:t>present.</a:t>
            </a:r>
            <a:endParaRPr sz="2400" dirty="0"/>
          </a:p>
          <a:p>
            <a:pPr marL="457200" lvl="0" indent="-230186" algn="l" rtl="0">
              <a:lnSpc>
                <a:spcPct val="100000"/>
              </a:lnSpc>
              <a:spcBef>
                <a:spcPts val="520"/>
              </a:spcBef>
              <a:spcAft>
                <a:spcPts val="0"/>
              </a:spcAft>
              <a:buSzPts val="2600"/>
              <a:buNone/>
            </a:pPr>
            <a:endParaRPr dirty="0"/>
          </a:p>
        </p:txBody>
      </p:sp>
      <p:graphicFrame>
        <p:nvGraphicFramePr>
          <p:cNvPr id="341" name="Google Shape;341;p38"/>
          <p:cNvGraphicFramePr/>
          <p:nvPr>
            <p:extLst>
              <p:ext uri="{D42A27DB-BD31-4B8C-83A1-F6EECF244321}">
                <p14:modId xmlns:p14="http://schemas.microsoft.com/office/powerpoint/2010/main" val="4270549561"/>
              </p:ext>
            </p:extLst>
          </p:nvPr>
        </p:nvGraphicFramePr>
        <p:xfrm>
          <a:off x="5732980" y="2727686"/>
          <a:ext cx="2948595" cy="1686318"/>
        </p:xfrm>
        <a:graphic>
          <a:graphicData uri="http://schemas.openxmlformats.org/drawingml/2006/table">
            <a:tbl>
              <a:tblPr>
                <a:noFill/>
                <a:tableStyleId>{545BAF98-A234-44D6-9053-A3CE166A9E48}</a:tableStyleId>
              </a:tblPr>
              <a:tblGrid>
                <a:gridCol w="1160981">
                  <a:extLst>
                    <a:ext uri="{9D8B030D-6E8A-4147-A177-3AD203B41FA5}">
                      <a16:colId xmlns:a16="http://schemas.microsoft.com/office/drawing/2014/main" val="20000"/>
                    </a:ext>
                  </a:extLst>
                </a:gridCol>
                <a:gridCol w="852755">
                  <a:extLst>
                    <a:ext uri="{9D8B030D-6E8A-4147-A177-3AD203B41FA5}">
                      <a16:colId xmlns:a16="http://schemas.microsoft.com/office/drawing/2014/main" val="20001"/>
                    </a:ext>
                  </a:extLst>
                </a:gridCol>
                <a:gridCol w="934859">
                  <a:extLst>
                    <a:ext uri="{9D8B030D-6E8A-4147-A177-3AD203B41FA5}">
                      <a16:colId xmlns:a16="http://schemas.microsoft.com/office/drawing/2014/main" val="20002"/>
                    </a:ext>
                  </a:extLst>
                </a:gridCol>
              </a:tblGrid>
              <a:tr h="606842">
                <a:tc>
                  <a:txBody>
                    <a:bodyPr/>
                    <a:lstStyle/>
                    <a:p>
                      <a:pPr marL="0" marR="0" lvl="0" indent="0" algn="ctr" rtl="0">
                        <a:lnSpc>
                          <a:spcPct val="100000"/>
                        </a:lnSpc>
                        <a:spcBef>
                          <a:spcPts val="0"/>
                        </a:spcBef>
                        <a:spcAft>
                          <a:spcPts val="0"/>
                        </a:spcAft>
                        <a:buClr>
                          <a:srgbClr val="000000"/>
                        </a:buClr>
                        <a:buSzPts val="1500"/>
                        <a:buFont typeface="Arial"/>
                        <a:buNone/>
                      </a:pPr>
                      <a:r>
                        <a:rPr lang="en-US" sz="1800" b="1" u="none" strike="noStrike" cap="none" dirty="0">
                          <a:solidFill>
                            <a:schemeClr val="lt1"/>
                          </a:solidFill>
                          <a:latin typeface="Calibri"/>
                          <a:ea typeface="Calibri"/>
                          <a:cs typeface="Calibri"/>
                          <a:sym typeface="Calibri"/>
                        </a:rPr>
                        <a:t>Species </a:t>
                      </a:r>
                      <a:endParaRPr sz="1800" b="1" u="none" strike="noStrike" cap="none" dirty="0">
                        <a:solidFill>
                          <a:schemeClr val="lt1"/>
                        </a:solidFill>
                        <a:latin typeface="Calibri"/>
                        <a:ea typeface="Calibri"/>
                        <a:cs typeface="Calibri"/>
                        <a:sym typeface="Calibri"/>
                      </a:endParaRPr>
                    </a:p>
                  </a:txBody>
                  <a:tcPr marL="91425" marR="91425" marT="91425" marB="91425" anchor="b">
                    <a:solidFill>
                      <a:schemeClr val="accent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800" b="1" u="none" strike="noStrike" cap="none">
                          <a:solidFill>
                            <a:schemeClr val="lt1"/>
                          </a:solidFill>
                          <a:latin typeface="Calibri"/>
                          <a:ea typeface="Calibri"/>
                          <a:cs typeface="Calibri"/>
                          <a:sym typeface="Calibri"/>
                        </a:rPr>
                        <a:t>Size</a:t>
                      </a:r>
                      <a:endParaRPr sz="1800" b="1"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500"/>
                        <a:buFont typeface="Arial"/>
                        <a:buNone/>
                      </a:pPr>
                      <a:r>
                        <a:rPr lang="en-US" sz="1800" b="1" u="none" strike="noStrike" cap="none">
                          <a:solidFill>
                            <a:schemeClr val="lt1"/>
                          </a:solidFill>
                          <a:latin typeface="Calibri"/>
                          <a:ea typeface="Calibri"/>
                          <a:cs typeface="Calibri"/>
                          <a:sym typeface="Calibri"/>
                        </a:rPr>
                        <a:t> (mm)</a:t>
                      </a:r>
                      <a:endParaRPr sz="1800" b="1" u="none" strike="noStrike" cap="none">
                        <a:solidFill>
                          <a:schemeClr val="lt1"/>
                        </a:solidFill>
                        <a:latin typeface="Calibri"/>
                        <a:ea typeface="Calibri"/>
                        <a:cs typeface="Calibri"/>
                        <a:sym typeface="Calibri"/>
                      </a:endParaRPr>
                    </a:p>
                  </a:txBody>
                  <a:tcPr marL="91425" marR="91425" marT="91425" marB="91425" anchor="b">
                    <a:solidFill>
                      <a:schemeClr val="accent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800" b="1" u="none" strike="noStrike" cap="none">
                          <a:solidFill>
                            <a:schemeClr val="lt1"/>
                          </a:solidFill>
                          <a:latin typeface="Calibri"/>
                          <a:ea typeface="Calibri"/>
                          <a:cs typeface="Calibri"/>
                          <a:sym typeface="Calibri"/>
                        </a:rPr>
                        <a:t>Age</a:t>
                      </a:r>
                      <a:endParaRPr sz="1800" b="1"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500"/>
                        <a:buFont typeface="Arial"/>
                        <a:buNone/>
                      </a:pPr>
                      <a:r>
                        <a:rPr lang="en-US" sz="1800" b="1" u="none" strike="noStrike" cap="none">
                          <a:solidFill>
                            <a:schemeClr val="lt1"/>
                          </a:solidFill>
                          <a:latin typeface="Calibri"/>
                          <a:ea typeface="Calibri"/>
                          <a:cs typeface="Calibri"/>
                          <a:sym typeface="Calibri"/>
                        </a:rPr>
                        <a:t>(days)</a:t>
                      </a:r>
                      <a:endParaRPr sz="1800" b="1" u="none" strike="noStrike" cap="none">
                        <a:solidFill>
                          <a:schemeClr val="lt1"/>
                        </a:solidFill>
                        <a:latin typeface="Calibri"/>
                        <a:ea typeface="Calibri"/>
                        <a:cs typeface="Calibri"/>
                        <a:sym typeface="Calibri"/>
                      </a:endParaRPr>
                    </a:p>
                  </a:txBody>
                  <a:tcPr marL="91425" marR="91425" marT="91425" marB="91425" anchor="b">
                    <a:solidFill>
                      <a:schemeClr val="accent2"/>
                    </a:solidFill>
                  </a:tcPr>
                </a:tc>
                <a:extLst>
                  <a:ext uri="{0D108BD9-81ED-4DB2-BD59-A6C34878D82A}">
                    <a16:rowId xmlns:a16="http://schemas.microsoft.com/office/drawing/2014/main" val="10000"/>
                  </a:ext>
                </a:extLst>
              </a:tr>
              <a:tr h="477414">
                <a:tc>
                  <a:txBody>
                    <a:bodyPr/>
                    <a:lstStyle/>
                    <a:p>
                      <a:pPr marL="0" marR="0" lvl="0" indent="0" algn="l" rtl="0">
                        <a:lnSpc>
                          <a:spcPct val="100000"/>
                        </a:lnSpc>
                        <a:spcBef>
                          <a:spcPts val="0"/>
                        </a:spcBef>
                        <a:spcAft>
                          <a:spcPts val="0"/>
                        </a:spcAft>
                        <a:buClr>
                          <a:schemeClr val="dk1"/>
                        </a:buClr>
                        <a:buSzPts val="1400"/>
                        <a:buFont typeface="Arial"/>
                        <a:buNone/>
                      </a:pPr>
                      <a:r>
                        <a:rPr lang="en-US" sz="1800" b="1" u="none" strike="noStrike" cap="none" dirty="0">
                          <a:latin typeface="Calibri" panose="020F0502020204030204" pitchFamily="34" charset="0"/>
                          <a:cs typeface="Calibri" panose="020F0502020204030204" pitchFamily="34" charset="0"/>
                        </a:rPr>
                        <a:t>House Fly</a:t>
                      </a:r>
                      <a:endParaRPr sz="1800" b="1" u="none" strike="noStrike" cap="none" dirty="0">
                        <a:latin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a:latin typeface="Calibri" panose="020F0502020204030204" pitchFamily="34" charset="0"/>
                          <a:cs typeface="Calibri" panose="020F0502020204030204" pitchFamily="34" charset="0"/>
                        </a:rPr>
                        <a:t>6</a:t>
                      </a:r>
                      <a:endParaRPr sz="1800" u="none" strike="noStrike" cap="none">
                        <a:latin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a:latin typeface="Calibri" panose="020F0502020204030204" pitchFamily="34" charset="0"/>
                          <a:cs typeface="Calibri" panose="020F0502020204030204" pitchFamily="34" charset="0"/>
                        </a:rPr>
                        <a:t>4-5</a:t>
                      </a:r>
                      <a:endParaRPr sz="1800" u="none" strike="noStrike" cap="none">
                        <a:latin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1"/>
                  </a:ext>
                </a:extLst>
              </a:tr>
              <a:tr h="477414">
                <a:tc>
                  <a:txBody>
                    <a:bodyPr/>
                    <a:lstStyle/>
                    <a:p>
                      <a:pPr marL="0" marR="0" lvl="0" indent="0" algn="l" rtl="0">
                        <a:lnSpc>
                          <a:spcPct val="100000"/>
                        </a:lnSpc>
                        <a:spcBef>
                          <a:spcPts val="0"/>
                        </a:spcBef>
                        <a:spcAft>
                          <a:spcPts val="0"/>
                        </a:spcAft>
                        <a:buClr>
                          <a:schemeClr val="dk1"/>
                        </a:buClr>
                        <a:buSzPts val="1400"/>
                        <a:buFont typeface="Arial"/>
                        <a:buNone/>
                      </a:pPr>
                      <a:r>
                        <a:rPr lang="en-US" sz="1800" b="1" u="none" strike="noStrike" cap="none" dirty="0">
                          <a:latin typeface="Calibri" panose="020F0502020204030204" pitchFamily="34" charset="0"/>
                          <a:cs typeface="Calibri" panose="020F0502020204030204" pitchFamily="34" charset="0"/>
                        </a:rPr>
                        <a:t>Flesh Fly</a:t>
                      </a:r>
                      <a:endParaRPr sz="1800" b="1" u="none" strike="noStrike" cap="none" dirty="0">
                        <a:latin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dirty="0">
                          <a:latin typeface="Calibri" panose="020F0502020204030204" pitchFamily="34" charset="0"/>
                          <a:cs typeface="Calibri" panose="020F0502020204030204" pitchFamily="34" charset="0"/>
                        </a:rPr>
                        <a:t>15</a:t>
                      </a:r>
                      <a:endParaRPr sz="1800" u="none" strike="noStrike" cap="none" dirty="0">
                        <a:latin typeface="Calibri" panose="020F0502020204030204" pitchFamily="34" charset="0"/>
                        <a:cs typeface="Calibri" panose="020F0502020204030204" pitchFamily="34" charset="0"/>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US" sz="1800" u="none" strike="noStrike" cap="none" dirty="0">
                          <a:latin typeface="Calibri" panose="020F0502020204030204" pitchFamily="34" charset="0"/>
                          <a:cs typeface="Calibri" panose="020F0502020204030204" pitchFamily="34" charset="0"/>
                        </a:rPr>
                        <a:t>2</a:t>
                      </a:r>
                      <a:endParaRPr sz="1800" u="none" strike="noStrike" cap="none" dirty="0">
                        <a:latin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9"/>
          <p:cNvSpPr txBox="1">
            <a:spLocks noGrp="1"/>
          </p:cNvSpPr>
          <p:nvPr>
            <p:ph type="title"/>
          </p:nvPr>
        </p:nvSpPr>
        <p:spPr>
          <a:xfrm>
            <a:off x="456175" y="445025"/>
            <a:ext cx="8225400" cy="771592"/>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dirty="0"/>
              <a:t>Let’s Crack Some Cases!</a:t>
            </a:r>
            <a:endParaRPr dirty="0"/>
          </a:p>
        </p:txBody>
      </p:sp>
      <p:sp>
        <p:nvSpPr>
          <p:cNvPr id="347" name="Google Shape;347;p39"/>
          <p:cNvSpPr txBox="1">
            <a:spLocks noGrp="1"/>
          </p:cNvSpPr>
          <p:nvPr>
            <p:ph type="body" idx="1"/>
          </p:nvPr>
        </p:nvSpPr>
        <p:spPr>
          <a:xfrm>
            <a:off x="456300" y="1319836"/>
            <a:ext cx="8225275" cy="325151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520"/>
              </a:spcBef>
              <a:spcAft>
                <a:spcPts val="0"/>
              </a:spcAft>
              <a:buSzPts val="2600"/>
              <a:buNone/>
            </a:pPr>
            <a:r>
              <a:rPr lang="en-US" b="1" dirty="0"/>
              <a:t>Station Rotations</a:t>
            </a:r>
            <a:endParaRPr b="1" dirty="0"/>
          </a:p>
          <a:p>
            <a:pPr marL="457200" lvl="0" indent="-379970" algn="l" rtl="0">
              <a:lnSpc>
                <a:spcPct val="100000"/>
              </a:lnSpc>
              <a:spcBef>
                <a:spcPts val="520"/>
              </a:spcBef>
              <a:spcAft>
                <a:spcPts val="0"/>
              </a:spcAft>
              <a:buSzPts val="2384"/>
              <a:buAutoNum type="arabicPeriod"/>
            </a:pPr>
            <a:r>
              <a:rPr lang="en-US" dirty="0"/>
              <a:t>With your group, go to your first </a:t>
            </a:r>
            <a:br>
              <a:rPr lang="en-US" dirty="0"/>
            </a:br>
            <a:r>
              <a:rPr lang="en-US" dirty="0"/>
              <a:t>assigned station and solve that case. </a:t>
            </a:r>
            <a:endParaRPr dirty="0"/>
          </a:p>
          <a:p>
            <a:pPr marL="457200" lvl="0" indent="-379970" algn="l" rtl="0">
              <a:lnSpc>
                <a:spcPct val="100000"/>
              </a:lnSpc>
              <a:spcBef>
                <a:spcPts val="520"/>
              </a:spcBef>
              <a:spcAft>
                <a:spcPts val="0"/>
              </a:spcAft>
              <a:buSzPts val="2384"/>
              <a:buAutoNum type="arabicPeriod"/>
            </a:pPr>
            <a:r>
              <a:rPr lang="en-US" dirty="0"/>
              <a:t>When the timer goes off, move to the</a:t>
            </a:r>
            <a:br>
              <a:rPr lang="en-US" dirty="0"/>
            </a:br>
            <a:r>
              <a:rPr lang="en-US" dirty="0"/>
              <a:t>next available station. </a:t>
            </a:r>
            <a:endParaRPr dirty="0"/>
          </a:p>
          <a:p>
            <a:pPr marL="457200" lvl="0" indent="-379970" algn="l" rtl="0">
              <a:lnSpc>
                <a:spcPct val="100000"/>
              </a:lnSpc>
              <a:spcBef>
                <a:spcPts val="520"/>
              </a:spcBef>
              <a:spcAft>
                <a:spcPts val="0"/>
              </a:spcAft>
              <a:buSzPts val="2384"/>
              <a:buAutoNum type="arabicPeriod"/>
            </a:pPr>
            <a:r>
              <a:rPr lang="en-US" dirty="0"/>
              <a:t>Solve all the cases! </a:t>
            </a:r>
            <a:endParaRPr dirty="0"/>
          </a:p>
          <a:p>
            <a:pPr marL="61913" lvl="0" indent="0" algn="l" rtl="0">
              <a:lnSpc>
                <a:spcPct val="100000"/>
              </a:lnSpc>
              <a:spcBef>
                <a:spcPts val="520"/>
              </a:spcBef>
              <a:spcAft>
                <a:spcPts val="0"/>
              </a:spcAft>
              <a:buSzPts val="2600"/>
              <a:buNone/>
            </a:pPr>
            <a:endParaRPr dirty="0"/>
          </a:p>
        </p:txBody>
      </p:sp>
      <p:pic>
        <p:nvPicPr>
          <p:cNvPr id="348" name="Google Shape;348;p39"/>
          <p:cNvPicPr preferRelativeResize="0"/>
          <p:nvPr/>
        </p:nvPicPr>
        <p:blipFill rotWithShape="1">
          <a:blip r:embed="rId3">
            <a:alphaModFix/>
          </a:blip>
          <a:srcRect l="23578" r="24210"/>
          <a:stretch/>
        </p:blipFill>
        <p:spPr>
          <a:xfrm>
            <a:off x="6256962" y="1323047"/>
            <a:ext cx="2424613" cy="25124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352"/>
        <p:cNvGrpSpPr/>
        <p:nvPr/>
      </p:nvGrpSpPr>
      <p:grpSpPr>
        <a:xfrm>
          <a:off x="0" y="0"/>
          <a:ext cx="0" cy="0"/>
          <a:chOff x="0" y="0"/>
          <a:chExt cx="0" cy="0"/>
        </a:xfrm>
      </p:grpSpPr>
      <p:sp>
        <p:nvSpPr>
          <p:cNvPr id="353" name="Google Shape;353;p40"/>
          <p:cNvSpPr txBox="1">
            <a:spLocks noGrp="1"/>
          </p:cNvSpPr>
          <p:nvPr>
            <p:ph type="title"/>
          </p:nvPr>
        </p:nvSpPr>
        <p:spPr>
          <a:xfrm>
            <a:off x="456300" y="59229"/>
            <a:ext cx="8225400" cy="771592"/>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a:t>Things to Remember</a:t>
            </a:r>
            <a:endParaRPr/>
          </a:p>
        </p:txBody>
      </p:sp>
      <p:sp>
        <p:nvSpPr>
          <p:cNvPr id="354" name="Google Shape;354;p40"/>
          <p:cNvSpPr txBox="1">
            <a:spLocks noGrp="1"/>
          </p:cNvSpPr>
          <p:nvPr>
            <p:ph type="body" idx="1"/>
          </p:nvPr>
        </p:nvSpPr>
        <p:spPr>
          <a:xfrm>
            <a:off x="456300" y="945990"/>
            <a:ext cx="8225400" cy="3852041"/>
          </a:xfrm>
          <a:prstGeom prst="rect">
            <a:avLst/>
          </a:prstGeom>
          <a:noFill/>
          <a:ln>
            <a:noFill/>
          </a:ln>
        </p:spPr>
        <p:txBody>
          <a:bodyPr spcFirstLastPara="1" wrap="square" lIns="91425" tIns="91425" rIns="91425" bIns="91425" anchor="t" anchorCtr="0">
            <a:noAutofit/>
          </a:bodyPr>
          <a:lstStyle/>
          <a:p>
            <a:pPr marL="457200" lvl="0" indent="-393700" algn="l" rtl="0">
              <a:lnSpc>
                <a:spcPct val="100000"/>
              </a:lnSpc>
              <a:spcBef>
                <a:spcPts val="520"/>
              </a:spcBef>
              <a:spcAft>
                <a:spcPts val="0"/>
              </a:spcAft>
              <a:buSzPts val="2600"/>
              <a:buChar char="•"/>
            </a:pPr>
            <a:r>
              <a:rPr lang="en-US" sz="2400" dirty="0"/>
              <a:t>Insect life cycles are described by the following criteria…</a:t>
            </a:r>
          </a:p>
          <a:p>
            <a:pPr lvl="1">
              <a:lnSpc>
                <a:spcPct val="100000"/>
              </a:lnSpc>
              <a:spcBef>
                <a:spcPts val="520"/>
              </a:spcBef>
              <a:buClr>
                <a:schemeClr val="accent4"/>
              </a:buClr>
              <a:buFont typeface="Wingdings" panose="05000000000000000000" pitchFamily="2" charset="2"/>
              <a:buChar char="§"/>
            </a:pPr>
            <a:r>
              <a:rPr lang="en-US" sz="2400" dirty="0"/>
              <a:t>They follow a </a:t>
            </a:r>
            <a:r>
              <a:rPr lang="en-US" sz="2400" b="1" dirty="0"/>
              <a:t>pattern</a:t>
            </a:r>
            <a:r>
              <a:rPr lang="en-US" sz="2400" dirty="0"/>
              <a:t> and are </a:t>
            </a:r>
            <a:r>
              <a:rPr lang="en-US" sz="2400" b="1" dirty="0"/>
              <a:t>predictable</a:t>
            </a:r>
            <a:r>
              <a:rPr lang="en-US" sz="2400" dirty="0"/>
              <a:t>. </a:t>
            </a:r>
          </a:p>
          <a:p>
            <a:pPr lvl="1">
              <a:lnSpc>
                <a:spcPct val="100000"/>
              </a:lnSpc>
              <a:spcBef>
                <a:spcPts val="520"/>
              </a:spcBef>
              <a:buClr>
                <a:schemeClr val="accent4"/>
              </a:buClr>
              <a:buFont typeface="Wingdings" panose="05000000000000000000" pitchFamily="2" charset="2"/>
              <a:buChar char="§"/>
            </a:pPr>
            <a:r>
              <a:rPr lang="en-US" sz="2400" dirty="0"/>
              <a:t>They are influenced by temperature since they are ectothermic and rely on external warmth to activate, eat, and grow.</a:t>
            </a:r>
            <a:endParaRPr sz="2400" strike="sngStrike" dirty="0"/>
          </a:p>
          <a:p>
            <a:pPr marL="457200" lvl="0" indent="-393700" algn="l" rtl="0">
              <a:lnSpc>
                <a:spcPct val="100000"/>
              </a:lnSpc>
              <a:spcBef>
                <a:spcPts val="520"/>
              </a:spcBef>
              <a:spcAft>
                <a:spcPts val="0"/>
              </a:spcAft>
              <a:buSzPts val="2600"/>
              <a:buChar char="•"/>
            </a:pPr>
            <a:r>
              <a:rPr lang="en-US" sz="2400" dirty="0"/>
              <a:t>Not all </a:t>
            </a:r>
            <a:r>
              <a:rPr lang="en-US" sz="2400" b="1" dirty="0"/>
              <a:t>fly species</a:t>
            </a:r>
            <a:r>
              <a:rPr lang="en-US" sz="2400" dirty="0"/>
              <a:t> are found everywhere.</a:t>
            </a:r>
            <a:endParaRPr sz="2400" dirty="0"/>
          </a:p>
          <a:p>
            <a:pPr marL="1016000" lvl="1" indent="-457200" algn="l" rtl="0">
              <a:lnSpc>
                <a:spcPct val="100000"/>
              </a:lnSpc>
              <a:spcBef>
                <a:spcPts val="0"/>
              </a:spcBef>
              <a:spcAft>
                <a:spcPts val="0"/>
              </a:spcAft>
              <a:buClr>
                <a:schemeClr val="accent4">
                  <a:lumMod val="60000"/>
                  <a:lumOff val="40000"/>
                </a:schemeClr>
              </a:buClr>
              <a:buSzPct val="100000"/>
              <a:buFont typeface="Wingdings" panose="05000000000000000000" pitchFamily="2" charset="2"/>
              <a:buChar char="§"/>
            </a:pPr>
            <a:r>
              <a:rPr lang="en-US" sz="2400" dirty="0"/>
              <a:t>Ex: </a:t>
            </a:r>
            <a:r>
              <a:rPr lang="en-US" sz="2400" i="1" dirty="0"/>
              <a:t>Skipper Flies </a:t>
            </a:r>
            <a:r>
              <a:rPr lang="en-US" sz="2400" dirty="0"/>
              <a:t>are found only in </a:t>
            </a:r>
            <a:r>
              <a:rPr lang="en-US" sz="2400" b="1" dirty="0"/>
              <a:t>urban </a:t>
            </a:r>
            <a:r>
              <a:rPr lang="en-US" sz="2400" dirty="0"/>
              <a:t>settings.  </a:t>
            </a:r>
            <a:br>
              <a:rPr lang="en-US" sz="2400" dirty="0"/>
            </a:br>
            <a:r>
              <a:rPr lang="en-US" sz="2400" i="1" dirty="0"/>
              <a:t>House, Blow, and Flesh Flies </a:t>
            </a:r>
            <a:r>
              <a:rPr lang="en-US" sz="2400" dirty="0"/>
              <a:t>live in both urban and </a:t>
            </a:r>
            <a:r>
              <a:rPr lang="en-US" sz="2400" b="1" dirty="0"/>
              <a:t>rural </a:t>
            </a:r>
            <a:r>
              <a:rPr lang="en-US" sz="2400" dirty="0"/>
              <a:t>settings.</a:t>
            </a:r>
            <a:endParaRPr sz="2400" dirty="0"/>
          </a:p>
          <a:p>
            <a:pPr marL="0" lvl="0" indent="0" algn="l" rtl="0">
              <a:lnSpc>
                <a:spcPct val="100000"/>
              </a:lnSpc>
              <a:spcBef>
                <a:spcPts val="520"/>
              </a:spcBef>
              <a:spcAft>
                <a:spcPts val="0"/>
              </a:spcAft>
              <a:buSzPts val="2600"/>
              <a:buNone/>
            </a:pPr>
            <a:endParaRPr sz="2400" dirty="0"/>
          </a:p>
          <a:p>
            <a:pPr marL="0" lvl="0" indent="0" algn="l" rtl="0">
              <a:lnSpc>
                <a:spcPct val="100000"/>
              </a:lnSpc>
              <a:spcBef>
                <a:spcPts val="520"/>
              </a:spcBef>
              <a:spcAft>
                <a:spcPts val="0"/>
              </a:spcAft>
              <a:buSzPts val="2600"/>
              <a:buNone/>
            </a:pPr>
            <a:endParaRPr sz="2400" dirty="0"/>
          </a:p>
          <a:p>
            <a:pPr marL="0" lvl="0" indent="0" algn="l" rtl="0">
              <a:lnSpc>
                <a:spcPct val="100000"/>
              </a:lnSpc>
              <a:spcBef>
                <a:spcPts val="520"/>
              </a:spcBef>
              <a:spcAft>
                <a:spcPts val="0"/>
              </a:spcAft>
              <a:buSzPts val="2600"/>
              <a:buNone/>
            </a:pPr>
            <a:endParaRPr sz="2400" dirty="0"/>
          </a:p>
          <a:p>
            <a:pPr marL="0" lvl="0" indent="0" algn="l" rtl="0">
              <a:lnSpc>
                <a:spcPct val="100000"/>
              </a:lnSpc>
              <a:spcBef>
                <a:spcPts val="520"/>
              </a:spcBef>
              <a:spcAft>
                <a:spcPts val="0"/>
              </a:spcAft>
              <a:buSzPts val="2600"/>
              <a:buNone/>
            </a:pPr>
            <a:endParaRPr sz="2400" dirty="0"/>
          </a:p>
          <a:p>
            <a:pPr marL="457200" lvl="0" indent="-230186" algn="l" rtl="0">
              <a:lnSpc>
                <a:spcPct val="100000"/>
              </a:lnSpc>
              <a:spcBef>
                <a:spcPts val="520"/>
              </a:spcBef>
              <a:spcAft>
                <a:spcPts val="0"/>
              </a:spcAft>
              <a:buSzPts val="2600"/>
              <a:buNone/>
            </a:pP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1"/>
          <p:cNvSpPr txBox="1">
            <a:spLocks noGrp="1"/>
          </p:cNvSpPr>
          <p:nvPr>
            <p:ph type="title"/>
          </p:nvPr>
        </p:nvSpPr>
        <p:spPr>
          <a:xfrm>
            <a:off x="456300" y="89425"/>
            <a:ext cx="8225400" cy="771592"/>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dirty="0"/>
              <a:t>Let’s Crack Some Cases!</a:t>
            </a:r>
            <a:endParaRPr dirty="0"/>
          </a:p>
        </p:txBody>
      </p:sp>
      <p:sp>
        <p:nvSpPr>
          <p:cNvPr id="360" name="Google Shape;360;p41"/>
          <p:cNvSpPr txBox="1">
            <a:spLocks noGrp="1"/>
          </p:cNvSpPr>
          <p:nvPr>
            <p:ph type="body" idx="1"/>
          </p:nvPr>
        </p:nvSpPr>
        <p:spPr>
          <a:xfrm>
            <a:off x="456300" y="1032413"/>
            <a:ext cx="6160257" cy="298932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520"/>
              </a:spcBef>
              <a:spcAft>
                <a:spcPts val="0"/>
              </a:spcAft>
              <a:buSzPts val="2600"/>
              <a:buNone/>
            </a:pPr>
            <a:r>
              <a:rPr lang="en-US" sz="2400" dirty="0"/>
              <a:t>Answer the following, using case report info.</a:t>
            </a:r>
            <a:endParaRPr sz="2400" dirty="0"/>
          </a:p>
          <a:p>
            <a:pPr marL="457200" lvl="0" indent="-379970" algn="l" rtl="0">
              <a:lnSpc>
                <a:spcPct val="100000"/>
              </a:lnSpc>
              <a:spcBef>
                <a:spcPts val="520"/>
              </a:spcBef>
              <a:spcAft>
                <a:spcPts val="0"/>
              </a:spcAft>
              <a:buSzPts val="2384"/>
              <a:buAutoNum type="arabicPeriod"/>
            </a:pPr>
            <a:r>
              <a:rPr lang="en-US" sz="2400" dirty="0"/>
              <a:t>Measure  and record the length of </a:t>
            </a:r>
            <a:br>
              <a:rPr lang="en-US" sz="2400" dirty="0"/>
            </a:br>
            <a:r>
              <a:rPr lang="en-US" sz="2400" dirty="0"/>
              <a:t>the maggots &amp; pupae. </a:t>
            </a:r>
            <a:endParaRPr sz="2400" dirty="0"/>
          </a:p>
          <a:p>
            <a:pPr marL="457200" lvl="0" indent="-379970" algn="l" rtl="0">
              <a:lnSpc>
                <a:spcPct val="100000"/>
              </a:lnSpc>
              <a:spcBef>
                <a:spcPts val="520"/>
              </a:spcBef>
              <a:spcAft>
                <a:spcPts val="0"/>
              </a:spcAft>
              <a:buSzPts val="2384"/>
              <a:buAutoNum type="arabicPeriod"/>
            </a:pPr>
            <a:r>
              <a:rPr lang="en-US" sz="2400" dirty="0"/>
              <a:t>Use the key and tables provided to </a:t>
            </a:r>
            <a:br>
              <a:rPr lang="en-US" sz="2400" dirty="0"/>
            </a:br>
            <a:endParaRPr sz="2400" dirty="0"/>
          </a:p>
          <a:p>
            <a:pPr marL="61913" lvl="0" indent="0" algn="l" rtl="0">
              <a:lnSpc>
                <a:spcPct val="100000"/>
              </a:lnSpc>
              <a:spcBef>
                <a:spcPts val="520"/>
              </a:spcBef>
              <a:spcAft>
                <a:spcPts val="0"/>
              </a:spcAft>
              <a:buSzPts val="2600"/>
              <a:buNone/>
            </a:pPr>
            <a:endParaRPr dirty="0"/>
          </a:p>
        </p:txBody>
      </p:sp>
      <p:pic>
        <p:nvPicPr>
          <p:cNvPr id="361" name="Google Shape;361;p41"/>
          <p:cNvPicPr preferRelativeResize="0"/>
          <p:nvPr/>
        </p:nvPicPr>
        <p:blipFill rotWithShape="1">
          <a:blip r:embed="rId5">
            <a:alphaModFix/>
          </a:blip>
          <a:srcRect l="23578" r="24210"/>
          <a:stretch/>
        </p:blipFill>
        <p:spPr>
          <a:xfrm>
            <a:off x="6191523" y="656184"/>
            <a:ext cx="2399880" cy="2512425"/>
          </a:xfrm>
          <a:prstGeom prst="rect">
            <a:avLst/>
          </a:prstGeom>
          <a:noFill/>
          <a:ln>
            <a:noFill/>
          </a:ln>
        </p:spPr>
      </p:pic>
      <p:pic>
        <p:nvPicPr>
          <p:cNvPr id="2" name="K20 Center 10 minute timer_fast480p.mp4">
            <a:hlinkClick r:id="" action="ppaction://media"/>
            <a:extLst>
              <a:ext uri="{FF2B5EF4-FFF2-40B4-BE49-F238E27FC236}">
                <a16:creationId xmlns:a16="http://schemas.microsoft.com/office/drawing/2014/main" id="{7561ED2D-7BBC-175B-C6C8-FA41E7A3668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44957" y="3141878"/>
            <a:ext cx="2743200" cy="1543586"/>
          </a:xfrm>
          <a:prstGeom prst="rect">
            <a:avLst/>
          </a:prstGeom>
        </p:spPr>
      </p:pic>
      <p:sp>
        <p:nvSpPr>
          <p:cNvPr id="3" name="TextBox 2">
            <a:extLst>
              <a:ext uri="{FF2B5EF4-FFF2-40B4-BE49-F238E27FC236}">
                <a16:creationId xmlns:a16="http://schemas.microsoft.com/office/drawing/2014/main" id="{0BD79B6E-200B-CDDE-ADCA-C7793AE170D3}"/>
              </a:ext>
            </a:extLst>
          </p:cNvPr>
          <p:cNvSpPr txBox="1"/>
          <p:nvPr/>
        </p:nvSpPr>
        <p:spPr>
          <a:xfrm>
            <a:off x="1014652" y="2826692"/>
            <a:ext cx="4413650"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determine the types of flies and their ages.</a:t>
            </a:r>
          </a:p>
        </p:txBody>
      </p:sp>
      <p:sp>
        <p:nvSpPr>
          <p:cNvPr id="4" name="TextBox 3">
            <a:extLst>
              <a:ext uri="{FF2B5EF4-FFF2-40B4-BE49-F238E27FC236}">
                <a16:creationId xmlns:a16="http://schemas.microsoft.com/office/drawing/2014/main" id="{C0E7BB43-7252-88CE-2E33-E744B8AA3EBF}"/>
              </a:ext>
            </a:extLst>
          </p:cNvPr>
          <p:cNvSpPr txBox="1"/>
          <p:nvPr/>
        </p:nvSpPr>
        <p:spPr>
          <a:xfrm>
            <a:off x="6252016" y="4487316"/>
            <a:ext cx="1699504" cy="307777"/>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hlinkClick r:id="rId7"/>
              </a:rPr>
              <a:t>K20 10-minute timer</a:t>
            </a:r>
            <a:endParaRPr lang="en-US"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1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txBox="1">
            <a:spLocks noGrp="1"/>
          </p:cNvSpPr>
          <p:nvPr>
            <p:ph type="ctrTitle"/>
          </p:nvPr>
        </p:nvSpPr>
        <p:spPr>
          <a:xfrm>
            <a:off x="456175" y="744575"/>
            <a:ext cx="8232300" cy="2052600"/>
          </a:xfrm>
          <a:prstGeom prst="rect">
            <a:avLst/>
          </a:prstGeom>
          <a:noFill/>
          <a:ln>
            <a:noFill/>
          </a:ln>
        </p:spPr>
        <p:txBody>
          <a:bodyPr spcFirstLastPara="1" wrap="square" lIns="91425" tIns="91425" rIns="91425" bIns="91425" anchor="b" anchorCtr="0">
            <a:noAutofit/>
          </a:bodyPr>
          <a:lstStyle/>
          <a:p>
            <a:pPr marL="0" lvl="0" indent="0" algn="l" rtl="0">
              <a:lnSpc>
                <a:spcPct val="150000"/>
              </a:lnSpc>
              <a:spcBef>
                <a:spcPts val="0"/>
              </a:spcBef>
              <a:spcAft>
                <a:spcPts val="0"/>
              </a:spcAft>
              <a:buClr>
                <a:schemeClr val="lt1"/>
              </a:buClr>
              <a:buSzPts val="5000"/>
              <a:buFont typeface="Calibri"/>
              <a:buNone/>
            </a:pPr>
            <a:r>
              <a:rPr lang="en-US" dirty="0"/>
              <a:t>Essential Question:</a:t>
            </a:r>
            <a:endParaRPr dirty="0"/>
          </a:p>
        </p:txBody>
      </p:sp>
      <p:sp>
        <p:nvSpPr>
          <p:cNvPr id="56" name="Google Shape;56;p4"/>
          <p:cNvSpPr txBox="1">
            <a:spLocks noGrp="1"/>
          </p:cNvSpPr>
          <p:nvPr>
            <p:ph type="subTitle" idx="1"/>
          </p:nvPr>
        </p:nvSpPr>
        <p:spPr>
          <a:xfrm>
            <a:off x="202757" y="2797175"/>
            <a:ext cx="7234907" cy="792600"/>
          </a:xfrm>
          <a:prstGeom prst="rect">
            <a:avLst/>
          </a:prstGeom>
          <a:noFill/>
          <a:ln>
            <a:noFill/>
          </a:ln>
        </p:spPr>
        <p:txBody>
          <a:bodyPr spcFirstLastPara="1" wrap="square" lIns="91425" tIns="91425" rIns="91425" bIns="91425" anchor="t" anchorCtr="0">
            <a:noAutofit/>
          </a:bodyPr>
          <a:lstStyle/>
          <a:p>
            <a:pPr marL="571500" lvl="0" indent="-292100" algn="l" rtl="0">
              <a:lnSpc>
                <a:spcPct val="100000"/>
              </a:lnSpc>
              <a:spcBef>
                <a:spcPts val="0"/>
              </a:spcBef>
              <a:spcAft>
                <a:spcPts val="0"/>
              </a:spcAft>
              <a:buSzPts val="2600"/>
              <a:buNone/>
            </a:pPr>
            <a:r>
              <a:rPr lang="en-US" dirty="0"/>
              <a:t>How do insects aid in forensic investigations?</a:t>
            </a:r>
            <a:endParaRPr dirty="0"/>
          </a:p>
          <a:p>
            <a:pPr marL="571500" marR="0" lvl="0" indent="-292100" algn="l" rtl="0">
              <a:lnSpc>
                <a:spcPct val="100000"/>
              </a:lnSpc>
              <a:spcBef>
                <a:spcPts val="0"/>
              </a:spcBef>
              <a:spcAft>
                <a:spcPts val="0"/>
              </a:spcAft>
              <a:buClr>
                <a:schemeClr val="lt1"/>
              </a:buClr>
              <a:buSzPts val="2600"/>
              <a:buFont typeface="NTR"/>
              <a:buNone/>
            </a:pP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2"/>
          <p:cNvSpPr txBox="1">
            <a:spLocks noGrp="1"/>
          </p:cNvSpPr>
          <p:nvPr>
            <p:ph type="body" idx="1"/>
          </p:nvPr>
        </p:nvSpPr>
        <p:spPr>
          <a:xfrm>
            <a:off x="456300" y="1143193"/>
            <a:ext cx="7982100" cy="3251519"/>
          </a:xfrm>
          <a:prstGeom prst="rect">
            <a:avLst/>
          </a:prstGeom>
          <a:noFill/>
          <a:ln>
            <a:noFill/>
          </a:ln>
        </p:spPr>
        <p:txBody>
          <a:bodyPr spcFirstLastPara="1" wrap="square" lIns="91425" tIns="91425" rIns="91425" bIns="91425" anchor="t" anchorCtr="0">
            <a:noAutofit/>
          </a:bodyPr>
          <a:lstStyle/>
          <a:p>
            <a:pPr marL="491565" lvl="0" indent="-457200" algn="l" rtl="0">
              <a:lnSpc>
                <a:spcPct val="100000"/>
              </a:lnSpc>
              <a:spcBef>
                <a:spcPts val="520"/>
              </a:spcBef>
              <a:spcAft>
                <a:spcPts val="0"/>
              </a:spcAft>
              <a:buSzPct val="100000"/>
              <a:buFont typeface="+mj-lt"/>
              <a:buAutoNum type="arabicPeriod"/>
            </a:pPr>
            <a:r>
              <a:rPr lang="en-US" sz="2400" dirty="0"/>
              <a:t>Approximately how long has this animal been dead?</a:t>
            </a:r>
          </a:p>
          <a:p>
            <a:pPr marL="491565" lvl="0" indent="-457200" algn="l" rtl="0">
              <a:lnSpc>
                <a:spcPct val="100000"/>
              </a:lnSpc>
              <a:spcBef>
                <a:spcPts val="520"/>
              </a:spcBef>
              <a:spcAft>
                <a:spcPts val="0"/>
              </a:spcAft>
              <a:buSzPct val="100000"/>
              <a:buFont typeface="+mj-lt"/>
              <a:buAutoNum type="arabicPeriod"/>
            </a:pPr>
            <a:r>
              <a:rPr lang="en-US" sz="2400" dirty="0"/>
              <a:t>Why are maggots of different ages found in the body?</a:t>
            </a:r>
          </a:p>
          <a:p>
            <a:pPr marL="491565" lvl="0" indent="-457200" algn="l" rtl="0">
              <a:lnSpc>
                <a:spcPct val="100000"/>
              </a:lnSpc>
              <a:spcBef>
                <a:spcPts val="520"/>
              </a:spcBef>
              <a:spcAft>
                <a:spcPts val="0"/>
              </a:spcAft>
              <a:buSzPct val="100000"/>
              <a:buFont typeface="+mj-lt"/>
              <a:buAutoNum type="arabicPeriod"/>
            </a:pPr>
            <a:r>
              <a:rPr lang="en-US" sz="2400" dirty="0"/>
              <a:t>Other than temperature, what abiotic </a:t>
            </a:r>
            <a:r>
              <a:rPr lang="en-US" sz="2400" i="1" dirty="0"/>
              <a:t>(external to the corpse)</a:t>
            </a:r>
            <a:r>
              <a:rPr lang="en-US" sz="2400" dirty="0"/>
              <a:t> conditions would you obtain from the weather station to help you be more confident of your time of death estimation?</a:t>
            </a:r>
            <a:endParaRPr sz="2400" dirty="0"/>
          </a:p>
          <a:p>
            <a:pPr marL="457200" marR="0" lvl="0" indent="-228600" algn="l" rtl="0">
              <a:lnSpc>
                <a:spcPct val="115000"/>
              </a:lnSpc>
              <a:spcBef>
                <a:spcPts val="0"/>
              </a:spcBef>
              <a:spcAft>
                <a:spcPts val="0"/>
              </a:spcAft>
              <a:buClr>
                <a:schemeClr val="accent3"/>
              </a:buClr>
              <a:buSzPts val="2600"/>
              <a:buFont typeface="NTR"/>
              <a:buNone/>
            </a:pPr>
            <a:endParaRPr dirty="0"/>
          </a:p>
        </p:txBody>
      </p:sp>
      <p:sp>
        <p:nvSpPr>
          <p:cNvPr id="367" name="Google Shape;367;p42"/>
          <p:cNvSpPr txBox="1">
            <a:spLocks noGrp="1"/>
          </p:cNvSpPr>
          <p:nvPr>
            <p:ph type="title"/>
          </p:nvPr>
        </p:nvSpPr>
        <p:spPr>
          <a:xfrm>
            <a:off x="456300" y="339744"/>
            <a:ext cx="8225400" cy="818087"/>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91192A"/>
              </a:buClr>
              <a:buSzPts val="3600"/>
              <a:buFont typeface="Calibri"/>
              <a:buNone/>
            </a:pPr>
            <a:r>
              <a:rPr lang="en-US" dirty="0"/>
              <a:t>Case #2: Oh, Deer</a:t>
            </a:r>
            <a:endParaRPr dirty="0"/>
          </a:p>
        </p:txBody>
      </p:sp>
      <p:pic>
        <p:nvPicPr>
          <p:cNvPr id="3" name="K20 Center 10 minute timer_fast480p.mp4">
            <a:hlinkClick r:id="" action="ppaction://media"/>
            <a:extLst>
              <a:ext uri="{FF2B5EF4-FFF2-40B4-BE49-F238E27FC236}">
                <a16:creationId xmlns:a16="http://schemas.microsoft.com/office/drawing/2014/main" id="{6B4B2D4A-EB9D-5F20-A8D6-57E6B4A39A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69000" y="3368320"/>
            <a:ext cx="2734153" cy="1538496"/>
          </a:xfrm>
          <a:prstGeom prst="rect">
            <a:avLst/>
          </a:prstGeom>
        </p:spPr>
      </p:pic>
      <p:sp>
        <p:nvSpPr>
          <p:cNvPr id="5" name="TextBox 4">
            <a:extLst>
              <a:ext uri="{FF2B5EF4-FFF2-40B4-BE49-F238E27FC236}">
                <a16:creationId xmlns:a16="http://schemas.microsoft.com/office/drawing/2014/main" id="{3DA2178C-C5C4-F07F-F616-87921DD87DEB}"/>
              </a:ext>
            </a:extLst>
          </p:cNvPr>
          <p:cNvSpPr txBox="1"/>
          <p:nvPr/>
        </p:nvSpPr>
        <p:spPr>
          <a:xfrm>
            <a:off x="5073638" y="4599039"/>
            <a:ext cx="1864759" cy="307777"/>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hlinkClick r:id="rId6"/>
              </a:rPr>
              <a:t>K20 10-minute timer</a:t>
            </a:r>
            <a:endParaRPr lang="en-US"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1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4"/>
          <p:cNvSpPr txBox="1">
            <a:spLocks noGrp="1"/>
          </p:cNvSpPr>
          <p:nvPr>
            <p:ph type="body" idx="1"/>
          </p:nvPr>
        </p:nvSpPr>
        <p:spPr>
          <a:xfrm>
            <a:off x="459300" y="1150127"/>
            <a:ext cx="8222112" cy="2755631"/>
          </a:xfrm>
          <a:prstGeom prst="rect">
            <a:avLst/>
          </a:prstGeom>
          <a:noFill/>
          <a:ln>
            <a:noFill/>
          </a:ln>
        </p:spPr>
        <p:txBody>
          <a:bodyPr spcFirstLastPara="1" wrap="square" lIns="91425" tIns="91425" rIns="91425" bIns="91425" anchor="t" anchorCtr="0">
            <a:noAutofit/>
          </a:bodyPr>
          <a:lstStyle/>
          <a:p>
            <a:pPr marL="491565" lvl="0" indent="-457200" algn="l" rtl="0">
              <a:lnSpc>
                <a:spcPct val="100000"/>
              </a:lnSpc>
              <a:spcBef>
                <a:spcPts val="520"/>
              </a:spcBef>
              <a:spcAft>
                <a:spcPts val="0"/>
              </a:spcAft>
              <a:buSzPct val="100000"/>
              <a:buFont typeface="+mj-lt"/>
              <a:buAutoNum type="arabicPeriod"/>
            </a:pPr>
            <a:r>
              <a:rPr lang="en-US" sz="2400" dirty="0"/>
              <a:t>Approximately how long has this animal been dead?</a:t>
            </a:r>
          </a:p>
          <a:p>
            <a:pPr marL="491565" lvl="0" indent="-457200" algn="l" rtl="0">
              <a:lnSpc>
                <a:spcPct val="100000"/>
              </a:lnSpc>
              <a:spcBef>
                <a:spcPts val="520"/>
              </a:spcBef>
              <a:spcAft>
                <a:spcPts val="0"/>
              </a:spcAft>
              <a:buSzPct val="100000"/>
              <a:buFont typeface="+mj-lt"/>
              <a:buAutoNum type="arabicPeriod"/>
            </a:pPr>
            <a:r>
              <a:rPr lang="en-US" sz="2400" dirty="0"/>
              <a:t>What effect, if any, does oleandrin have on your estimation of time of death? </a:t>
            </a:r>
          </a:p>
          <a:p>
            <a:pPr marL="491565" lvl="0" indent="-457200" algn="l" rtl="0">
              <a:lnSpc>
                <a:spcPct val="100000"/>
              </a:lnSpc>
              <a:spcBef>
                <a:spcPts val="520"/>
              </a:spcBef>
              <a:spcAft>
                <a:spcPts val="0"/>
              </a:spcAft>
              <a:buSzPct val="100000"/>
              <a:buFont typeface="+mj-lt"/>
              <a:buAutoNum type="arabicPeriod"/>
            </a:pPr>
            <a:r>
              <a:rPr lang="en-US" sz="2400" dirty="0"/>
              <a:t>What effect, if any, does temperature have on your estimation of time of death in this case?</a:t>
            </a:r>
          </a:p>
          <a:p>
            <a:pPr marL="491565" lvl="0" indent="-457200" algn="l" rtl="0">
              <a:lnSpc>
                <a:spcPct val="100000"/>
              </a:lnSpc>
              <a:spcBef>
                <a:spcPts val="520"/>
              </a:spcBef>
              <a:spcAft>
                <a:spcPts val="0"/>
              </a:spcAft>
              <a:buSzPct val="100000"/>
              <a:buFont typeface="+mj-lt"/>
              <a:buAutoNum type="arabicPeriod"/>
            </a:pPr>
            <a:r>
              <a:rPr lang="en-US" sz="2400" dirty="0"/>
              <a:t>Do you suspect foul play?</a:t>
            </a:r>
            <a:endParaRPr lang="en-US" sz="1400" dirty="0">
              <a:latin typeface="Calibri" panose="020F0502020204030204" pitchFamily="34" charset="0"/>
              <a:cs typeface="Calibri" panose="020F0502020204030204" pitchFamily="34" charset="0"/>
              <a:hlinkClick r:id="rId5"/>
            </a:endParaRPr>
          </a:p>
        </p:txBody>
      </p:sp>
      <p:sp>
        <p:nvSpPr>
          <p:cNvPr id="375" name="Google Shape;375;p44"/>
          <p:cNvSpPr txBox="1">
            <a:spLocks noGrp="1"/>
          </p:cNvSpPr>
          <p:nvPr>
            <p:ph type="title"/>
          </p:nvPr>
        </p:nvSpPr>
        <p:spPr>
          <a:xfrm>
            <a:off x="459300" y="375834"/>
            <a:ext cx="8225400" cy="818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91192A"/>
              </a:buClr>
              <a:buSzPts val="3600"/>
              <a:buFont typeface="Calibri"/>
              <a:buNone/>
            </a:pPr>
            <a:r>
              <a:rPr lang="en-US" dirty="0"/>
              <a:t>Case #3: Dandy’s Death</a:t>
            </a:r>
            <a:endParaRPr dirty="0"/>
          </a:p>
        </p:txBody>
      </p:sp>
      <p:pic>
        <p:nvPicPr>
          <p:cNvPr id="2" name="K20 Center 10 minute timer_fast480p.mp4">
            <a:hlinkClick r:id="" action="ppaction://media"/>
            <a:extLst>
              <a:ext uri="{FF2B5EF4-FFF2-40B4-BE49-F238E27FC236}">
                <a16:creationId xmlns:a16="http://schemas.microsoft.com/office/drawing/2014/main" id="{5D2EB10D-E590-02D0-EF06-4F306BCC64B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0356" y="3218689"/>
            <a:ext cx="2753474" cy="1549367"/>
          </a:xfrm>
          <a:prstGeom prst="rect">
            <a:avLst/>
          </a:prstGeom>
        </p:spPr>
      </p:pic>
      <p:sp>
        <p:nvSpPr>
          <p:cNvPr id="4" name="TextBox 3">
            <a:extLst>
              <a:ext uri="{FF2B5EF4-FFF2-40B4-BE49-F238E27FC236}">
                <a16:creationId xmlns:a16="http://schemas.microsoft.com/office/drawing/2014/main" id="{0840F5A4-A48A-47B4-E85F-A229CF069CCF}"/>
              </a:ext>
            </a:extLst>
          </p:cNvPr>
          <p:cNvSpPr txBox="1"/>
          <p:nvPr/>
        </p:nvSpPr>
        <p:spPr>
          <a:xfrm>
            <a:off x="955497" y="3654819"/>
            <a:ext cx="1859622" cy="677108"/>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Explain.</a:t>
            </a:r>
          </a:p>
          <a:p>
            <a:endParaRPr lang="en-US" dirty="0"/>
          </a:p>
        </p:txBody>
      </p:sp>
      <p:sp>
        <p:nvSpPr>
          <p:cNvPr id="5" name="TextBox 4">
            <a:extLst>
              <a:ext uri="{FF2B5EF4-FFF2-40B4-BE49-F238E27FC236}">
                <a16:creationId xmlns:a16="http://schemas.microsoft.com/office/drawing/2014/main" id="{880B500F-99B2-E5D0-67DE-502502F39755}"/>
              </a:ext>
            </a:extLst>
          </p:cNvPr>
          <p:cNvSpPr txBox="1"/>
          <p:nvPr/>
        </p:nvSpPr>
        <p:spPr>
          <a:xfrm>
            <a:off x="5097341" y="4506056"/>
            <a:ext cx="1699504" cy="523220"/>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hlinkClick r:id="rId5"/>
              </a:rPr>
              <a:t>K20 10-minute timer</a:t>
            </a:r>
            <a:endParaRPr lang="en-US" dirty="0">
              <a:latin typeface="Calibri" panose="020F0502020204030204" pitchFamily="34" charset="0"/>
              <a:cs typeface="Calibri" panose="020F0502020204030204" pitchFamily="34" charset="0"/>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6"/>
          <p:cNvSpPr txBox="1">
            <a:spLocks noGrp="1"/>
          </p:cNvSpPr>
          <p:nvPr>
            <p:ph type="body" idx="1"/>
          </p:nvPr>
        </p:nvSpPr>
        <p:spPr>
          <a:xfrm>
            <a:off x="456300" y="1183912"/>
            <a:ext cx="8143170" cy="1877788"/>
          </a:xfrm>
          <a:prstGeom prst="rect">
            <a:avLst/>
          </a:prstGeom>
          <a:noFill/>
          <a:ln>
            <a:noFill/>
          </a:ln>
        </p:spPr>
        <p:txBody>
          <a:bodyPr spcFirstLastPara="1" wrap="square" lIns="91425" tIns="91425" rIns="91425" bIns="91425" anchor="t" anchorCtr="0">
            <a:noAutofit/>
          </a:bodyPr>
          <a:lstStyle/>
          <a:p>
            <a:pPr marL="577850" lvl="0" indent="-543485" algn="l" rtl="0">
              <a:lnSpc>
                <a:spcPct val="100000"/>
              </a:lnSpc>
              <a:spcBef>
                <a:spcPts val="520"/>
              </a:spcBef>
              <a:spcAft>
                <a:spcPts val="0"/>
              </a:spcAft>
              <a:buSzPts val="3059"/>
              <a:buFont typeface="Arial"/>
              <a:buAutoNum type="arabicPeriod"/>
            </a:pPr>
            <a:r>
              <a:rPr lang="en-US" dirty="0"/>
              <a:t>Approximately how long has this animal been dead?</a:t>
            </a:r>
            <a:endParaRPr dirty="0"/>
          </a:p>
          <a:p>
            <a:pPr marL="577850" lvl="0" indent="-543485" algn="l" rtl="0">
              <a:lnSpc>
                <a:spcPct val="100000"/>
              </a:lnSpc>
              <a:spcBef>
                <a:spcPts val="520"/>
              </a:spcBef>
              <a:spcAft>
                <a:spcPts val="0"/>
              </a:spcAft>
              <a:buSzPts val="3059"/>
              <a:buFont typeface="Arial"/>
              <a:buAutoNum type="arabicPeriod"/>
            </a:pPr>
            <a:r>
              <a:rPr lang="en-US" dirty="0"/>
              <a:t>What effect, if any, does temperature have on your estimation of time of death in this case?</a:t>
            </a:r>
            <a:endParaRPr dirty="0"/>
          </a:p>
          <a:p>
            <a:pPr marL="577850" lvl="0" indent="-543485" algn="l" rtl="0">
              <a:lnSpc>
                <a:spcPct val="100000"/>
              </a:lnSpc>
              <a:spcBef>
                <a:spcPts val="520"/>
              </a:spcBef>
              <a:spcAft>
                <a:spcPts val="0"/>
              </a:spcAft>
              <a:buSzPts val="3059"/>
              <a:buFont typeface="Arial"/>
              <a:buAutoNum type="arabicPeriod"/>
            </a:pPr>
            <a:r>
              <a:rPr lang="en-US" dirty="0"/>
              <a:t>Do you suspect foul play? Explain.</a:t>
            </a:r>
            <a:endParaRPr dirty="0"/>
          </a:p>
          <a:p>
            <a:pPr marL="577850" lvl="0" indent="-349238" algn="l" rtl="0">
              <a:lnSpc>
                <a:spcPct val="100000"/>
              </a:lnSpc>
              <a:spcBef>
                <a:spcPts val="520"/>
              </a:spcBef>
              <a:spcAft>
                <a:spcPts val="0"/>
              </a:spcAft>
              <a:buSzPts val="3059"/>
              <a:buFont typeface="Arial"/>
              <a:buNone/>
            </a:pPr>
            <a:endParaRPr dirty="0"/>
          </a:p>
          <a:p>
            <a:pPr marL="577850" lvl="0" indent="-349238" algn="l" rtl="0">
              <a:lnSpc>
                <a:spcPct val="100000"/>
              </a:lnSpc>
              <a:spcBef>
                <a:spcPts val="520"/>
              </a:spcBef>
              <a:spcAft>
                <a:spcPts val="0"/>
              </a:spcAft>
              <a:buSzPts val="3059"/>
              <a:buFont typeface="Arial"/>
              <a:buNone/>
            </a:pPr>
            <a:endParaRPr dirty="0"/>
          </a:p>
        </p:txBody>
      </p:sp>
      <p:sp>
        <p:nvSpPr>
          <p:cNvPr id="383" name="Google Shape;383;p46"/>
          <p:cNvSpPr txBox="1">
            <a:spLocks noGrp="1"/>
          </p:cNvSpPr>
          <p:nvPr>
            <p:ph type="title"/>
          </p:nvPr>
        </p:nvSpPr>
        <p:spPr>
          <a:xfrm>
            <a:off x="462300" y="365824"/>
            <a:ext cx="8225400" cy="818087"/>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91192A"/>
              </a:buClr>
              <a:buSzPts val="3600"/>
              <a:buFont typeface="Calibri"/>
              <a:buNone/>
            </a:pPr>
            <a:r>
              <a:rPr lang="en-US" dirty="0"/>
              <a:t>Case #4: Porky’s Peril</a:t>
            </a:r>
            <a:endParaRPr dirty="0"/>
          </a:p>
        </p:txBody>
      </p:sp>
      <p:pic>
        <p:nvPicPr>
          <p:cNvPr id="2" name="K20 Center 10 minute timer_fast480p.mp4">
            <a:hlinkClick r:id="" action="ppaction://media"/>
            <a:extLst>
              <a:ext uri="{FF2B5EF4-FFF2-40B4-BE49-F238E27FC236}">
                <a16:creationId xmlns:a16="http://schemas.microsoft.com/office/drawing/2014/main" id="{C0F76012-BF64-15D5-EFBD-BD438C2C99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0" y="3061700"/>
            <a:ext cx="2747433" cy="1545968"/>
          </a:xfrm>
          <a:prstGeom prst="rect">
            <a:avLst/>
          </a:prstGeom>
        </p:spPr>
      </p:pic>
      <p:sp>
        <p:nvSpPr>
          <p:cNvPr id="3" name="TextBox 2">
            <a:extLst>
              <a:ext uri="{FF2B5EF4-FFF2-40B4-BE49-F238E27FC236}">
                <a16:creationId xmlns:a16="http://schemas.microsoft.com/office/drawing/2014/main" id="{EC3FC12B-4400-A5C0-85E8-6B5C230B1CF4}"/>
              </a:ext>
            </a:extLst>
          </p:cNvPr>
          <p:cNvSpPr txBox="1"/>
          <p:nvPr/>
        </p:nvSpPr>
        <p:spPr>
          <a:xfrm>
            <a:off x="4856637" y="4346058"/>
            <a:ext cx="2178158" cy="52322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hlinkClick r:id="rId6"/>
              </a:rPr>
              <a:t>K20 10-minute timer</a:t>
            </a:r>
            <a:endParaRPr lang="en-US" dirty="0">
              <a:latin typeface="Calibri" panose="020F0502020204030204" pitchFamily="34" charset="0"/>
              <a:cs typeface="Calibri" panose="020F0502020204030204" pitchFamily="34" charset="0"/>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3"/>
          <p:cNvSpPr txBox="1">
            <a:spLocks noGrp="1"/>
          </p:cNvSpPr>
          <p:nvPr>
            <p:ph type="body" idx="1"/>
          </p:nvPr>
        </p:nvSpPr>
        <p:spPr>
          <a:xfrm>
            <a:off x="456299" y="1037912"/>
            <a:ext cx="4300635" cy="3618719"/>
          </a:xfrm>
          <a:prstGeom prst="rect">
            <a:avLst/>
          </a:prstGeom>
          <a:noFill/>
          <a:ln>
            <a:noFill/>
          </a:ln>
        </p:spPr>
        <p:txBody>
          <a:bodyPr spcFirstLastPara="1" wrap="square" lIns="91425" tIns="91425" rIns="91425" bIns="91425" anchor="t" anchorCtr="0">
            <a:noAutofit/>
          </a:bodyPr>
          <a:lstStyle/>
          <a:p>
            <a:pPr marL="491565" lvl="0" indent="-457200" algn="l" rtl="0">
              <a:lnSpc>
                <a:spcPct val="100000"/>
              </a:lnSpc>
              <a:spcBef>
                <a:spcPts val="520"/>
              </a:spcBef>
              <a:spcAft>
                <a:spcPts val="0"/>
              </a:spcAft>
              <a:buSzPct val="100000"/>
              <a:buFont typeface="+mj-lt"/>
              <a:buAutoNum type="arabicPeriod"/>
            </a:pPr>
            <a:r>
              <a:rPr lang="en-US" sz="2400" dirty="0"/>
              <a:t>11 days</a:t>
            </a:r>
          </a:p>
          <a:p>
            <a:pPr marL="491565" lvl="0" indent="-457200" algn="l" rtl="0">
              <a:lnSpc>
                <a:spcPct val="100000"/>
              </a:lnSpc>
              <a:spcBef>
                <a:spcPts val="520"/>
              </a:spcBef>
              <a:spcAft>
                <a:spcPts val="0"/>
              </a:spcAft>
              <a:buSzPct val="100000"/>
              <a:buFont typeface="+mj-lt"/>
              <a:buAutoNum type="arabicPeriod"/>
            </a:pPr>
            <a:r>
              <a:rPr lang="en-US" sz="2400" dirty="0"/>
              <a:t>Adult flies of the same species may arrive at different times and different species arrive at different stages of decomposition. </a:t>
            </a:r>
          </a:p>
          <a:p>
            <a:pPr marL="491565" lvl="0" indent="-457200" algn="l" rtl="0">
              <a:lnSpc>
                <a:spcPct val="100000"/>
              </a:lnSpc>
              <a:spcBef>
                <a:spcPts val="520"/>
              </a:spcBef>
              <a:spcAft>
                <a:spcPts val="0"/>
              </a:spcAft>
              <a:buSzPct val="100000"/>
              <a:buFont typeface="+mj-lt"/>
              <a:buAutoNum type="arabicPeriod"/>
            </a:pPr>
            <a:r>
              <a:rPr lang="en-US" sz="2400" dirty="0"/>
              <a:t>Humidity, rain, wind, and cloud cover.</a:t>
            </a:r>
            <a:endParaRPr sz="2400" dirty="0"/>
          </a:p>
          <a:p>
            <a:pPr marL="457200" marR="0" lvl="0" indent="-228600" algn="l" rtl="0">
              <a:lnSpc>
                <a:spcPct val="115000"/>
              </a:lnSpc>
              <a:spcBef>
                <a:spcPts val="0"/>
              </a:spcBef>
              <a:spcAft>
                <a:spcPts val="0"/>
              </a:spcAft>
              <a:buClr>
                <a:schemeClr val="accent3"/>
              </a:buClr>
              <a:buSzPts val="2600"/>
              <a:buFont typeface="NTR"/>
              <a:buNone/>
            </a:pPr>
            <a:endParaRPr dirty="0"/>
          </a:p>
        </p:txBody>
      </p:sp>
      <p:sp>
        <p:nvSpPr>
          <p:cNvPr id="391" name="Google Shape;391;p43"/>
          <p:cNvSpPr txBox="1">
            <a:spLocks noGrp="1"/>
          </p:cNvSpPr>
          <p:nvPr>
            <p:ph type="title"/>
          </p:nvPr>
        </p:nvSpPr>
        <p:spPr>
          <a:xfrm>
            <a:off x="456299" y="219826"/>
            <a:ext cx="8225400" cy="818087"/>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91192A"/>
              </a:buClr>
              <a:buSzPts val="3600"/>
              <a:buFont typeface="Calibri"/>
              <a:buNone/>
            </a:pPr>
            <a:r>
              <a:rPr lang="en-US" dirty="0"/>
              <a:t>Case #2: Oh, Deer Answers</a:t>
            </a:r>
            <a:endParaRPr dirty="0"/>
          </a:p>
        </p:txBody>
      </p:sp>
      <p:graphicFrame>
        <p:nvGraphicFramePr>
          <p:cNvPr id="2" name="Table 1">
            <a:extLst>
              <a:ext uri="{FF2B5EF4-FFF2-40B4-BE49-F238E27FC236}">
                <a16:creationId xmlns:a16="http://schemas.microsoft.com/office/drawing/2014/main" id="{F165C2A5-D7D4-2DBA-1A35-33B5A7343C15}"/>
              </a:ext>
            </a:extLst>
          </p:cNvPr>
          <p:cNvGraphicFramePr>
            <a:graphicFrameLocks noGrp="1"/>
          </p:cNvGraphicFramePr>
          <p:nvPr>
            <p:extLst>
              <p:ext uri="{D42A27DB-BD31-4B8C-83A1-F6EECF244321}">
                <p14:modId xmlns:p14="http://schemas.microsoft.com/office/powerpoint/2010/main" val="361513328"/>
              </p:ext>
            </p:extLst>
          </p:nvPr>
        </p:nvGraphicFramePr>
        <p:xfrm>
          <a:off x="4909559" y="1037913"/>
          <a:ext cx="3433056" cy="3618718"/>
        </p:xfrm>
        <a:graphic>
          <a:graphicData uri="http://schemas.openxmlformats.org/drawingml/2006/table">
            <a:tbl>
              <a:tblPr>
                <a:noFill/>
                <a:tableStyleId>{545BAF98-A234-44D6-9053-A3CE166A9E48}</a:tableStyleId>
              </a:tblPr>
              <a:tblGrid>
                <a:gridCol w="1737821">
                  <a:extLst>
                    <a:ext uri="{9D8B030D-6E8A-4147-A177-3AD203B41FA5}">
                      <a16:colId xmlns:a16="http://schemas.microsoft.com/office/drawing/2014/main" val="33335225"/>
                    </a:ext>
                  </a:extLst>
                </a:gridCol>
                <a:gridCol w="914400">
                  <a:extLst>
                    <a:ext uri="{9D8B030D-6E8A-4147-A177-3AD203B41FA5}">
                      <a16:colId xmlns:a16="http://schemas.microsoft.com/office/drawing/2014/main" val="2448581566"/>
                    </a:ext>
                  </a:extLst>
                </a:gridCol>
                <a:gridCol w="780835">
                  <a:extLst>
                    <a:ext uri="{9D8B030D-6E8A-4147-A177-3AD203B41FA5}">
                      <a16:colId xmlns:a16="http://schemas.microsoft.com/office/drawing/2014/main" val="2082963892"/>
                    </a:ext>
                  </a:extLst>
                </a:gridCol>
              </a:tblGrid>
              <a:tr h="836386">
                <a:tc>
                  <a:txBody>
                    <a:bodyPr/>
                    <a:lstStyle/>
                    <a:p>
                      <a:pPr marL="0" marR="0" lvl="0" indent="0" algn="ctr" rtl="0">
                        <a:lnSpc>
                          <a:spcPct val="100000"/>
                        </a:lnSpc>
                        <a:spcBef>
                          <a:spcPts val="0"/>
                        </a:spcBef>
                        <a:spcAft>
                          <a:spcPts val="0"/>
                        </a:spcAft>
                        <a:buClr>
                          <a:srgbClr val="000000"/>
                        </a:buClr>
                        <a:buSzPts val="1500"/>
                        <a:buFont typeface="Arial"/>
                        <a:buNone/>
                      </a:pP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Species &amp; Stage </a:t>
                      </a:r>
                      <a:endParaRPr sz="18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a:txBody>
                  <a:tcPr marL="91425" marR="91425" marT="91425" marB="91425" anchor="b">
                    <a:solidFill>
                      <a:schemeClr val="accent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Size</a:t>
                      </a:r>
                      <a:endParaRPr sz="18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a:p>
                      <a:pPr marL="0" marR="0" lvl="0" indent="0" algn="ctr" rtl="0">
                        <a:lnSpc>
                          <a:spcPct val="100000"/>
                        </a:lnSpc>
                        <a:spcBef>
                          <a:spcPts val="0"/>
                        </a:spcBef>
                        <a:spcAft>
                          <a:spcPts val="0"/>
                        </a:spcAft>
                        <a:buClr>
                          <a:srgbClr val="000000"/>
                        </a:buClr>
                        <a:buSzPts val="1500"/>
                        <a:buFont typeface="Arial"/>
                        <a:buNone/>
                      </a:pP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 (mm)</a:t>
                      </a:r>
                      <a:endParaRPr sz="18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a:txBody>
                  <a:tcPr marL="91425" marR="91425" marT="91425" marB="91425" anchor="b">
                    <a:solidFill>
                      <a:schemeClr val="accent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Age</a:t>
                      </a:r>
                      <a:endParaRPr sz="18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a:p>
                      <a:pPr marL="0" marR="0" lvl="0" indent="0" algn="ctr" rtl="0">
                        <a:lnSpc>
                          <a:spcPct val="100000"/>
                        </a:lnSpc>
                        <a:spcBef>
                          <a:spcPts val="0"/>
                        </a:spcBef>
                        <a:spcAft>
                          <a:spcPts val="0"/>
                        </a:spcAft>
                        <a:buClr>
                          <a:srgbClr val="000000"/>
                        </a:buClr>
                        <a:buSzPts val="1500"/>
                        <a:buFont typeface="Arial"/>
                        <a:buNone/>
                      </a:pP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(days)</a:t>
                      </a:r>
                      <a:endParaRPr sz="18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a:txBody>
                  <a:tcPr marL="91425" marR="91425" marT="91425" marB="91425" anchor="b">
                    <a:solidFill>
                      <a:schemeClr val="accent2"/>
                    </a:solidFill>
                  </a:tcPr>
                </a:tc>
                <a:extLst>
                  <a:ext uri="{0D108BD9-81ED-4DB2-BD59-A6C34878D82A}">
                    <a16:rowId xmlns:a16="http://schemas.microsoft.com/office/drawing/2014/main" val="207593488"/>
                  </a:ext>
                </a:extLst>
              </a:tr>
              <a:tr h="397476">
                <a:tc>
                  <a:txBody>
                    <a:bodyPr/>
                    <a:lstStyle/>
                    <a:p>
                      <a:pPr>
                        <a:buNone/>
                      </a:pPr>
                      <a:r>
                        <a:rPr lang="en-US" sz="1800" b="1" dirty="0">
                          <a:effectLst/>
                          <a:latin typeface="Calibri" panose="020F0502020204030204" pitchFamily="34" charset="0"/>
                          <a:cs typeface="Calibri" panose="020F0502020204030204" pitchFamily="34" charset="0"/>
                        </a:rPr>
                        <a:t>House Fly </a:t>
                      </a:r>
                      <a:r>
                        <a:rPr lang="en-US" sz="1800" b="0" dirty="0">
                          <a:effectLst/>
                          <a:latin typeface="Calibri" panose="020F0502020204030204" pitchFamily="34" charset="0"/>
                          <a:cs typeface="Calibri" panose="020F0502020204030204" pitchFamily="34" charset="0"/>
                        </a:rPr>
                        <a:t>(1)</a:t>
                      </a:r>
                    </a:p>
                  </a:txBody>
                  <a:tcPr anchor="ctr"/>
                </a:tc>
                <a:tc>
                  <a:txBody>
                    <a:bodyPr/>
                    <a:lstStyle/>
                    <a:p>
                      <a:pPr algn="ctr">
                        <a:buNone/>
                      </a:pPr>
                      <a:r>
                        <a:rPr lang="en-US" sz="1800" dirty="0">
                          <a:effectLst/>
                          <a:latin typeface="Calibri" panose="020F0502020204030204" pitchFamily="34" charset="0"/>
                          <a:cs typeface="Calibri" panose="020F0502020204030204" pitchFamily="34" charset="0"/>
                        </a:rPr>
                        <a:t>29</a:t>
                      </a:r>
                    </a:p>
                  </a:txBody>
                  <a:tcPr anchor="ctr"/>
                </a:tc>
                <a:tc>
                  <a:txBody>
                    <a:bodyPr/>
                    <a:lstStyle/>
                    <a:p>
                      <a:pPr algn="ctr">
                        <a:buNone/>
                      </a:pPr>
                      <a:r>
                        <a:rPr lang="en-US" sz="1800" dirty="0">
                          <a:effectLst/>
                          <a:latin typeface="Calibri" panose="020F0502020204030204" pitchFamily="34" charset="0"/>
                          <a:cs typeface="Calibri" panose="020F0502020204030204" pitchFamily="34" charset="0"/>
                        </a:rPr>
                        <a:t>10</a:t>
                      </a:r>
                    </a:p>
                  </a:txBody>
                  <a:tcPr anchor="ctr"/>
                </a:tc>
                <a:extLst>
                  <a:ext uri="{0D108BD9-81ED-4DB2-BD59-A6C34878D82A}">
                    <a16:rowId xmlns:a16="http://schemas.microsoft.com/office/drawing/2014/main" val="2104537673"/>
                  </a:ext>
                </a:extLst>
              </a:tr>
              <a:tr h="397476">
                <a:tc>
                  <a:txBody>
                    <a:bodyPr/>
                    <a:lstStyle/>
                    <a:p>
                      <a:pPr>
                        <a:buNone/>
                      </a:pPr>
                      <a:r>
                        <a:rPr lang="en-US" sz="1800" b="1" dirty="0">
                          <a:effectLst/>
                          <a:latin typeface="Calibri" panose="020F0502020204030204" pitchFamily="34" charset="0"/>
                          <a:cs typeface="Calibri" panose="020F0502020204030204" pitchFamily="34" charset="0"/>
                        </a:rPr>
                        <a:t>House Fly </a:t>
                      </a:r>
                      <a:r>
                        <a:rPr lang="en-US" sz="1800" b="0" dirty="0">
                          <a:effectLst/>
                          <a:latin typeface="Calibri" panose="020F0502020204030204" pitchFamily="34" charset="0"/>
                          <a:cs typeface="Calibri" panose="020F0502020204030204" pitchFamily="34" charset="0"/>
                        </a:rPr>
                        <a:t>(2)</a:t>
                      </a:r>
                    </a:p>
                  </a:txBody>
                  <a:tcPr anchor="ctr"/>
                </a:tc>
                <a:tc>
                  <a:txBody>
                    <a:bodyPr/>
                    <a:lstStyle/>
                    <a:p>
                      <a:pPr algn="ctr">
                        <a:buNone/>
                      </a:pPr>
                      <a:r>
                        <a:rPr lang="en-US" sz="1800">
                          <a:effectLst/>
                          <a:latin typeface="Calibri" panose="020F0502020204030204" pitchFamily="34" charset="0"/>
                          <a:cs typeface="Calibri" panose="020F0502020204030204" pitchFamily="34" charset="0"/>
                        </a:rPr>
                        <a:t>20</a:t>
                      </a:r>
                    </a:p>
                  </a:txBody>
                  <a:tcPr anchor="ctr"/>
                </a:tc>
                <a:tc>
                  <a:txBody>
                    <a:bodyPr/>
                    <a:lstStyle/>
                    <a:p>
                      <a:pPr algn="ctr">
                        <a:buNone/>
                      </a:pPr>
                      <a:r>
                        <a:rPr lang="en-US" sz="1800" dirty="0">
                          <a:effectLst/>
                          <a:latin typeface="Calibri" panose="020F0502020204030204" pitchFamily="34" charset="0"/>
                          <a:cs typeface="Calibri" panose="020F0502020204030204" pitchFamily="34" charset="0"/>
                        </a:rPr>
                        <a:t>8</a:t>
                      </a:r>
                    </a:p>
                  </a:txBody>
                  <a:tcPr anchor="ctr"/>
                </a:tc>
                <a:extLst>
                  <a:ext uri="{0D108BD9-81ED-4DB2-BD59-A6C34878D82A}">
                    <a16:rowId xmlns:a16="http://schemas.microsoft.com/office/drawing/2014/main" val="1260616908"/>
                  </a:ext>
                </a:extLst>
              </a:tr>
              <a:tr h="397476">
                <a:tc>
                  <a:txBody>
                    <a:bodyPr/>
                    <a:lstStyle/>
                    <a:p>
                      <a:pPr>
                        <a:buNone/>
                      </a:pPr>
                      <a:r>
                        <a:rPr lang="en-US" sz="1800" b="1" dirty="0">
                          <a:effectLst/>
                          <a:latin typeface="Calibri" panose="020F0502020204030204" pitchFamily="34" charset="0"/>
                          <a:cs typeface="Calibri" panose="020F0502020204030204" pitchFamily="34" charset="0"/>
                        </a:rPr>
                        <a:t>Blow Fly </a:t>
                      </a:r>
                      <a:r>
                        <a:rPr lang="en-US" sz="1800" b="0" dirty="0">
                          <a:effectLst/>
                          <a:latin typeface="Calibri" panose="020F0502020204030204" pitchFamily="34" charset="0"/>
                          <a:cs typeface="Calibri" panose="020F0502020204030204" pitchFamily="34" charset="0"/>
                        </a:rPr>
                        <a:t>(1)</a:t>
                      </a:r>
                    </a:p>
                  </a:txBody>
                  <a:tcPr anchor="ctr"/>
                </a:tc>
                <a:tc>
                  <a:txBody>
                    <a:bodyPr/>
                    <a:lstStyle/>
                    <a:p>
                      <a:pPr algn="ctr">
                        <a:buNone/>
                      </a:pPr>
                      <a:r>
                        <a:rPr lang="en-US" sz="1800">
                          <a:effectLst/>
                          <a:latin typeface="Calibri" panose="020F0502020204030204" pitchFamily="34" charset="0"/>
                          <a:cs typeface="Calibri" panose="020F0502020204030204" pitchFamily="34" charset="0"/>
                        </a:rPr>
                        <a:t>25</a:t>
                      </a:r>
                    </a:p>
                  </a:txBody>
                  <a:tcPr anchor="ctr"/>
                </a:tc>
                <a:tc>
                  <a:txBody>
                    <a:bodyPr/>
                    <a:lstStyle/>
                    <a:p>
                      <a:pPr algn="ctr">
                        <a:buNone/>
                      </a:pPr>
                      <a:r>
                        <a:rPr lang="en-US" sz="1800" dirty="0">
                          <a:effectLst/>
                          <a:latin typeface="Calibri" panose="020F0502020204030204" pitchFamily="34" charset="0"/>
                          <a:cs typeface="Calibri" panose="020F0502020204030204" pitchFamily="34" charset="0"/>
                        </a:rPr>
                        <a:t>8-9</a:t>
                      </a:r>
                    </a:p>
                  </a:txBody>
                  <a:tcPr anchor="ctr"/>
                </a:tc>
                <a:extLst>
                  <a:ext uri="{0D108BD9-81ED-4DB2-BD59-A6C34878D82A}">
                    <a16:rowId xmlns:a16="http://schemas.microsoft.com/office/drawing/2014/main" val="932528789"/>
                  </a:ext>
                </a:extLst>
              </a:tr>
              <a:tr h="397476">
                <a:tc>
                  <a:txBody>
                    <a:bodyPr/>
                    <a:lstStyle/>
                    <a:p>
                      <a:pPr>
                        <a:buNone/>
                      </a:pPr>
                      <a:r>
                        <a:rPr lang="en-US" sz="1800" b="1" dirty="0">
                          <a:effectLst/>
                          <a:latin typeface="Calibri" panose="020F0502020204030204" pitchFamily="34" charset="0"/>
                          <a:cs typeface="Calibri" panose="020F0502020204030204" pitchFamily="34" charset="0"/>
                        </a:rPr>
                        <a:t>Blow Fly </a:t>
                      </a:r>
                      <a:r>
                        <a:rPr lang="en-US" sz="1800" b="0" dirty="0">
                          <a:effectLst/>
                          <a:latin typeface="Calibri" panose="020F0502020204030204" pitchFamily="34" charset="0"/>
                          <a:cs typeface="Calibri" panose="020F0502020204030204" pitchFamily="34" charset="0"/>
                        </a:rPr>
                        <a:t>(2)</a:t>
                      </a:r>
                    </a:p>
                  </a:txBody>
                  <a:tcPr anchor="ctr"/>
                </a:tc>
                <a:tc>
                  <a:txBody>
                    <a:bodyPr/>
                    <a:lstStyle/>
                    <a:p>
                      <a:pPr algn="ctr">
                        <a:buNone/>
                      </a:pPr>
                      <a:r>
                        <a:rPr lang="en-US" sz="1800">
                          <a:effectLst/>
                          <a:latin typeface="Calibri" panose="020F0502020204030204" pitchFamily="34" charset="0"/>
                          <a:cs typeface="Calibri" panose="020F0502020204030204" pitchFamily="34" charset="0"/>
                        </a:rPr>
                        <a:t>29</a:t>
                      </a:r>
                    </a:p>
                  </a:txBody>
                  <a:tcPr anchor="ctr"/>
                </a:tc>
                <a:tc>
                  <a:txBody>
                    <a:bodyPr/>
                    <a:lstStyle/>
                    <a:p>
                      <a:pPr algn="ctr">
                        <a:buNone/>
                      </a:pPr>
                      <a:r>
                        <a:rPr lang="en-US" sz="1800" dirty="0">
                          <a:effectLst/>
                          <a:latin typeface="Calibri" panose="020F0502020204030204" pitchFamily="34" charset="0"/>
                          <a:cs typeface="Calibri" panose="020F0502020204030204" pitchFamily="34" charset="0"/>
                        </a:rPr>
                        <a:t>10-11</a:t>
                      </a:r>
                    </a:p>
                  </a:txBody>
                  <a:tcPr anchor="ctr"/>
                </a:tc>
                <a:extLst>
                  <a:ext uri="{0D108BD9-81ED-4DB2-BD59-A6C34878D82A}">
                    <a16:rowId xmlns:a16="http://schemas.microsoft.com/office/drawing/2014/main" val="4286722639"/>
                  </a:ext>
                </a:extLst>
              </a:tr>
              <a:tr h="397476">
                <a:tc>
                  <a:txBody>
                    <a:bodyPr/>
                    <a:lstStyle/>
                    <a:p>
                      <a:pPr>
                        <a:buNone/>
                      </a:pPr>
                      <a:r>
                        <a:rPr lang="en-US" sz="1800" b="1" dirty="0">
                          <a:effectLst/>
                          <a:latin typeface="Calibri" panose="020F0502020204030204" pitchFamily="34" charset="0"/>
                          <a:cs typeface="Calibri" panose="020F0502020204030204" pitchFamily="34" charset="0"/>
                        </a:rPr>
                        <a:t>Flesh Fly</a:t>
                      </a:r>
                    </a:p>
                  </a:txBody>
                  <a:tcPr anchor="ctr"/>
                </a:tc>
                <a:tc>
                  <a:txBody>
                    <a:bodyPr/>
                    <a:lstStyle/>
                    <a:p>
                      <a:pPr algn="ctr">
                        <a:buNone/>
                      </a:pPr>
                      <a:r>
                        <a:rPr lang="en-US" sz="1800">
                          <a:effectLst/>
                          <a:latin typeface="Calibri" panose="020F0502020204030204" pitchFamily="34" charset="0"/>
                          <a:cs typeface="Calibri" panose="020F0502020204030204" pitchFamily="34" charset="0"/>
                        </a:rPr>
                        <a:t>29</a:t>
                      </a:r>
                    </a:p>
                  </a:txBody>
                  <a:tcPr anchor="ctr"/>
                </a:tc>
                <a:tc>
                  <a:txBody>
                    <a:bodyPr/>
                    <a:lstStyle/>
                    <a:p>
                      <a:pPr algn="ctr">
                        <a:buNone/>
                      </a:pPr>
                      <a:r>
                        <a:rPr lang="en-US" sz="1800" dirty="0">
                          <a:effectLst/>
                          <a:latin typeface="Calibri" panose="020F0502020204030204" pitchFamily="34" charset="0"/>
                          <a:cs typeface="Calibri" panose="020F0502020204030204" pitchFamily="34" charset="0"/>
                        </a:rPr>
                        <a:t>5</a:t>
                      </a:r>
                    </a:p>
                  </a:txBody>
                  <a:tcPr anchor="ctr"/>
                </a:tc>
                <a:extLst>
                  <a:ext uri="{0D108BD9-81ED-4DB2-BD59-A6C34878D82A}">
                    <a16:rowId xmlns:a16="http://schemas.microsoft.com/office/drawing/2014/main" val="2544472341"/>
                  </a:ext>
                </a:extLst>
              </a:tr>
              <a:tr h="397476">
                <a:tc>
                  <a:txBody>
                    <a:bodyPr/>
                    <a:lstStyle/>
                    <a:p>
                      <a:pPr>
                        <a:buNone/>
                      </a:pPr>
                      <a:r>
                        <a:rPr lang="en-US" sz="1800" b="1">
                          <a:effectLst/>
                          <a:latin typeface="Calibri" panose="020F0502020204030204" pitchFamily="34" charset="0"/>
                          <a:cs typeface="Calibri" panose="020F0502020204030204" pitchFamily="34" charset="0"/>
                        </a:rPr>
                        <a:t>Skipper</a:t>
                      </a:r>
                    </a:p>
                  </a:txBody>
                  <a:tcPr anchor="ctr"/>
                </a:tc>
                <a:tc>
                  <a:txBody>
                    <a:bodyPr/>
                    <a:lstStyle/>
                    <a:p>
                      <a:pPr algn="ctr">
                        <a:buNone/>
                      </a:pPr>
                      <a:r>
                        <a:rPr lang="en-US" sz="1800">
                          <a:effectLst/>
                          <a:latin typeface="Calibri" panose="020F0502020204030204" pitchFamily="34" charset="0"/>
                          <a:cs typeface="Calibri" panose="020F0502020204030204" pitchFamily="34" charset="0"/>
                        </a:rPr>
                        <a:t>9</a:t>
                      </a:r>
                    </a:p>
                  </a:txBody>
                  <a:tcPr anchor="ctr"/>
                </a:tc>
                <a:tc>
                  <a:txBody>
                    <a:bodyPr/>
                    <a:lstStyle/>
                    <a:p>
                      <a:pPr algn="ctr">
                        <a:buNone/>
                      </a:pPr>
                      <a:r>
                        <a:rPr lang="en-US" sz="1800" dirty="0">
                          <a:effectLst/>
                          <a:latin typeface="Calibri" panose="020F0502020204030204" pitchFamily="34" charset="0"/>
                          <a:cs typeface="Calibri" panose="020F0502020204030204" pitchFamily="34" charset="0"/>
                        </a:rPr>
                        <a:t>10</a:t>
                      </a:r>
                    </a:p>
                  </a:txBody>
                  <a:tcPr anchor="ctr"/>
                </a:tc>
                <a:extLst>
                  <a:ext uri="{0D108BD9-81ED-4DB2-BD59-A6C34878D82A}">
                    <a16:rowId xmlns:a16="http://schemas.microsoft.com/office/drawing/2014/main" val="3540385819"/>
                  </a:ext>
                </a:extLst>
              </a:tr>
              <a:tr h="397476">
                <a:tc>
                  <a:txBody>
                    <a:bodyPr/>
                    <a:lstStyle/>
                    <a:p>
                      <a:pPr>
                        <a:buNone/>
                      </a:pPr>
                      <a:r>
                        <a:rPr lang="en-US" sz="1800" b="1" dirty="0">
                          <a:effectLst/>
                          <a:latin typeface="Calibri" panose="020F0502020204030204" pitchFamily="34" charset="0"/>
                          <a:cs typeface="Calibri" panose="020F0502020204030204" pitchFamily="34" charset="0"/>
                        </a:rPr>
                        <a:t>Pupae</a:t>
                      </a:r>
                    </a:p>
                  </a:txBody>
                  <a:tcPr anchor="ctr"/>
                </a:tc>
                <a:tc>
                  <a:txBody>
                    <a:bodyPr/>
                    <a:lstStyle/>
                    <a:p>
                      <a:pPr algn="ctr">
                        <a:buNone/>
                      </a:pPr>
                      <a:r>
                        <a:rPr lang="en-US" sz="1800">
                          <a:effectLst/>
                          <a:latin typeface="Calibri" panose="020F0502020204030204" pitchFamily="34" charset="0"/>
                          <a:cs typeface="Calibri" panose="020F0502020204030204" pitchFamily="34" charset="0"/>
                        </a:rPr>
                        <a:t>39</a:t>
                      </a:r>
                    </a:p>
                  </a:txBody>
                  <a:tcPr anchor="ctr"/>
                </a:tc>
                <a:tc>
                  <a:txBody>
                    <a:bodyPr/>
                    <a:lstStyle/>
                    <a:p>
                      <a:pPr algn="ctr">
                        <a:buNone/>
                      </a:pPr>
                      <a:r>
                        <a:rPr lang="en-US" sz="1800" dirty="0">
                          <a:effectLst/>
                          <a:latin typeface="Calibri" panose="020F0502020204030204" pitchFamily="34" charset="0"/>
                          <a:cs typeface="Calibri" panose="020F0502020204030204" pitchFamily="34" charset="0"/>
                        </a:rPr>
                        <a:t>11</a:t>
                      </a:r>
                    </a:p>
                  </a:txBody>
                  <a:tcPr anchor="ctr"/>
                </a:tc>
                <a:extLst>
                  <a:ext uri="{0D108BD9-81ED-4DB2-BD59-A6C34878D82A}">
                    <a16:rowId xmlns:a16="http://schemas.microsoft.com/office/drawing/2014/main" val="3305651322"/>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5"/>
          <p:cNvSpPr txBox="1">
            <a:spLocks noGrp="1"/>
          </p:cNvSpPr>
          <p:nvPr>
            <p:ph type="body" idx="1"/>
          </p:nvPr>
        </p:nvSpPr>
        <p:spPr>
          <a:xfrm>
            <a:off x="286500" y="1091150"/>
            <a:ext cx="4727289" cy="4052350"/>
          </a:xfrm>
          <a:prstGeom prst="rect">
            <a:avLst/>
          </a:prstGeom>
          <a:noFill/>
          <a:ln>
            <a:noFill/>
          </a:ln>
        </p:spPr>
        <p:txBody>
          <a:bodyPr spcFirstLastPara="1" wrap="square" lIns="91425" tIns="91425" rIns="91425" bIns="91425" anchor="t" anchorCtr="0">
            <a:noAutofit/>
          </a:bodyPr>
          <a:lstStyle/>
          <a:p>
            <a:pPr marL="520701" lvl="0" indent="-457200" algn="l" rtl="0">
              <a:lnSpc>
                <a:spcPct val="100000"/>
              </a:lnSpc>
              <a:spcBef>
                <a:spcPts val="520"/>
              </a:spcBef>
              <a:spcAft>
                <a:spcPts val="0"/>
              </a:spcAft>
              <a:buSzPct val="100000"/>
              <a:buFont typeface="+mj-lt"/>
              <a:buAutoNum type="arabicPeriod"/>
            </a:pPr>
            <a:r>
              <a:rPr lang="en-US" sz="2000" dirty="0"/>
              <a:t>7 days</a:t>
            </a:r>
          </a:p>
          <a:p>
            <a:pPr marL="520701" lvl="0" indent="-457200" algn="l" rtl="0">
              <a:lnSpc>
                <a:spcPct val="100000"/>
              </a:lnSpc>
              <a:spcBef>
                <a:spcPts val="520"/>
              </a:spcBef>
              <a:spcAft>
                <a:spcPts val="0"/>
              </a:spcAft>
              <a:buSzPct val="100000"/>
              <a:buFont typeface="+mj-lt"/>
              <a:buAutoNum type="arabicPeriod"/>
            </a:pPr>
            <a:r>
              <a:rPr lang="en-US" sz="2000" dirty="0"/>
              <a:t>Oleandrin speeds up development of the Blow Fly by 2 to 3 days. </a:t>
            </a:r>
          </a:p>
          <a:p>
            <a:pPr marL="520701" lvl="0" indent="-457200" algn="l" rtl="0">
              <a:lnSpc>
                <a:spcPct val="100000"/>
              </a:lnSpc>
              <a:spcBef>
                <a:spcPts val="520"/>
              </a:spcBef>
              <a:spcAft>
                <a:spcPts val="0"/>
              </a:spcAft>
              <a:buSzPct val="100000"/>
              <a:buFont typeface="+mj-lt"/>
              <a:buAutoNum type="arabicPeriod"/>
            </a:pPr>
            <a:r>
              <a:rPr lang="en-US" sz="2000" dirty="0"/>
              <a:t>High temperatures sped up larvae development, so subtract from the number of days because they developed faster.</a:t>
            </a:r>
          </a:p>
          <a:p>
            <a:pPr marL="520701" lvl="0" indent="-457200" algn="l" rtl="0">
              <a:lnSpc>
                <a:spcPct val="100000"/>
              </a:lnSpc>
              <a:spcBef>
                <a:spcPts val="520"/>
              </a:spcBef>
              <a:spcAft>
                <a:spcPts val="0"/>
              </a:spcAft>
              <a:buSzPct val="100000"/>
              <a:buFont typeface="+mj-lt"/>
              <a:buAutoNum type="arabicPeriod"/>
            </a:pPr>
            <a:r>
              <a:rPr lang="en-US" sz="2000" dirty="0"/>
              <a:t>No. Insects present were consistent with the location, but the presence of oleandrin raised suspicions. </a:t>
            </a:r>
            <a:endParaRPr dirty="0"/>
          </a:p>
        </p:txBody>
      </p:sp>
      <p:sp>
        <p:nvSpPr>
          <p:cNvPr id="398" name="Google Shape;398;p45"/>
          <p:cNvSpPr txBox="1">
            <a:spLocks noGrp="1"/>
          </p:cNvSpPr>
          <p:nvPr>
            <p:ph type="title"/>
          </p:nvPr>
        </p:nvSpPr>
        <p:spPr>
          <a:xfrm>
            <a:off x="286500" y="273063"/>
            <a:ext cx="8225400" cy="818087"/>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91192A"/>
              </a:buClr>
              <a:buSzPts val="3600"/>
              <a:buFont typeface="Calibri"/>
              <a:buNone/>
            </a:pPr>
            <a:r>
              <a:rPr lang="en-US" dirty="0"/>
              <a:t>Case #3: Dandy’s Death Answers</a:t>
            </a:r>
            <a:endParaRPr dirty="0"/>
          </a:p>
        </p:txBody>
      </p:sp>
      <p:graphicFrame>
        <p:nvGraphicFramePr>
          <p:cNvPr id="2" name="Table 1">
            <a:extLst>
              <a:ext uri="{FF2B5EF4-FFF2-40B4-BE49-F238E27FC236}">
                <a16:creationId xmlns:a16="http://schemas.microsoft.com/office/drawing/2014/main" id="{0760B4DF-6CF1-706D-4E72-26CAACE00117}"/>
              </a:ext>
            </a:extLst>
          </p:cNvPr>
          <p:cNvGraphicFramePr>
            <a:graphicFrameLocks noGrp="1"/>
          </p:cNvGraphicFramePr>
          <p:nvPr>
            <p:extLst>
              <p:ext uri="{D42A27DB-BD31-4B8C-83A1-F6EECF244321}">
                <p14:modId xmlns:p14="http://schemas.microsoft.com/office/powerpoint/2010/main" val="675844049"/>
              </p:ext>
            </p:extLst>
          </p:nvPr>
        </p:nvGraphicFramePr>
        <p:xfrm>
          <a:off x="5013789" y="1091150"/>
          <a:ext cx="3388372" cy="2610671"/>
        </p:xfrm>
        <a:graphic>
          <a:graphicData uri="http://schemas.openxmlformats.org/drawingml/2006/table">
            <a:tbl>
              <a:tblPr>
                <a:noFill/>
                <a:tableStyleId>{545BAF98-A234-44D6-9053-A3CE166A9E48}</a:tableStyleId>
              </a:tblPr>
              <a:tblGrid>
                <a:gridCol w="1735579">
                  <a:extLst>
                    <a:ext uri="{9D8B030D-6E8A-4147-A177-3AD203B41FA5}">
                      <a16:colId xmlns:a16="http://schemas.microsoft.com/office/drawing/2014/main" val="33335225"/>
                    </a:ext>
                  </a:extLst>
                </a:gridCol>
                <a:gridCol w="857700">
                  <a:extLst>
                    <a:ext uri="{9D8B030D-6E8A-4147-A177-3AD203B41FA5}">
                      <a16:colId xmlns:a16="http://schemas.microsoft.com/office/drawing/2014/main" val="2448581566"/>
                    </a:ext>
                  </a:extLst>
                </a:gridCol>
                <a:gridCol w="795093">
                  <a:extLst>
                    <a:ext uri="{9D8B030D-6E8A-4147-A177-3AD203B41FA5}">
                      <a16:colId xmlns:a16="http://schemas.microsoft.com/office/drawing/2014/main" val="2082963892"/>
                    </a:ext>
                  </a:extLst>
                </a:gridCol>
              </a:tblGrid>
              <a:tr h="899947">
                <a:tc>
                  <a:txBody>
                    <a:bodyPr/>
                    <a:lstStyle/>
                    <a:p>
                      <a:pPr marL="0" marR="0" lvl="0" indent="0" algn="ctr" rtl="0">
                        <a:lnSpc>
                          <a:spcPct val="100000"/>
                        </a:lnSpc>
                        <a:spcBef>
                          <a:spcPts val="0"/>
                        </a:spcBef>
                        <a:spcAft>
                          <a:spcPts val="0"/>
                        </a:spcAft>
                        <a:buClr>
                          <a:srgbClr val="000000"/>
                        </a:buClr>
                        <a:buSzPts val="1500"/>
                        <a:buFont typeface="Arial"/>
                        <a:buNone/>
                      </a:pP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Species &amp; Stage </a:t>
                      </a:r>
                      <a:endParaRPr sz="18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a:txBody>
                  <a:tcPr marL="91425" marR="91425" marT="91425" marB="91425" anchor="b">
                    <a:solidFill>
                      <a:schemeClr val="accent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Size</a:t>
                      </a:r>
                      <a:endParaRPr sz="18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a:p>
                      <a:pPr marL="0" marR="0" lvl="0" indent="0" algn="ctr" rtl="0">
                        <a:lnSpc>
                          <a:spcPct val="100000"/>
                        </a:lnSpc>
                        <a:spcBef>
                          <a:spcPts val="0"/>
                        </a:spcBef>
                        <a:spcAft>
                          <a:spcPts val="0"/>
                        </a:spcAft>
                        <a:buClr>
                          <a:srgbClr val="000000"/>
                        </a:buClr>
                        <a:buSzPts val="1500"/>
                        <a:buFont typeface="Arial"/>
                        <a:buNone/>
                      </a:pP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 (mm)</a:t>
                      </a:r>
                      <a:endParaRPr sz="18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a:txBody>
                  <a:tcPr marL="91425" marR="91425" marT="91425" marB="91425" anchor="b">
                    <a:solidFill>
                      <a:schemeClr val="accent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Age</a:t>
                      </a:r>
                      <a:endParaRPr sz="18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a:p>
                      <a:pPr marL="0" marR="0" lvl="0" indent="0" algn="ctr" rtl="0">
                        <a:lnSpc>
                          <a:spcPct val="100000"/>
                        </a:lnSpc>
                        <a:spcBef>
                          <a:spcPts val="0"/>
                        </a:spcBef>
                        <a:spcAft>
                          <a:spcPts val="0"/>
                        </a:spcAft>
                        <a:buClr>
                          <a:srgbClr val="000000"/>
                        </a:buClr>
                        <a:buSzPts val="1500"/>
                        <a:buFont typeface="Arial"/>
                        <a:buNone/>
                      </a:pP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(days)</a:t>
                      </a:r>
                      <a:endParaRPr sz="18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a:txBody>
                  <a:tcPr marL="91425" marR="91425" marT="91425" marB="91425" anchor="b">
                    <a:solidFill>
                      <a:schemeClr val="accent2"/>
                    </a:solidFill>
                  </a:tcPr>
                </a:tc>
                <a:extLst>
                  <a:ext uri="{0D108BD9-81ED-4DB2-BD59-A6C34878D82A}">
                    <a16:rowId xmlns:a16="http://schemas.microsoft.com/office/drawing/2014/main" val="207593488"/>
                  </a:ext>
                </a:extLst>
              </a:tr>
              <a:tr h="427681">
                <a:tc>
                  <a:txBody>
                    <a:bodyPr/>
                    <a:lstStyle/>
                    <a:p>
                      <a:pPr>
                        <a:buNone/>
                      </a:pPr>
                      <a:r>
                        <a:rPr lang="en-US" sz="1800" b="1" dirty="0">
                          <a:effectLst/>
                          <a:latin typeface="Calibri" panose="020F0502020204030204" pitchFamily="34" charset="0"/>
                          <a:cs typeface="Calibri" panose="020F0502020204030204" pitchFamily="34" charset="0"/>
                        </a:rPr>
                        <a:t>House Fly</a:t>
                      </a:r>
                    </a:p>
                  </a:txBody>
                  <a:tcPr anchor="ctr"/>
                </a:tc>
                <a:tc>
                  <a:txBody>
                    <a:bodyPr/>
                    <a:lstStyle/>
                    <a:p>
                      <a:pPr algn="ctr">
                        <a:buNone/>
                      </a:pPr>
                      <a:r>
                        <a:rPr lang="en-US" sz="1800">
                          <a:effectLst/>
                          <a:latin typeface="Calibri" panose="020F0502020204030204" pitchFamily="34" charset="0"/>
                          <a:cs typeface="Calibri" panose="020F0502020204030204" pitchFamily="34" charset="0"/>
                        </a:rPr>
                        <a:t>28</a:t>
                      </a:r>
                    </a:p>
                  </a:txBody>
                  <a:tcPr anchor="ctr"/>
                </a:tc>
                <a:tc>
                  <a:txBody>
                    <a:bodyPr/>
                    <a:lstStyle/>
                    <a:p>
                      <a:pPr algn="ctr">
                        <a:buNone/>
                      </a:pPr>
                      <a:r>
                        <a:rPr lang="en-US" sz="1800" dirty="0">
                          <a:effectLst/>
                          <a:latin typeface="Calibri" panose="020F0502020204030204" pitchFamily="34" charset="0"/>
                          <a:cs typeface="Calibri" panose="020F0502020204030204" pitchFamily="34" charset="0"/>
                        </a:rPr>
                        <a:t>7</a:t>
                      </a:r>
                    </a:p>
                  </a:txBody>
                  <a:tcPr anchor="ctr"/>
                </a:tc>
                <a:extLst>
                  <a:ext uri="{0D108BD9-81ED-4DB2-BD59-A6C34878D82A}">
                    <a16:rowId xmlns:a16="http://schemas.microsoft.com/office/drawing/2014/main" val="1260616908"/>
                  </a:ext>
                </a:extLst>
              </a:tr>
              <a:tr h="427681">
                <a:tc>
                  <a:txBody>
                    <a:bodyPr/>
                    <a:lstStyle/>
                    <a:p>
                      <a:pPr>
                        <a:buNone/>
                      </a:pPr>
                      <a:r>
                        <a:rPr lang="en-US" sz="1800" b="1" dirty="0">
                          <a:effectLst/>
                          <a:latin typeface="Calibri" panose="020F0502020204030204" pitchFamily="34" charset="0"/>
                          <a:cs typeface="Calibri" panose="020F0502020204030204" pitchFamily="34" charset="0"/>
                        </a:rPr>
                        <a:t>Blow Fly</a:t>
                      </a:r>
                    </a:p>
                  </a:txBody>
                  <a:tcPr anchor="ctr"/>
                </a:tc>
                <a:tc>
                  <a:txBody>
                    <a:bodyPr/>
                    <a:lstStyle/>
                    <a:p>
                      <a:pPr algn="ctr">
                        <a:buNone/>
                      </a:pPr>
                      <a:r>
                        <a:rPr lang="en-US" sz="1800">
                          <a:effectLst/>
                          <a:latin typeface="Calibri" panose="020F0502020204030204" pitchFamily="34" charset="0"/>
                          <a:cs typeface="Calibri" panose="020F0502020204030204" pitchFamily="34" charset="0"/>
                        </a:rPr>
                        <a:t>35</a:t>
                      </a:r>
                    </a:p>
                  </a:txBody>
                  <a:tcPr anchor="ctr"/>
                </a:tc>
                <a:tc>
                  <a:txBody>
                    <a:bodyPr/>
                    <a:lstStyle/>
                    <a:p>
                      <a:pPr algn="ctr">
                        <a:buNone/>
                      </a:pPr>
                      <a:r>
                        <a:rPr lang="en-US" sz="1800">
                          <a:effectLst/>
                          <a:latin typeface="Calibri" panose="020F0502020204030204" pitchFamily="34" charset="0"/>
                          <a:cs typeface="Calibri" panose="020F0502020204030204" pitchFamily="34" charset="0"/>
                        </a:rPr>
                        <a:t>6</a:t>
                      </a:r>
                    </a:p>
                  </a:txBody>
                  <a:tcPr anchor="ctr"/>
                </a:tc>
                <a:extLst>
                  <a:ext uri="{0D108BD9-81ED-4DB2-BD59-A6C34878D82A}">
                    <a16:rowId xmlns:a16="http://schemas.microsoft.com/office/drawing/2014/main" val="932528789"/>
                  </a:ext>
                </a:extLst>
              </a:tr>
              <a:tr h="427681">
                <a:tc>
                  <a:txBody>
                    <a:bodyPr/>
                    <a:lstStyle/>
                    <a:p>
                      <a:pPr>
                        <a:buNone/>
                      </a:pPr>
                      <a:r>
                        <a:rPr lang="en-US" sz="1800" b="1" dirty="0">
                          <a:effectLst/>
                          <a:latin typeface="Calibri" panose="020F0502020204030204" pitchFamily="34" charset="0"/>
                          <a:cs typeface="Calibri" panose="020F0502020204030204" pitchFamily="34" charset="0"/>
                        </a:rPr>
                        <a:t>Flesh Fly</a:t>
                      </a:r>
                    </a:p>
                  </a:txBody>
                  <a:tcPr anchor="ctr"/>
                </a:tc>
                <a:tc>
                  <a:txBody>
                    <a:bodyPr/>
                    <a:lstStyle/>
                    <a:p>
                      <a:pPr algn="ctr">
                        <a:buNone/>
                      </a:pPr>
                      <a:r>
                        <a:rPr lang="en-US" sz="1800">
                          <a:effectLst/>
                          <a:latin typeface="Calibri" panose="020F0502020204030204" pitchFamily="34" charset="0"/>
                          <a:cs typeface="Calibri" panose="020F0502020204030204" pitchFamily="34" charset="0"/>
                        </a:rPr>
                        <a:t>45</a:t>
                      </a:r>
                    </a:p>
                  </a:txBody>
                  <a:tcPr anchor="ctr"/>
                </a:tc>
                <a:tc>
                  <a:txBody>
                    <a:bodyPr/>
                    <a:lstStyle/>
                    <a:p>
                      <a:pPr algn="ctr">
                        <a:buNone/>
                      </a:pPr>
                      <a:r>
                        <a:rPr lang="en-US" sz="1800">
                          <a:effectLst/>
                          <a:latin typeface="Calibri" panose="020F0502020204030204" pitchFamily="34" charset="0"/>
                          <a:cs typeface="Calibri" panose="020F0502020204030204" pitchFamily="34" charset="0"/>
                        </a:rPr>
                        <a:t>7</a:t>
                      </a:r>
                    </a:p>
                  </a:txBody>
                  <a:tcPr anchor="ctr"/>
                </a:tc>
                <a:extLst>
                  <a:ext uri="{0D108BD9-81ED-4DB2-BD59-A6C34878D82A}">
                    <a16:rowId xmlns:a16="http://schemas.microsoft.com/office/drawing/2014/main" val="4286722639"/>
                  </a:ext>
                </a:extLst>
              </a:tr>
              <a:tr h="427681">
                <a:tc>
                  <a:txBody>
                    <a:bodyPr/>
                    <a:lstStyle/>
                    <a:p>
                      <a:pPr>
                        <a:buNone/>
                      </a:pPr>
                      <a:r>
                        <a:rPr lang="en-US" sz="1800" b="1" dirty="0">
                          <a:effectLst/>
                          <a:latin typeface="Calibri" panose="020F0502020204030204" pitchFamily="34" charset="0"/>
                          <a:cs typeface="Calibri" panose="020F0502020204030204" pitchFamily="34" charset="0"/>
                        </a:rPr>
                        <a:t>Pupae</a:t>
                      </a:r>
                    </a:p>
                  </a:txBody>
                  <a:tcPr anchor="ctr"/>
                </a:tc>
                <a:tc>
                  <a:txBody>
                    <a:bodyPr/>
                    <a:lstStyle/>
                    <a:p>
                      <a:pPr algn="ctr">
                        <a:buNone/>
                      </a:pPr>
                      <a:r>
                        <a:rPr lang="en-US" sz="1800">
                          <a:effectLst/>
                          <a:latin typeface="Calibri" panose="020F0502020204030204" pitchFamily="34" charset="0"/>
                          <a:cs typeface="Calibri" panose="020F0502020204030204" pitchFamily="34" charset="0"/>
                        </a:rPr>
                        <a:t>33</a:t>
                      </a:r>
                    </a:p>
                  </a:txBody>
                  <a:tcPr anchor="ctr"/>
                </a:tc>
                <a:tc>
                  <a:txBody>
                    <a:bodyPr/>
                    <a:lstStyle/>
                    <a:p>
                      <a:pPr algn="ctr">
                        <a:buNone/>
                      </a:pPr>
                      <a:r>
                        <a:rPr lang="en-US" sz="1800" dirty="0">
                          <a:effectLst/>
                          <a:latin typeface="Calibri" panose="020F0502020204030204" pitchFamily="34" charset="0"/>
                          <a:cs typeface="Calibri" panose="020F0502020204030204" pitchFamily="34" charset="0"/>
                        </a:rPr>
                        <a:t>7</a:t>
                      </a:r>
                    </a:p>
                  </a:txBody>
                  <a:tcPr anchor="ctr"/>
                </a:tc>
                <a:extLst>
                  <a:ext uri="{0D108BD9-81ED-4DB2-BD59-A6C34878D82A}">
                    <a16:rowId xmlns:a16="http://schemas.microsoft.com/office/drawing/2014/main" val="2544472341"/>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7"/>
          <p:cNvSpPr txBox="1">
            <a:spLocks noGrp="1"/>
          </p:cNvSpPr>
          <p:nvPr>
            <p:ph type="body" idx="1"/>
          </p:nvPr>
        </p:nvSpPr>
        <p:spPr>
          <a:xfrm>
            <a:off x="459300" y="971183"/>
            <a:ext cx="4595585" cy="3763276"/>
          </a:xfrm>
          <a:prstGeom prst="rect">
            <a:avLst/>
          </a:prstGeom>
          <a:noFill/>
          <a:ln>
            <a:noFill/>
          </a:ln>
        </p:spPr>
        <p:txBody>
          <a:bodyPr spcFirstLastPara="1" wrap="square" lIns="91425" tIns="91425" rIns="91425" bIns="91425" anchor="t" anchorCtr="0">
            <a:noAutofit/>
          </a:bodyPr>
          <a:lstStyle/>
          <a:p>
            <a:pPr marL="545465" lvl="0" indent="-457200" algn="l" rtl="0">
              <a:lnSpc>
                <a:spcPct val="100000"/>
              </a:lnSpc>
              <a:spcBef>
                <a:spcPts val="520"/>
              </a:spcBef>
              <a:spcAft>
                <a:spcPts val="0"/>
              </a:spcAft>
              <a:buSzPct val="100000"/>
              <a:buFont typeface="+mj-lt"/>
              <a:buAutoNum type="arabicPeriod"/>
            </a:pPr>
            <a:r>
              <a:rPr lang="en-US" sz="2000" dirty="0"/>
              <a:t>12 days</a:t>
            </a:r>
          </a:p>
          <a:p>
            <a:pPr marL="545465" lvl="0" indent="-457200" algn="l" rtl="0">
              <a:lnSpc>
                <a:spcPct val="100000"/>
              </a:lnSpc>
              <a:spcBef>
                <a:spcPts val="520"/>
              </a:spcBef>
              <a:spcAft>
                <a:spcPts val="0"/>
              </a:spcAft>
              <a:buSzPct val="100000"/>
              <a:buFont typeface="+mj-lt"/>
              <a:buAutoNum type="arabicPeriod"/>
            </a:pPr>
            <a:r>
              <a:rPr lang="en-US" sz="2000" dirty="0"/>
              <a:t>The forest was cooler, so maggot development was slower. So, add the number of days it appears the maggots were developing. </a:t>
            </a:r>
          </a:p>
          <a:p>
            <a:pPr marL="545465" lvl="0" indent="-457200" algn="l" rtl="0">
              <a:lnSpc>
                <a:spcPct val="100000"/>
              </a:lnSpc>
              <a:spcBef>
                <a:spcPts val="520"/>
              </a:spcBef>
              <a:spcAft>
                <a:spcPts val="0"/>
              </a:spcAft>
              <a:buSzPct val="100000"/>
              <a:buFont typeface="+mj-lt"/>
              <a:buAutoNum type="arabicPeriod"/>
            </a:pPr>
            <a:r>
              <a:rPr lang="en-US" sz="2000" dirty="0"/>
              <a:t>Yes. The presence of the urban-dwelling Skipper Fly indicates the pig died in an urban habitat and was later moved to the woods after death. The missing hair on the pig’s neck suggests a collar.</a:t>
            </a:r>
            <a:endParaRPr sz="2000" dirty="0"/>
          </a:p>
          <a:p>
            <a:pPr marL="577850" lvl="0" indent="-349238" algn="l" rtl="0">
              <a:lnSpc>
                <a:spcPct val="100000"/>
              </a:lnSpc>
              <a:spcBef>
                <a:spcPts val="520"/>
              </a:spcBef>
              <a:spcAft>
                <a:spcPts val="0"/>
              </a:spcAft>
              <a:buSzPts val="3059"/>
              <a:buFont typeface="Arial"/>
              <a:buNone/>
            </a:pPr>
            <a:endParaRPr dirty="0"/>
          </a:p>
          <a:p>
            <a:pPr marL="577850" lvl="0" indent="-349238" algn="l" rtl="0">
              <a:lnSpc>
                <a:spcPct val="100000"/>
              </a:lnSpc>
              <a:spcBef>
                <a:spcPts val="520"/>
              </a:spcBef>
              <a:spcAft>
                <a:spcPts val="0"/>
              </a:spcAft>
              <a:buSzPts val="3059"/>
              <a:buFont typeface="Arial"/>
              <a:buNone/>
            </a:pPr>
            <a:endParaRPr dirty="0"/>
          </a:p>
          <a:p>
            <a:pPr marL="457200" marR="0" lvl="0" indent="-228600" algn="l" rtl="0">
              <a:lnSpc>
                <a:spcPct val="115000"/>
              </a:lnSpc>
              <a:spcBef>
                <a:spcPts val="0"/>
              </a:spcBef>
              <a:spcAft>
                <a:spcPts val="0"/>
              </a:spcAft>
              <a:buClr>
                <a:schemeClr val="accent3"/>
              </a:buClr>
              <a:buSzPts val="2600"/>
              <a:buFont typeface="NTR"/>
              <a:buNone/>
            </a:pPr>
            <a:endParaRPr dirty="0"/>
          </a:p>
        </p:txBody>
      </p:sp>
      <p:sp>
        <p:nvSpPr>
          <p:cNvPr id="405" name="Google Shape;405;p47"/>
          <p:cNvSpPr txBox="1">
            <a:spLocks noGrp="1"/>
          </p:cNvSpPr>
          <p:nvPr>
            <p:ph type="title"/>
          </p:nvPr>
        </p:nvSpPr>
        <p:spPr>
          <a:xfrm>
            <a:off x="459300" y="409042"/>
            <a:ext cx="8225400" cy="818087"/>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91192A"/>
              </a:buClr>
              <a:buSzPts val="3600"/>
              <a:buFont typeface="Calibri"/>
              <a:buNone/>
            </a:pPr>
            <a:r>
              <a:rPr lang="en-US" dirty="0"/>
              <a:t>Case #4: Porky’s Peril Answers</a:t>
            </a:r>
            <a:endParaRPr dirty="0"/>
          </a:p>
        </p:txBody>
      </p:sp>
      <p:graphicFrame>
        <p:nvGraphicFramePr>
          <p:cNvPr id="2" name="Table 1">
            <a:extLst>
              <a:ext uri="{FF2B5EF4-FFF2-40B4-BE49-F238E27FC236}">
                <a16:creationId xmlns:a16="http://schemas.microsoft.com/office/drawing/2014/main" id="{13EAFDC4-1C08-D732-3912-0590B9CFE4EE}"/>
              </a:ext>
            </a:extLst>
          </p:cNvPr>
          <p:cNvGraphicFramePr>
            <a:graphicFrameLocks noGrp="1"/>
          </p:cNvGraphicFramePr>
          <p:nvPr>
            <p:extLst>
              <p:ext uri="{D42A27DB-BD31-4B8C-83A1-F6EECF244321}">
                <p14:modId xmlns:p14="http://schemas.microsoft.com/office/powerpoint/2010/main" val="3806306260"/>
              </p:ext>
            </p:extLst>
          </p:nvPr>
        </p:nvGraphicFramePr>
        <p:xfrm>
          <a:off x="5054886" y="1195558"/>
          <a:ext cx="3441842" cy="3126714"/>
        </p:xfrm>
        <a:graphic>
          <a:graphicData uri="http://schemas.openxmlformats.org/drawingml/2006/table">
            <a:tbl>
              <a:tblPr>
                <a:noFill/>
                <a:tableStyleId>{545BAF98-A234-44D6-9053-A3CE166A9E48}</a:tableStyleId>
              </a:tblPr>
              <a:tblGrid>
                <a:gridCol w="1674687">
                  <a:extLst>
                    <a:ext uri="{9D8B030D-6E8A-4147-A177-3AD203B41FA5}">
                      <a16:colId xmlns:a16="http://schemas.microsoft.com/office/drawing/2014/main" val="33335225"/>
                    </a:ext>
                  </a:extLst>
                </a:gridCol>
                <a:gridCol w="893852">
                  <a:extLst>
                    <a:ext uri="{9D8B030D-6E8A-4147-A177-3AD203B41FA5}">
                      <a16:colId xmlns:a16="http://schemas.microsoft.com/office/drawing/2014/main" val="2448581566"/>
                    </a:ext>
                  </a:extLst>
                </a:gridCol>
                <a:gridCol w="873303">
                  <a:extLst>
                    <a:ext uri="{9D8B030D-6E8A-4147-A177-3AD203B41FA5}">
                      <a16:colId xmlns:a16="http://schemas.microsoft.com/office/drawing/2014/main" val="2082963892"/>
                    </a:ext>
                  </a:extLst>
                </a:gridCol>
              </a:tblGrid>
              <a:tr h="672991">
                <a:tc>
                  <a:txBody>
                    <a:bodyPr/>
                    <a:lstStyle/>
                    <a:p>
                      <a:pPr marL="0" marR="0" lvl="0" indent="0" algn="ctr" rtl="0">
                        <a:lnSpc>
                          <a:spcPct val="100000"/>
                        </a:lnSpc>
                        <a:spcBef>
                          <a:spcPts val="0"/>
                        </a:spcBef>
                        <a:spcAft>
                          <a:spcPts val="0"/>
                        </a:spcAft>
                        <a:buClr>
                          <a:srgbClr val="000000"/>
                        </a:buClr>
                        <a:buSzPts val="1500"/>
                        <a:buFont typeface="Arial"/>
                        <a:buNone/>
                      </a:pP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Species &amp; Stage </a:t>
                      </a:r>
                      <a:endParaRPr sz="18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a:txBody>
                  <a:tcPr marL="91425" marR="91425" marT="91425" marB="91425" anchor="b">
                    <a:solidFill>
                      <a:schemeClr val="accent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Size</a:t>
                      </a:r>
                      <a:endParaRPr sz="18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a:p>
                      <a:pPr marL="0" marR="0" lvl="0" indent="0" algn="ctr" rtl="0">
                        <a:lnSpc>
                          <a:spcPct val="100000"/>
                        </a:lnSpc>
                        <a:spcBef>
                          <a:spcPts val="0"/>
                        </a:spcBef>
                        <a:spcAft>
                          <a:spcPts val="0"/>
                        </a:spcAft>
                        <a:buClr>
                          <a:srgbClr val="000000"/>
                        </a:buClr>
                        <a:buSzPts val="1500"/>
                        <a:buFont typeface="Arial"/>
                        <a:buNone/>
                      </a:pP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 (mm)</a:t>
                      </a:r>
                      <a:endParaRPr sz="18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a:txBody>
                  <a:tcPr marL="91425" marR="91425" marT="91425" marB="91425" anchor="b">
                    <a:solidFill>
                      <a:schemeClr val="accent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Age</a:t>
                      </a:r>
                      <a:endParaRPr sz="18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a:p>
                      <a:pPr marL="0" marR="0" lvl="0" indent="0" algn="ctr" rtl="0">
                        <a:lnSpc>
                          <a:spcPct val="100000"/>
                        </a:lnSpc>
                        <a:spcBef>
                          <a:spcPts val="0"/>
                        </a:spcBef>
                        <a:spcAft>
                          <a:spcPts val="0"/>
                        </a:spcAft>
                        <a:buClr>
                          <a:srgbClr val="000000"/>
                        </a:buClr>
                        <a:buSzPts val="1500"/>
                        <a:buFont typeface="Arial"/>
                        <a:buNone/>
                      </a:pPr>
                      <a:r>
                        <a:rPr lang="en-US" sz="1800" b="1" u="none" strike="noStrike" cap="none" dirty="0">
                          <a:solidFill>
                            <a:schemeClr val="lt1"/>
                          </a:solidFill>
                          <a:latin typeface="Calibri" panose="020F0502020204030204" pitchFamily="34" charset="0"/>
                          <a:ea typeface="Calibri"/>
                          <a:cs typeface="Calibri" panose="020F0502020204030204" pitchFamily="34" charset="0"/>
                          <a:sym typeface="Calibri"/>
                        </a:rPr>
                        <a:t>(days)</a:t>
                      </a:r>
                      <a:endParaRPr sz="1800" b="1" u="none" strike="noStrike" cap="none" dirty="0">
                        <a:solidFill>
                          <a:schemeClr val="lt1"/>
                        </a:solidFill>
                        <a:latin typeface="Calibri" panose="020F0502020204030204" pitchFamily="34" charset="0"/>
                        <a:ea typeface="Calibri"/>
                        <a:cs typeface="Calibri" panose="020F0502020204030204" pitchFamily="34" charset="0"/>
                        <a:sym typeface="Calibri"/>
                      </a:endParaRPr>
                    </a:p>
                  </a:txBody>
                  <a:tcPr marL="91425" marR="91425" marT="91425" marB="91425" anchor="b">
                    <a:solidFill>
                      <a:schemeClr val="accent2"/>
                    </a:solidFill>
                  </a:tcPr>
                </a:tc>
                <a:extLst>
                  <a:ext uri="{0D108BD9-81ED-4DB2-BD59-A6C34878D82A}">
                    <a16:rowId xmlns:a16="http://schemas.microsoft.com/office/drawing/2014/main" val="207593488"/>
                  </a:ext>
                </a:extLst>
              </a:tr>
              <a:tr h="399204">
                <a:tc>
                  <a:txBody>
                    <a:bodyPr/>
                    <a:lstStyle/>
                    <a:p>
                      <a:pPr>
                        <a:buNone/>
                      </a:pPr>
                      <a:r>
                        <a:rPr lang="en-US" sz="1800" b="1" dirty="0">
                          <a:effectLst/>
                          <a:latin typeface="Calibri" panose="020F0502020204030204" pitchFamily="34" charset="0"/>
                          <a:cs typeface="Calibri" panose="020F0502020204030204" pitchFamily="34" charset="0"/>
                        </a:rPr>
                        <a:t>House Fly </a:t>
                      </a:r>
                      <a:r>
                        <a:rPr lang="en-US" sz="1800" b="0" dirty="0">
                          <a:effectLst/>
                          <a:latin typeface="Calibri" panose="020F0502020204030204" pitchFamily="34" charset="0"/>
                          <a:cs typeface="Calibri" panose="020F0502020204030204" pitchFamily="34" charset="0"/>
                        </a:rPr>
                        <a:t>(1)</a:t>
                      </a:r>
                    </a:p>
                  </a:txBody>
                  <a:tcPr anchor="ctr"/>
                </a:tc>
                <a:tc>
                  <a:txBody>
                    <a:bodyPr/>
                    <a:lstStyle/>
                    <a:p>
                      <a:pPr algn="ctr">
                        <a:buNone/>
                      </a:pPr>
                      <a:r>
                        <a:rPr lang="en-US" sz="1800" dirty="0">
                          <a:effectLst/>
                          <a:latin typeface="Calibri" panose="020F0502020204030204" pitchFamily="34" charset="0"/>
                          <a:cs typeface="Calibri" panose="020F0502020204030204" pitchFamily="34" charset="0"/>
                        </a:rPr>
                        <a:t>6</a:t>
                      </a:r>
                    </a:p>
                  </a:txBody>
                  <a:tcPr anchor="ctr"/>
                </a:tc>
                <a:tc>
                  <a:txBody>
                    <a:bodyPr/>
                    <a:lstStyle/>
                    <a:p>
                      <a:pPr algn="ctr">
                        <a:buNone/>
                      </a:pPr>
                      <a:r>
                        <a:rPr lang="en-US" sz="1800" dirty="0">
                          <a:effectLst/>
                          <a:latin typeface="Calibri" panose="020F0502020204030204" pitchFamily="34" charset="0"/>
                          <a:cs typeface="Calibri" panose="020F0502020204030204" pitchFamily="34" charset="0"/>
                        </a:rPr>
                        <a:t>8-9</a:t>
                      </a:r>
                    </a:p>
                  </a:txBody>
                  <a:tcPr anchor="ctr"/>
                </a:tc>
                <a:extLst>
                  <a:ext uri="{0D108BD9-81ED-4DB2-BD59-A6C34878D82A}">
                    <a16:rowId xmlns:a16="http://schemas.microsoft.com/office/drawing/2014/main" val="2104537673"/>
                  </a:ext>
                </a:extLst>
              </a:tr>
              <a:tr h="399204">
                <a:tc>
                  <a:txBody>
                    <a:bodyPr/>
                    <a:lstStyle/>
                    <a:p>
                      <a:pPr>
                        <a:buNone/>
                      </a:pPr>
                      <a:r>
                        <a:rPr lang="en-US" sz="1800" b="1" dirty="0">
                          <a:effectLst/>
                          <a:latin typeface="Calibri" panose="020F0502020204030204" pitchFamily="34" charset="0"/>
                          <a:cs typeface="Calibri" panose="020F0502020204030204" pitchFamily="34" charset="0"/>
                        </a:rPr>
                        <a:t>House Fly </a:t>
                      </a:r>
                      <a:r>
                        <a:rPr lang="en-US" sz="1800" b="0" dirty="0">
                          <a:effectLst/>
                          <a:latin typeface="Calibri" panose="020F0502020204030204" pitchFamily="34" charset="0"/>
                          <a:cs typeface="Calibri" panose="020F0502020204030204" pitchFamily="34" charset="0"/>
                        </a:rPr>
                        <a:t>(2)</a:t>
                      </a:r>
                    </a:p>
                  </a:txBody>
                  <a:tcPr anchor="ctr"/>
                </a:tc>
                <a:tc>
                  <a:txBody>
                    <a:bodyPr/>
                    <a:lstStyle/>
                    <a:p>
                      <a:pPr algn="ctr">
                        <a:buNone/>
                      </a:pPr>
                      <a:r>
                        <a:rPr lang="en-US" sz="1800" dirty="0">
                          <a:effectLst/>
                          <a:latin typeface="Calibri" panose="020F0502020204030204" pitchFamily="34" charset="0"/>
                          <a:cs typeface="Calibri" panose="020F0502020204030204" pitchFamily="34" charset="0"/>
                        </a:rPr>
                        <a:t>19</a:t>
                      </a:r>
                    </a:p>
                  </a:txBody>
                  <a:tcPr anchor="ctr"/>
                </a:tc>
                <a:tc>
                  <a:txBody>
                    <a:bodyPr/>
                    <a:lstStyle/>
                    <a:p>
                      <a:pPr algn="ctr">
                        <a:buNone/>
                      </a:pPr>
                      <a:r>
                        <a:rPr lang="en-US" sz="1800" dirty="0">
                          <a:effectLst/>
                          <a:latin typeface="Calibri" panose="020F0502020204030204" pitchFamily="34" charset="0"/>
                          <a:cs typeface="Calibri" panose="020F0502020204030204" pitchFamily="34" charset="0"/>
                        </a:rPr>
                        <a:t>12</a:t>
                      </a:r>
                    </a:p>
                  </a:txBody>
                  <a:tcPr anchor="ctr"/>
                </a:tc>
                <a:extLst>
                  <a:ext uri="{0D108BD9-81ED-4DB2-BD59-A6C34878D82A}">
                    <a16:rowId xmlns:a16="http://schemas.microsoft.com/office/drawing/2014/main" val="1260616908"/>
                  </a:ext>
                </a:extLst>
              </a:tr>
              <a:tr h="399204">
                <a:tc>
                  <a:txBody>
                    <a:bodyPr/>
                    <a:lstStyle/>
                    <a:p>
                      <a:pPr>
                        <a:buNone/>
                      </a:pPr>
                      <a:r>
                        <a:rPr lang="en-US" sz="1800" b="1" dirty="0">
                          <a:effectLst/>
                          <a:latin typeface="Calibri" panose="020F0502020204030204" pitchFamily="34" charset="0"/>
                          <a:cs typeface="Calibri" panose="020F0502020204030204" pitchFamily="34" charset="0"/>
                        </a:rPr>
                        <a:t>Flesh Fly </a:t>
                      </a:r>
                      <a:r>
                        <a:rPr lang="en-US" sz="1800" b="0" dirty="0">
                          <a:effectLst/>
                          <a:latin typeface="Calibri" panose="020F0502020204030204" pitchFamily="34" charset="0"/>
                          <a:cs typeface="Calibri" panose="020F0502020204030204" pitchFamily="34" charset="0"/>
                        </a:rPr>
                        <a:t>(1)</a:t>
                      </a:r>
                    </a:p>
                  </a:txBody>
                  <a:tcPr anchor="ctr"/>
                </a:tc>
                <a:tc>
                  <a:txBody>
                    <a:bodyPr/>
                    <a:lstStyle/>
                    <a:p>
                      <a:pPr algn="ctr">
                        <a:buNone/>
                      </a:pPr>
                      <a:r>
                        <a:rPr lang="en-US" sz="1800" dirty="0">
                          <a:effectLst/>
                          <a:latin typeface="Calibri" panose="020F0502020204030204" pitchFamily="34" charset="0"/>
                          <a:cs typeface="Calibri" panose="020F0502020204030204" pitchFamily="34" charset="0"/>
                        </a:rPr>
                        <a:t>9</a:t>
                      </a:r>
                    </a:p>
                  </a:txBody>
                  <a:tcPr anchor="ctr"/>
                </a:tc>
                <a:tc>
                  <a:txBody>
                    <a:bodyPr/>
                    <a:lstStyle/>
                    <a:p>
                      <a:pPr algn="ctr">
                        <a:buNone/>
                      </a:pPr>
                      <a:r>
                        <a:rPr lang="en-US" sz="1800" dirty="0">
                          <a:effectLst/>
                          <a:latin typeface="Calibri" panose="020F0502020204030204" pitchFamily="34" charset="0"/>
                          <a:cs typeface="Calibri" panose="020F0502020204030204" pitchFamily="34" charset="0"/>
                        </a:rPr>
                        <a:t>3</a:t>
                      </a:r>
                    </a:p>
                  </a:txBody>
                  <a:tcPr anchor="ctr"/>
                </a:tc>
                <a:extLst>
                  <a:ext uri="{0D108BD9-81ED-4DB2-BD59-A6C34878D82A}">
                    <a16:rowId xmlns:a16="http://schemas.microsoft.com/office/drawing/2014/main" val="932528789"/>
                  </a:ext>
                </a:extLst>
              </a:tr>
              <a:tr h="399204">
                <a:tc>
                  <a:txBody>
                    <a:bodyPr/>
                    <a:lstStyle/>
                    <a:p>
                      <a:pPr>
                        <a:buNone/>
                      </a:pPr>
                      <a:r>
                        <a:rPr lang="en-US" sz="1800" b="1" dirty="0">
                          <a:effectLst/>
                          <a:latin typeface="Calibri" panose="020F0502020204030204" pitchFamily="34" charset="0"/>
                          <a:cs typeface="Calibri" panose="020F0502020204030204" pitchFamily="34" charset="0"/>
                        </a:rPr>
                        <a:t>Flesh Fly </a:t>
                      </a:r>
                      <a:r>
                        <a:rPr lang="en-US" sz="1800" b="0" dirty="0">
                          <a:effectLst/>
                          <a:latin typeface="Calibri" panose="020F0502020204030204" pitchFamily="34" charset="0"/>
                          <a:cs typeface="Calibri" panose="020F0502020204030204" pitchFamily="34" charset="0"/>
                        </a:rPr>
                        <a:t>(2)</a:t>
                      </a:r>
                    </a:p>
                  </a:txBody>
                  <a:tcPr anchor="ctr"/>
                </a:tc>
                <a:tc>
                  <a:txBody>
                    <a:bodyPr/>
                    <a:lstStyle/>
                    <a:p>
                      <a:pPr algn="ctr">
                        <a:buNone/>
                      </a:pPr>
                      <a:r>
                        <a:rPr lang="en-US" sz="1800" dirty="0">
                          <a:effectLst/>
                          <a:latin typeface="Calibri" panose="020F0502020204030204" pitchFamily="34" charset="0"/>
                          <a:cs typeface="Calibri" panose="020F0502020204030204" pitchFamily="34" charset="0"/>
                        </a:rPr>
                        <a:t>15</a:t>
                      </a:r>
                    </a:p>
                  </a:txBody>
                  <a:tcPr anchor="ctr"/>
                </a:tc>
                <a:tc>
                  <a:txBody>
                    <a:bodyPr/>
                    <a:lstStyle/>
                    <a:p>
                      <a:pPr algn="ctr">
                        <a:buNone/>
                      </a:pPr>
                      <a:r>
                        <a:rPr lang="en-US" sz="1800" dirty="0">
                          <a:effectLst/>
                          <a:latin typeface="Calibri" panose="020F0502020204030204" pitchFamily="34" charset="0"/>
                          <a:cs typeface="Calibri" panose="020F0502020204030204" pitchFamily="34" charset="0"/>
                        </a:rPr>
                        <a:t>4</a:t>
                      </a:r>
                    </a:p>
                  </a:txBody>
                  <a:tcPr anchor="ctr"/>
                </a:tc>
                <a:extLst>
                  <a:ext uri="{0D108BD9-81ED-4DB2-BD59-A6C34878D82A}">
                    <a16:rowId xmlns:a16="http://schemas.microsoft.com/office/drawing/2014/main" val="4286722639"/>
                  </a:ext>
                </a:extLst>
              </a:tr>
              <a:tr h="399204">
                <a:tc>
                  <a:txBody>
                    <a:bodyPr/>
                    <a:lstStyle/>
                    <a:p>
                      <a:pPr>
                        <a:buNone/>
                      </a:pPr>
                      <a:r>
                        <a:rPr lang="en-US" sz="1800" b="1" dirty="0">
                          <a:effectLst/>
                          <a:latin typeface="Calibri" panose="020F0502020204030204" pitchFamily="34" charset="0"/>
                          <a:cs typeface="Calibri" panose="020F0502020204030204" pitchFamily="34" charset="0"/>
                        </a:rPr>
                        <a:t>Blow Fly</a:t>
                      </a:r>
                    </a:p>
                  </a:txBody>
                  <a:tcPr anchor="ctr"/>
                </a:tc>
                <a:tc>
                  <a:txBody>
                    <a:bodyPr/>
                    <a:lstStyle/>
                    <a:p>
                      <a:pPr algn="ctr">
                        <a:buNone/>
                      </a:pPr>
                      <a:r>
                        <a:rPr lang="en-US" sz="1800" dirty="0">
                          <a:effectLst/>
                          <a:latin typeface="Calibri" panose="020F0502020204030204" pitchFamily="34" charset="0"/>
                          <a:cs typeface="Calibri" panose="020F0502020204030204" pitchFamily="34" charset="0"/>
                        </a:rPr>
                        <a:t>18</a:t>
                      </a:r>
                    </a:p>
                  </a:txBody>
                  <a:tcPr anchor="ctr"/>
                </a:tc>
                <a:tc>
                  <a:txBody>
                    <a:bodyPr/>
                    <a:lstStyle/>
                    <a:p>
                      <a:pPr algn="ctr">
                        <a:buNone/>
                      </a:pPr>
                      <a:r>
                        <a:rPr lang="en-US" sz="1800" dirty="0">
                          <a:effectLst/>
                          <a:latin typeface="Calibri" panose="020F0502020204030204" pitchFamily="34" charset="0"/>
                          <a:cs typeface="Calibri" panose="020F0502020204030204" pitchFamily="34" charset="0"/>
                        </a:rPr>
                        <a:t>10</a:t>
                      </a:r>
                    </a:p>
                  </a:txBody>
                  <a:tcPr anchor="ctr"/>
                </a:tc>
                <a:extLst>
                  <a:ext uri="{0D108BD9-81ED-4DB2-BD59-A6C34878D82A}">
                    <a16:rowId xmlns:a16="http://schemas.microsoft.com/office/drawing/2014/main" val="2544472341"/>
                  </a:ext>
                </a:extLst>
              </a:tr>
              <a:tr h="399204">
                <a:tc>
                  <a:txBody>
                    <a:bodyPr/>
                    <a:lstStyle/>
                    <a:p>
                      <a:pPr>
                        <a:buNone/>
                      </a:pPr>
                      <a:r>
                        <a:rPr lang="en-US" sz="1800" b="1" dirty="0">
                          <a:effectLst/>
                          <a:latin typeface="Calibri" panose="020F0502020204030204" pitchFamily="34" charset="0"/>
                          <a:cs typeface="Calibri" panose="020F0502020204030204" pitchFamily="34" charset="0"/>
                        </a:rPr>
                        <a:t>Skipper</a:t>
                      </a:r>
                    </a:p>
                  </a:txBody>
                  <a:tcPr anchor="ctr"/>
                </a:tc>
                <a:tc>
                  <a:txBody>
                    <a:bodyPr/>
                    <a:lstStyle/>
                    <a:p>
                      <a:pPr algn="ctr">
                        <a:buNone/>
                      </a:pPr>
                      <a:r>
                        <a:rPr lang="en-US" sz="1800" dirty="0">
                          <a:effectLst/>
                          <a:latin typeface="Calibri" panose="020F0502020204030204" pitchFamily="34" charset="0"/>
                          <a:cs typeface="Calibri" panose="020F0502020204030204" pitchFamily="34" charset="0"/>
                        </a:rPr>
                        <a:t>5</a:t>
                      </a:r>
                    </a:p>
                  </a:txBody>
                  <a:tcPr anchor="ctr"/>
                </a:tc>
                <a:tc>
                  <a:txBody>
                    <a:bodyPr/>
                    <a:lstStyle/>
                    <a:p>
                      <a:pPr algn="ctr">
                        <a:buNone/>
                      </a:pPr>
                      <a:r>
                        <a:rPr lang="en-US" sz="1800" dirty="0">
                          <a:effectLst/>
                          <a:latin typeface="Calibri" panose="020F0502020204030204" pitchFamily="34" charset="0"/>
                          <a:cs typeface="Calibri" panose="020F0502020204030204" pitchFamily="34" charset="0"/>
                        </a:rPr>
                        <a:t>10</a:t>
                      </a:r>
                    </a:p>
                  </a:txBody>
                  <a:tcPr anchor="ctr"/>
                </a:tc>
                <a:extLst>
                  <a:ext uri="{0D108BD9-81ED-4DB2-BD59-A6C34878D82A}">
                    <a16:rowId xmlns:a16="http://schemas.microsoft.com/office/drawing/2014/main" val="3540385819"/>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410"/>
        <p:cNvGrpSpPr/>
        <p:nvPr/>
      </p:nvGrpSpPr>
      <p:grpSpPr>
        <a:xfrm>
          <a:off x="0" y="0"/>
          <a:ext cx="0" cy="0"/>
          <a:chOff x="0" y="0"/>
          <a:chExt cx="0" cy="0"/>
        </a:xfrm>
      </p:grpSpPr>
      <p:sp>
        <p:nvSpPr>
          <p:cNvPr id="411" name="Google Shape;411;p48"/>
          <p:cNvSpPr txBox="1">
            <a:spLocks noGrp="1"/>
          </p:cNvSpPr>
          <p:nvPr>
            <p:ph type="title"/>
          </p:nvPr>
        </p:nvSpPr>
        <p:spPr>
          <a:xfrm>
            <a:off x="754050" y="4190925"/>
            <a:ext cx="76359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50000"/>
              </a:lnSpc>
              <a:spcBef>
                <a:spcPts val="0"/>
              </a:spcBef>
              <a:spcAft>
                <a:spcPts val="0"/>
              </a:spcAft>
              <a:buSzPct val="123456"/>
              <a:buNone/>
            </a:pPr>
            <a:r>
              <a:rPr lang="en-US" u="sng">
                <a:solidFill>
                  <a:srgbClr val="1C3C58"/>
                </a:solidFill>
                <a:hlinkClick r:id="rId3">
                  <a:extLst>
                    <a:ext uri="{A12FA001-AC4F-418D-AE19-62706E023703}">
                      <ahyp:hlinkClr xmlns:ahyp="http://schemas.microsoft.com/office/drawing/2018/hyperlinkcolor" val="tx"/>
                    </a:ext>
                  </a:extLst>
                </a:hlinkClick>
              </a:rPr>
              <a:t>Crime Solving Insects with Ashley Meerschaert</a:t>
            </a:r>
            <a:r>
              <a:rPr lang="en-US" u="sng">
                <a:solidFill>
                  <a:srgbClr val="1C3C58"/>
                </a:solidFill>
              </a:rPr>
              <a:t> https://youtu.be/MyJAvzPElW4?si=svSS_jqz20m7tqgB</a:t>
            </a:r>
            <a:br>
              <a:rPr lang="en-US">
                <a:solidFill>
                  <a:srgbClr val="1C3C58"/>
                </a:solidFill>
              </a:rPr>
            </a:br>
            <a:endParaRPr>
              <a:solidFill>
                <a:schemeClr val="accent2"/>
              </a:solidFill>
            </a:endParaRPr>
          </a:p>
        </p:txBody>
      </p:sp>
      <p:pic>
        <p:nvPicPr>
          <p:cNvPr id="412" name="Google Shape;412;p48" descr="Listen as the director of operations and education at the Museum of Osteology, Ashley Meerschaert, describes how she came to work at the Museum, defines Osteology, and how Osteology can help get a better understanding of the natural world." title="K20 ICAP - Crime Solving Insects with Ashley Meerschaert">
            <a:hlinkClick r:id="rId4"/>
          </p:cNvPr>
          <p:cNvPicPr preferRelativeResize="0"/>
          <p:nvPr/>
        </p:nvPicPr>
        <p:blipFill rotWithShape="1">
          <a:blip r:embed="rId5">
            <a:alphaModFix/>
          </a:blip>
          <a:srcRect/>
          <a:stretch/>
        </p:blipFill>
        <p:spPr>
          <a:xfrm>
            <a:off x="1485875" y="448425"/>
            <a:ext cx="6172249" cy="3869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10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9"/>
          <p:cNvSpPr txBox="1">
            <a:spLocks noGrp="1"/>
          </p:cNvSpPr>
          <p:nvPr>
            <p:ph type="title"/>
          </p:nvPr>
        </p:nvSpPr>
        <p:spPr>
          <a:xfrm>
            <a:off x="456175" y="445025"/>
            <a:ext cx="8225400" cy="771592"/>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a:t>Reflect &amp; Discuss</a:t>
            </a:r>
            <a:endParaRPr/>
          </a:p>
        </p:txBody>
      </p:sp>
      <p:sp>
        <p:nvSpPr>
          <p:cNvPr id="418" name="Google Shape;418;p49"/>
          <p:cNvSpPr txBox="1">
            <a:spLocks noGrp="1"/>
          </p:cNvSpPr>
          <p:nvPr>
            <p:ph type="body" idx="1"/>
          </p:nvPr>
        </p:nvSpPr>
        <p:spPr>
          <a:xfrm>
            <a:off x="456174" y="1378274"/>
            <a:ext cx="6146875" cy="2806494"/>
          </a:xfrm>
          <a:prstGeom prst="rect">
            <a:avLst/>
          </a:prstGeom>
          <a:noFill/>
          <a:ln>
            <a:noFill/>
          </a:ln>
        </p:spPr>
        <p:txBody>
          <a:bodyPr spcFirstLastPara="1" wrap="square" lIns="91425" tIns="91425" rIns="91425" bIns="91425" anchor="t" anchorCtr="0">
            <a:noAutofit/>
          </a:bodyPr>
          <a:lstStyle/>
          <a:p>
            <a:pPr marL="520700" lvl="0" indent="-457200" algn="l" rtl="0">
              <a:lnSpc>
                <a:spcPct val="100000"/>
              </a:lnSpc>
              <a:spcBef>
                <a:spcPts val="520"/>
              </a:spcBef>
              <a:spcAft>
                <a:spcPts val="0"/>
              </a:spcAft>
              <a:buSzPct val="100000"/>
              <a:buFont typeface="+mj-lt"/>
              <a:buAutoNum type="arabicPeriod"/>
            </a:pPr>
            <a:r>
              <a:rPr lang="en-US" sz="2400" dirty="0"/>
              <a:t>Complete your “Reflect &amp; Discuss” handout.</a:t>
            </a:r>
            <a:endParaRPr sz="2400" dirty="0"/>
          </a:p>
          <a:p>
            <a:pPr marL="520700" lvl="0" indent="-457200" algn="l" rtl="0">
              <a:lnSpc>
                <a:spcPct val="100000"/>
              </a:lnSpc>
              <a:spcBef>
                <a:spcPts val="520"/>
              </a:spcBef>
              <a:spcAft>
                <a:spcPts val="0"/>
              </a:spcAft>
              <a:buSzPct val="100000"/>
              <a:buFont typeface="+mj-lt"/>
              <a:buAutoNum type="arabicPeriod"/>
            </a:pPr>
            <a:r>
              <a:rPr lang="en-US" sz="2400" dirty="0"/>
              <a:t>Turn to your Elbow Partner and write their responses to the same questions.</a:t>
            </a:r>
            <a:endParaRPr sz="2400" dirty="0"/>
          </a:p>
          <a:p>
            <a:pPr marL="520700" lvl="0" indent="-457200" algn="l" rtl="0">
              <a:lnSpc>
                <a:spcPct val="100000"/>
              </a:lnSpc>
              <a:spcBef>
                <a:spcPts val="0"/>
              </a:spcBef>
              <a:spcAft>
                <a:spcPts val="0"/>
              </a:spcAft>
              <a:buSzPct val="100000"/>
              <a:buFont typeface="+mj-lt"/>
              <a:buAutoNum type="arabicPeriod"/>
            </a:pPr>
            <a:r>
              <a:rPr lang="en-US" sz="2400" dirty="0"/>
              <a:t>Add if your thoughts have changed. </a:t>
            </a:r>
            <a:endParaRPr sz="2400" dirty="0"/>
          </a:p>
          <a:p>
            <a:pPr marL="0" lvl="0" indent="0" algn="l" rtl="0">
              <a:lnSpc>
                <a:spcPct val="100000"/>
              </a:lnSpc>
              <a:spcBef>
                <a:spcPts val="520"/>
              </a:spcBef>
              <a:spcAft>
                <a:spcPts val="0"/>
              </a:spcAft>
              <a:buSzPts val="2600"/>
              <a:buNone/>
            </a:pPr>
            <a:endParaRPr sz="2800" dirty="0"/>
          </a:p>
          <a:p>
            <a:pPr marL="0" lvl="0" indent="0" algn="l" rtl="0">
              <a:lnSpc>
                <a:spcPct val="100000"/>
              </a:lnSpc>
              <a:spcBef>
                <a:spcPts val="520"/>
              </a:spcBef>
              <a:spcAft>
                <a:spcPts val="0"/>
              </a:spcAft>
              <a:buSzPts val="2600"/>
              <a:buNone/>
            </a:pPr>
            <a:endParaRPr sz="2800" dirty="0"/>
          </a:p>
          <a:p>
            <a:pPr marL="0" lvl="0" indent="0" algn="l" rtl="0">
              <a:lnSpc>
                <a:spcPct val="100000"/>
              </a:lnSpc>
              <a:spcBef>
                <a:spcPts val="520"/>
              </a:spcBef>
              <a:spcAft>
                <a:spcPts val="0"/>
              </a:spcAft>
              <a:buSzPts val="2600"/>
              <a:buNone/>
            </a:pPr>
            <a:endParaRPr sz="2800" dirty="0"/>
          </a:p>
          <a:p>
            <a:pPr marL="0" lvl="0" indent="0" algn="l" rtl="0">
              <a:lnSpc>
                <a:spcPct val="100000"/>
              </a:lnSpc>
              <a:spcBef>
                <a:spcPts val="520"/>
              </a:spcBef>
              <a:spcAft>
                <a:spcPts val="0"/>
              </a:spcAft>
              <a:buSzPts val="2600"/>
              <a:buNone/>
            </a:pPr>
            <a:endParaRPr sz="2800" dirty="0"/>
          </a:p>
          <a:p>
            <a:pPr marL="457200" lvl="0" indent="-230186" algn="l" rtl="0">
              <a:lnSpc>
                <a:spcPct val="100000"/>
              </a:lnSpc>
              <a:spcBef>
                <a:spcPts val="520"/>
              </a:spcBef>
              <a:spcAft>
                <a:spcPts val="0"/>
              </a:spcAft>
              <a:buSzPts val="2600"/>
              <a:buNone/>
            </a:pPr>
            <a:endParaRPr dirty="0"/>
          </a:p>
        </p:txBody>
      </p:sp>
      <p:pic>
        <p:nvPicPr>
          <p:cNvPr id="419" name="Google Shape;419;p49"/>
          <p:cNvPicPr preferRelativeResize="0"/>
          <p:nvPr/>
        </p:nvPicPr>
        <p:blipFill rotWithShape="1">
          <a:blip r:embed="rId3">
            <a:alphaModFix/>
          </a:blip>
          <a:srcRect/>
          <a:stretch/>
        </p:blipFill>
        <p:spPr>
          <a:xfrm>
            <a:off x="6603050" y="1523471"/>
            <a:ext cx="2078525" cy="1258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5"/>
          <p:cNvSpPr txBox="1">
            <a:spLocks noGrp="1"/>
          </p:cNvSpPr>
          <p:nvPr>
            <p:ph type="title"/>
          </p:nvPr>
        </p:nvSpPr>
        <p:spPr>
          <a:xfrm>
            <a:off x="456175" y="445024"/>
            <a:ext cx="8225400"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a:t>ABC Graffiti </a:t>
            </a:r>
            <a:endParaRPr/>
          </a:p>
        </p:txBody>
      </p:sp>
      <p:sp>
        <p:nvSpPr>
          <p:cNvPr id="62" name="Google Shape;62;p5"/>
          <p:cNvSpPr txBox="1">
            <a:spLocks noGrp="1"/>
          </p:cNvSpPr>
          <p:nvPr>
            <p:ph type="body" idx="1"/>
          </p:nvPr>
        </p:nvSpPr>
        <p:spPr>
          <a:xfrm>
            <a:off x="456301" y="1263110"/>
            <a:ext cx="4547214" cy="3435365"/>
          </a:xfrm>
          <a:prstGeom prst="rect">
            <a:avLst/>
          </a:prstGeom>
          <a:noFill/>
          <a:ln>
            <a:noFill/>
          </a:ln>
        </p:spPr>
        <p:txBody>
          <a:bodyPr spcFirstLastPara="1" wrap="square" lIns="91425" tIns="91425" rIns="91425" bIns="91425" anchor="t" anchorCtr="0">
            <a:noAutofit/>
          </a:bodyPr>
          <a:lstStyle/>
          <a:p>
            <a:pPr marL="457200" lvl="0" indent="-393700" algn="l" rtl="0">
              <a:lnSpc>
                <a:spcPct val="100000"/>
              </a:lnSpc>
              <a:spcBef>
                <a:spcPts val="520"/>
              </a:spcBef>
              <a:spcAft>
                <a:spcPts val="0"/>
              </a:spcAft>
              <a:buSzPct val="100000"/>
              <a:buAutoNum type="arabicPeriod"/>
            </a:pPr>
            <a:r>
              <a:rPr lang="en-US" sz="2400" dirty="0"/>
              <a:t>As a group, write a word or phrase for every letter on the poster. </a:t>
            </a:r>
            <a:endParaRPr sz="2400" dirty="0"/>
          </a:p>
          <a:p>
            <a:pPr marL="457200" lvl="0" indent="-393700" algn="l" rtl="0">
              <a:lnSpc>
                <a:spcPct val="100000"/>
              </a:lnSpc>
              <a:spcBef>
                <a:spcPts val="0"/>
              </a:spcBef>
              <a:spcAft>
                <a:spcPts val="0"/>
              </a:spcAft>
              <a:buSzPct val="100000"/>
              <a:buAutoNum type="arabicPeriod"/>
            </a:pPr>
            <a:r>
              <a:rPr lang="en-US" sz="2400" dirty="0"/>
              <a:t>When the timer goes off, rotate to the next poster.</a:t>
            </a:r>
            <a:endParaRPr sz="2400" dirty="0"/>
          </a:p>
          <a:p>
            <a:pPr marL="457200" lvl="0" indent="-393700" algn="l" rtl="0">
              <a:lnSpc>
                <a:spcPct val="100000"/>
              </a:lnSpc>
              <a:spcBef>
                <a:spcPts val="0"/>
              </a:spcBef>
              <a:spcAft>
                <a:spcPts val="0"/>
              </a:spcAft>
              <a:buSzPct val="100000"/>
              <a:buAutoNum type="arabicPeriod"/>
            </a:pPr>
            <a:r>
              <a:rPr lang="en-US" sz="2400" dirty="0"/>
              <a:t>Take your marker with you as you move and fill in any “open” letters.</a:t>
            </a:r>
            <a:endParaRPr sz="2400" dirty="0"/>
          </a:p>
          <a:p>
            <a:pPr marL="457200" lvl="0" indent="-228600" algn="l" rtl="0">
              <a:lnSpc>
                <a:spcPct val="150000"/>
              </a:lnSpc>
              <a:spcBef>
                <a:spcPts val="0"/>
              </a:spcBef>
              <a:spcAft>
                <a:spcPts val="0"/>
              </a:spcAft>
              <a:buClr>
                <a:srgbClr val="91192A"/>
              </a:buClr>
              <a:buSzPts val="2600"/>
              <a:buNone/>
            </a:pPr>
            <a:endParaRPr dirty="0"/>
          </a:p>
        </p:txBody>
      </p:sp>
      <p:pic>
        <p:nvPicPr>
          <p:cNvPr id="63" name="Google Shape;63;p5"/>
          <p:cNvPicPr preferRelativeResize="0"/>
          <p:nvPr/>
        </p:nvPicPr>
        <p:blipFill rotWithShape="1">
          <a:blip r:embed="rId3">
            <a:alphaModFix/>
          </a:blip>
          <a:srcRect/>
          <a:stretch/>
        </p:blipFill>
        <p:spPr>
          <a:xfrm>
            <a:off x="5394982" y="1263111"/>
            <a:ext cx="3155194" cy="290007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0CF1-C1DF-178E-A1E0-FBBB3C988D99}"/>
              </a:ext>
            </a:extLst>
          </p:cNvPr>
          <p:cNvSpPr>
            <a:spLocks noGrp="1"/>
          </p:cNvSpPr>
          <p:nvPr>
            <p:ph type="title"/>
          </p:nvPr>
        </p:nvSpPr>
        <p:spPr>
          <a:xfrm>
            <a:off x="456300" y="445024"/>
            <a:ext cx="8225400" cy="818087"/>
          </a:xfrm>
        </p:spPr>
        <p:txBody>
          <a:bodyPr/>
          <a:lstStyle/>
          <a:p>
            <a:r>
              <a:rPr lang="en-US" dirty="0"/>
              <a:t>ABC Graffiti | Rounds 1, 2, &amp; 3</a:t>
            </a:r>
          </a:p>
        </p:txBody>
      </p:sp>
      <p:pic>
        <p:nvPicPr>
          <p:cNvPr id="4" name="Google Shape;69;p6">
            <a:extLst>
              <a:ext uri="{FF2B5EF4-FFF2-40B4-BE49-F238E27FC236}">
                <a16:creationId xmlns:a16="http://schemas.microsoft.com/office/drawing/2014/main" id="{9FA79EB9-35CD-AE0D-C0ED-3D3F461362F9}"/>
              </a:ext>
            </a:extLst>
          </p:cNvPr>
          <p:cNvPicPr preferRelativeResize="0"/>
          <p:nvPr/>
        </p:nvPicPr>
        <p:blipFill rotWithShape="1">
          <a:blip r:embed="rId5">
            <a:alphaModFix/>
          </a:blip>
          <a:srcRect/>
          <a:stretch/>
        </p:blipFill>
        <p:spPr>
          <a:xfrm>
            <a:off x="6732956" y="628091"/>
            <a:ext cx="1719662" cy="1720206"/>
          </a:xfrm>
          <a:prstGeom prst="rect">
            <a:avLst/>
          </a:prstGeom>
          <a:noFill/>
          <a:ln>
            <a:noFill/>
          </a:ln>
        </p:spPr>
      </p:pic>
      <p:pic>
        <p:nvPicPr>
          <p:cNvPr id="5" name="K20 Center 1 minute timer_VeryFast480.mp4">
            <a:hlinkClick r:id="" action="ppaction://media"/>
            <a:extLst>
              <a:ext uri="{FF2B5EF4-FFF2-40B4-BE49-F238E27FC236}">
                <a16:creationId xmlns:a16="http://schemas.microsoft.com/office/drawing/2014/main" id="{0482F8A7-A4C8-DC2B-5CEF-FACE25C36FA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79200" y="3358262"/>
            <a:ext cx="1990569" cy="1120084"/>
          </a:xfrm>
          <a:prstGeom prst="rect">
            <a:avLst/>
          </a:prstGeom>
        </p:spPr>
      </p:pic>
      <p:sp>
        <p:nvSpPr>
          <p:cNvPr id="7" name="TextBox 6">
            <a:extLst>
              <a:ext uri="{FF2B5EF4-FFF2-40B4-BE49-F238E27FC236}">
                <a16:creationId xmlns:a16="http://schemas.microsoft.com/office/drawing/2014/main" id="{FA01DA0E-C4B9-7CE0-A77E-1DE201E7BB68}"/>
              </a:ext>
            </a:extLst>
          </p:cNvPr>
          <p:cNvSpPr txBox="1"/>
          <p:nvPr/>
        </p:nvSpPr>
        <p:spPr>
          <a:xfrm>
            <a:off x="5580837" y="4405291"/>
            <a:ext cx="1646605" cy="523220"/>
          </a:xfrm>
          <a:prstGeom prst="rect">
            <a:avLst/>
          </a:prstGeom>
          <a:noFill/>
        </p:spPr>
        <p:txBody>
          <a:bodyPr wrap="none" rtlCol="0">
            <a:spAutoFit/>
          </a:bodyPr>
          <a:lstStyle/>
          <a:p>
            <a:r>
              <a:rPr lang="en-US" dirty="0">
                <a:solidFill>
                  <a:schemeClr val="hlink"/>
                </a:solidFill>
                <a:latin typeface="Calibri"/>
                <a:ea typeface="Calibri"/>
                <a:cs typeface="Calibri"/>
                <a:sym typeface="Calibri"/>
                <a:hlinkClick r:id="rId7"/>
              </a:rPr>
              <a:t>K20 1-Minute Timer</a:t>
            </a:r>
            <a:endParaRPr lang="en-US" dirty="0">
              <a:solidFill>
                <a:srgbClr val="1C3C58"/>
              </a:solidFill>
              <a:latin typeface="Calibri"/>
              <a:ea typeface="Calibri"/>
              <a:cs typeface="Calibri"/>
              <a:sym typeface="Calibri"/>
            </a:endParaRPr>
          </a:p>
          <a:p>
            <a:endParaRPr lang="en-US" dirty="0"/>
          </a:p>
        </p:txBody>
      </p:sp>
      <p:sp>
        <p:nvSpPr>
          <p:cNvPr id="8" name="Rounded Rectangle 7">
            <a:extLst>
              <a:ext uri="{FF2B5EF4-FFF2-40B4-BE49-F238E27FC236}">
                <a16:creationId xmlns:a16="http://schemas.microsoft.com/office/drawing/2014/main" id="{0BD19F05-3665-8EA7-65BD-7B44BB913C98}"/>
              </a:ext>
            </a:extLst>
          </p:cNvPr>
          <p:cNvSpPr/>
          <p:nvPr/>
        </p:nvSpPr>
        <p:spPr>
          <a:xfrm>
            <a:off x="456300" y="1940765"/>
            <a:ext cx="5913678" cy="1047029"/>
          </a:xfrm>
          <a:prstGeom prst="roundRect">
            <a:avLst/>
          </a:prstGeom>
          <a:solidFill>
            <a:schemeClr val="accent3"/>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800" dirty="0">
                <a:latin typeface="Calibri" panose="020F0502020204030204" pitchFamily="34" charset="0"/>
                <a:cs typeface="Calibri" panose="020F0502020204030204" pitchFamily="34" charset="0"/>
              </a:rPr>
              <a:t>How can insects help solve crimes? </a:t>
            </a:r>
          </a:p>
        </p:txBody>
      </p:sp>
    </p:spTree>
    <p:extLst>
      <p:ext uri="{BB962C8B-B14F-4D97-AF65-F5344CB8AC3E}">
        <p14:creationId xmlns:p14="http://schemas.microsoft.com/office/powerpoint/2010/main" val="420057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9"/>
          <p:cNvSpPr txBox="1">
            <a:spLocks noGrp="1"/>
          </p:cNvSpPr>
          <p:nvPr>
            <p:ph type="title"/>
          </p:nvPr>
        </p:nvSpPr>
        <p:spPr>
          <a:xfrm>
            <a:off x="166860" y="445024"/>
            <a:ext cx="8770231"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a:t>Blow Fly Metamorphosis | Card Sort Round 1</a:t>
            </a:r>
            <a:endParaRPr/>
          </a:p>
        </p:txBody>
      </p:sp>
      <p:sp>
        <p:nvSpPr>
          <p:cNvPr id="78" name="Google Shape;78;p9"/>
          <p:cNvSpPr txBox="1">
            <a:spLocks noGrp="1"/>
          </p:cNvSpPr>
          <p:nvPr>
            <p:ph type="body" idx="1"/>
          </p:nvPr>
        </p:nvSpPr>
        <p:spPr>
          <a:xfrm>
            <a:off x="545187" y="1394960"/>
            <a:ext cx="5372728" cy="2016060"/>
          </a:xfrm>
          <a:prstGeom prst="rect">
            <a:avLst/>
          </a:prstGeom>
          <a:noFill/>
          <a:ln>
            <a:noFill/>
          </a:ln>
        </p:spPr>
        <p:txBody>
          <a:bodyPr spcFirstLastPara="1" wrap="square" lIns="91425" tIns="91425" rIns="91425" bIns="91425" anchor="t" anchorCtr="0">
            <a:noAutofit/>
          </a:bodyPr>
          <a:lstStyle/>
          <a:p>
            <a:pPr marL="63500" lvl="0" indent="0">
              <a:lnSpc>
                <a:spcPct val="100000"/>
              </a:lnSpc>
              <a:buClr>
                <a:srgbClr val="91192A"/>
              </a:buClr>
              <a:buNone/>
            </a:pPr>
            <a:r>
              <a:rPr lang="en-US" dirty="0"/>
              <a:t>Using the Round 1 cards, identify and place each </a:t>
            </a:r>
            <a:r>
              <a:rPr lang="en-US" i="1" dirty="0">
                <a:solidFill>
                  <a:schemeClr val="accent2"/>
                </a:solidFill>
              </a:rPr>
              <a:t>stage</a:t>
            </a:r>
            <a:r>
              <a:rPr lang="en-US" dirty="0"/>
              <a:t> of the Blow Fly life cycle in the correct location on the map.</a:t>
            </a:r>
            <a:endParaRPr dirty="0"/>
          </a:p>
          <a:p>
            <a:pPr marL="63500" lvl="0" indent="0" algn="l" rtl="0">
              <a:lnSpc>
                <a:spcPct val="150000"/>
              </a:lnSpc>
              <a:spcBef>
                <a:spcPts val="0"/>
              </a:spcBef>
              <a:spcAft>
                <a:spcPts val="0"/>
              </a:spcAft>
              <a:buClr>
                <a:srgbClr val="91192A"/>
              </a:buClr>
              <a:buSzPts val="2600"/>
              <a:buNone/>
            </a:pPr>
            <a:endParaRPr dirty="0"/>
          </a:p>
        </p:txBody>
      </p:sp>
      <p:pic>
        <p:nvPicPr>
          <p:cNvPr id="79" name="Google Shape;79;p9"/>
          <p:cNvPicPr preferRelativeResize="0"/>
          <p:nvPr/>
        </p:nvPicPr>
        <p:blipFill rotWithShape="1">
          <a:blip r:embed="rId5">
            <a:alphaModFix/>
          </a:blip>
          <a:srcRect/>
          <a:stretch/>
        </p:blipFill>
        <p:spPr>
          <a:xfrm>
            <a:off x="6214072" y="1394960"/>
            <a:ext cx="2140611" cy="2182545"/>
          </a:xfrm>
          <a:prstGeom prst="rect">
            <a:avLst/>
          </a:prstGeom>
          <a:noFill/>
          <a:ln>
            <a:noFill/>
          </a:ln>
        </p:spPr>
      </p:pic>
      <p:sp>
        <p:nvSpPr>
          <p:cNvPr id="80" name="Google Shape;80;p9"/>
          <p:cNvSpPr txBox="1"/>
          <p:nvPr/>
        </p:nvSpPr>
        <p:spPr>
          <a:xfrm>
            <a:off x="2557429" y="4701662"/>
            <a:ext cx="1891281" cy="307736"/>
          </a:xfrm>
          <a:prstGeom prst="rect">
            <a:avLst/>
          </a:prstGeom>
          <a:noFill/>
          <a:ln>
            <a:noFill/>
          </a:ln>
        </p:spPr>
        <p:txBody>
          <a:bodyPr spcFirstLastPara="1" wrap="square" lIns="91425" tIns="45700" rIns="91425" bIns="45700" anchor="t" anchorCtr="0">
            <a:spAutoFit/>
          </a:bodyPr>
          <a:lstStyle/>
          <a:p>
            <a:pPr lvl="0">
              <a:buSzPts val="2000"/>
            </a:pPr>
            <a:r>
              <a:rPr lang="en-US" dirty="0">
                <a:solidFill>
                  <a:schemeClr val="hlink"/>
                </a:solidFill>
                <a:latin typeface="Calibri"/>
                <a:ea typeface="Calibri"/>
                <a:cs typeface="Calibri"/>
                <a:sym typeface="Calibri"/>
                <a:hlinkClick r:id="rId6"/>
              </a:rPr>
              <a:t>K20 1-Minute Timer</a:t>
            </a:r>
            <a:endParaRPr lang="en-US" dirty="0">
              <a:solidFill>
                <a:srgbClr val="1C3C58"/>
              </a:solidFill>
              <a:latin typeface="Calibri"/>
              <a:ea typeface="Calibri"/>
              <a:cs typeface="Calibri"/>
              <a:sym typeface="Calibri"/>
            </a:endParaRPr>
          </a:p>
        </p:txBody>
      </p:sp>
      <p:pic>
        <p:nvPicPr>
          <p:cNvPr id="2" name="K20 Center 1 minute timer.mp4">
            <a:hlinkClick r:id="" action="ppaction://media"/>
            <a:extLst>
              <a:ext uri="{FF2B5EF4-FFF2-40B4-BE49-F238E27FC236}">
                <a16:creationId xmlns:a16="http://schemas.microsoft.com/office/drawing/2014/main" id="{10D46879-9277-5229-68AB-F48A3F93710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59622" y="2855502"/>
            <a:ext cx="3276397" cy="18429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1"/>
          <p:cNvSpPr txBox="1">
            <a:spLocks noGrp="1"/>
          </p:cNvSpPr>
          <p:nvPr>
            <p:ph type="title"/>
          </p:nvPr>
        </p:nvSpPr>
        <p:spPr>
          <a:xfrm>
            <a:off x="166860" y="445024"/>
            <a:ext cx="8770231"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a:t>Blow Fly Metamorphosis | Card Sort Round 2</a:t>
            </a:r>
            <a:endParaRPr/>
          </a:p>
        </p:txBody>
      </p:sp>
      <p:sp>
        <p:nvSpPr>
          <p:cNvPr id="87" name="Google Shape;87;p11"/>
          <p:cNvSpPr txBox="1">
            <a:spLocks noGrp="1"/>
          </p:cNvSpPr>
          <p:nvPr>
            <p:ph type="body" idx="1"/>
          </p:nvPr>
        </p:nvSpPr>
        <p:spPr>
          <a:xfrm>
            <a:off x="456300" y="1263111"/>
            <a:ext cx="5245857" cy="2640838"/>
          </a:xfrm>
          <a:prstGeom prst="rect">
            <a:avLst/>
          </a:prstGeom>
          <a:noFill/>
          <a:ln>
            <a:noFill/>
          </a:ln>
        </p:spPr>
        <p:txBody>
          <a:bodyPr spcFirstLastPara="1" wrap="square" lIns="91425" tIns="91425" rIns="91425" bIns="91425" anchor="t" anchorCtr="0">
            <a:noAutofit/>
          </a:bodyPr>
          <a:lstStyle/>
          <a:p>
            <a:pPr lvl="0" algn="l" rtl="0">
              <a:lnSpc>
                <a:spcPct val="100000"/>
              </a:lnSpc>
              <a:spcBef>
                <a:spcPts val="520"/>
              </a:spcBef>
              <a:spcAft>
                <a:spcPts val="0"/>
              </a:spcAft>
              <a:buSzPts val="2600"/>
              <a:buFont typeface="Arial" panose="020B0604020202020204" pitchFamily="34" charset="0"/>
              <a:buChar char="•"/>
            </a:pPr>
            <a:r>
              <a:rPr lang="en-US" dirty="0"/>
              <a:t>Determine the </a:t>
            </a:r>
            <a:r>
              <a:rPr lang="en-US" i="1" dirty="0">
                <a:solidFill>
                  <a:schemeClr val="accent2"/>
                </a:solidFill>
              </a:rPr>
              <a:t>size</a:t>
            </a:r>
            <a:r>
              <a:rPr lang="en-US" dirty="0"/>
              <a:t> of the Blow Fly at each life cycle stage. </a:t>
            </a:r>
            <a:endParaRPr dirty="0"/>
          </a:p>
          <a:p>
            <a:pPr lvl="0" algn="l" rtl="0">
              <a:lnSpc>
                <a:spcPct val="100000"/>
              </a:lnSpc>
              <a:spcBef>
                <a:spcPts val="0"/>
              </a:spcBef>
              <a:spcAft>
                <a:spcPts val="0"/>
              </a:spcAft>
              <a:buClr>
                <a:srgbClr val="91192A"/>
              </a:buClr>
              <a:buSzPts val="2600"/>
              <a:buFont typeface="Arial" panose="020B0604020202020204" pitchFamily="34" charset="0"/>
              <a:buChar char="•"/>
            </a:pPr>
            <a:r>
              <a:rPr lang="en-US" dirty="0"/>
              <a:t>Pipe cleaners represent a fly at each stage.</a:t>
            </a:r>
            <a:endParaRPr dirty="0"/>
          </a:p>
          <a:p>
            <a:pPr lvl="0" algn="l" rtl="0">
              <a:lnSpc>
                <a:spcPct val="100000"/>
              </a:lnSpc>
              <a:spcBef>
                <a:spcPts val="0"/>
              </a:spcBef>
              <a:spcAft>
                <a:spcPts val="0"/>
              </a:spcAft>
              <a:buClr>
                <a:srgbClr val="91192A"/>
              </a:buClr>
              <a:buSzPts val="2600"/>
              <a:buFont typeface="Arial" panose="020B0604020202020204" pitchFamily="34" charset="0"/>
              <a:buChar char="•"/>
            </a:pPr>
            <a:r>
              <a:rPr lang="en-US" dirty="0"/>
              <a:t>Measure and place each pipe cleaner on the map.</a:t>
            </a:r>
            <a:endParaRPr dirty="0"/>
          </a:p>
        </p:txBody>
      </p:sp>
      <p:sp>
        <p:nvSpPr>
          <p:cNvPr id="88" name="Google Shape;88;p11"/>
          <p:cNvSpPr txBox="1"/>
          <p:nvPr/>
        </p:nvSpPr>
        <p:spPr>
          <a:xfrm>
            <a:off x="6077527" y="3403191"/>
            <a:ext cx="2123302" cy="307777"/>
          </a:xfrm>
          <a:prstGeom prst="rect">
            <a:avLst/>
          </a:prstGeom>
          <a:noFill/>
          <a:ln>
            <a:noFill/>
          </a:ln>
        </p:spPr>
        <p:txBody>
          <a:bodyPr spcFirstLastPara="1" wrap="square" lIns="91425" tIns="45700" rIns="91425" bIns="45700" anchor="t" anchorCtr="0">
            <a:spAutoFit/>
          </a:bodyPr>
          <a:lstStyle/>
          <a:p>
            <a:pPr lvl="0">
              <a:buSzPts val="2000"/>
            </a:pPr>
            <a:r>
              <a:rPr lang="en-US" dirty="0">
                <a:solidFill>
                  <a:schemeClr val="hlink"/>
                </a:solidFill>
                <a:latin typeface="Calibri"/>
                <a:ea typeface="Calibri"/>
                <a:cs typeface="Calibri"/>
                <a:sym typeface="Calibri"/>
                <a:hlinkClick r:id="rId5"/>
              </a:rPr>
              <a:t>K20 1-Minute Timer</a:t>
            </a:r>
            <a:endParaRPr lang="en-US" dirty="0">
              <a:solidFill>
                <a:srgbClr val="1C3C58"/>
              </a:solidFill>
              <a:latin typeface="Calibri"/>
              <a:ea typeface="Calibri"/>
              <a:cs typeface="Calibri"/>
              <a:sym typeface="Calibri"/>
            </a:endParaRPr>
          </a:p>
        </p:txBody>
      </p:sp>
      <p:sp>
        <p:nvSpPr>
          <p:cNvPr id="89" name="Google Shape;89;p11"/>
          <p:cNvSpPr txBox="1"/>
          <p:nvPr/>
        </p:nvSpPr>
        <p:spPr>
          <a:xfrm>
            <a:off x="456300" y="3903948"/>
            <a:ext cx="6043800" cy="56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US" sz="2300" b="0" i="0" u="none" strike="noStrike" cap="none" dirty="0">
                <a:solidFill>
                  <a:schemeClr val="dk1"/>
                </a:solidFill>
                <a:latin typeface="Calibri"/>
                <a:ea typeface="Calibri"/>
                <a:cs typeface="Calibri"/>
                <a:sym typeface="Calibri"/>
              </a:rPr>
              <a:t>Note: Not all stages will have a pipe cleaner.</a:t>
            </a:r>
            <a:endParaRPr sz="2300" b="0" i="0" u="none" strike="noStrike" cap="none" dirty="0">
              <a:solidFill>
                <a:schemeClr val="dk1"/>
              </a:solidFill>
              <a:latin typeface="Calibri"/>
              <a:ea typeface="Calibri"/>
              <a:cs typeface="Calibri"/>
              <a:sym typeface="Calibri"/>
            </a:endParaRPr>
          </a:p>
        </p:txBody>
      </p:sp>
      <p:pic>
        <p:nvPicPr>
          <p:cNvPr id="2" name="K20 Center 1 minute timer.mp4">
            <a:hlinkClick r:id="" action="ppaction://media"/>
            <a:extLst>
              <a:ext uri="{FF2B5EF4-FFF2-40B4-BE49-F238E27FC236}">
                <a16:creationId xmlns:a16="http://schemas.microsoft.com/office/drawing/2014/main" id="{257ED20A-E1F9-3E59-9942-1A32C83779C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619964" y="1740309"/>
            <a:ext cx="2956235" cy="16628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2"/>
          <p:cNvSpPr txBox="1">
            <a:spLocks noGrp="1"/>
          </p:cNvSpPr>
          <p:nvPr>
            <p:ph type="title"/>
          </p:nvPr>
        </p:nvSpPr>
        <p:spPr>
          <a:xfrm>
            <a:off x="166860" y="445024"/>
            <a:ext cx="8770231" cy="818087"/>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3600"/>
              <a:buNone/>
            </a:pPr>
            <a:r>
              <a:rPr lang="en-US"/>
              <a:t>Blow Fly Metamorphosis | Card Sort Round 3</a:t>
            </a:r>
            <a:endParaRPr/>
          </a:p>
        </p:txBody>
      </p:sp>
      <p:sp>
        <p:nvSpPr>
          <p:cNvPr id="96" name="Google Shape;96;p12"/>
          <p:cNvSpPr txBox="1">
            <a:spLocks noGrp="1"/>
          </p:cNvSpPr>
          <p:nvPr>
            <p:ph type="body" idx="1"/>
          </p:nvPr>
        </p:nvSpPr>
        <p:spPr>
          <a:xfrm>
            <a:off x="574256" y="1507116"/>
            <a:ext cx="4768306" cy="2664192"/>
          </a:xfrm>
          <a:prstGeom prst="rect">
            <a:avLst/>
          </a:prstGeom>
          <a:noFill/>
          <a:ln>
            <a:noFill/>
          </a:ln>
        </p:spPr>
        <p:txBody>
          <a:bodyPr spcFirstLastPara="1" wrap="square" lIns="91425" tIns="91425" rIns="91425" bIns="91425" anchor="t" anchorCtr="0">
            <a:noAutofit/>
          </a:bodyPr>
          <a:lstStyle/>
          <a:p>
            <a:pPr lvl="0" algn="l" rtl="0">
              <a:lnSpc>
                <a:spcPct val="100000"/>
              </a:lnSpc>
              <a:spcBef>
                <a:spcPts val="0"/>
              </a:spcBef>
              <a:spcAft>
                <a:spcPts val="0"/>
              </a:spcAft>
              <a:buClr>
                <a:srgbClr val="91192A"/>
              </a:buClr>
              <a:buSzPts val="2600"/>
              <a:buFont typeface="Arial" panose="020B0604020202020204" pitchFamily="34" charset="0"/>
              <a:buChar char="•"/>
            </a:pPr>
            <a:r>
              <a:rPr lang="en-US" dirty="0"/>
              <a:t>Determine the </a:t>
            </a:r>
            <a:r>
              <a:rPr lang="en-US" i="1" dirty="0">
                <a:solidFill>
                  <a:schemeClr val="accent2"/>
                </a:solidFill>
              </a:rPr>
              <a:t>number of hours/days </a:t>
            </a:r>
            <a:r>
              <a:rPr lang="en-US" dirty="0"/>
              <a:t>a Blow Fly is at each stage of its life cycle.</a:t>
            </a:r>
            <a:endParaRPr dirty="0"/>
          </a:p>
          <a:p>
            <a:pPr lvl="0" algn="l" rtl="0">
              <a:lnSpc>
                <a:spcPct val="100000"/>
              </a:lnSpc>
              <a:spcBef>
                <a:spcPts val="0"/>
              </a:spcBef>
              <a:spcAft>
                <a:spcPts val="0"/>
              </a:spcAft>
              <a:buClr>
                <a:srgbClr val="91192A"/>
              </a:buClr>
              <a:buSzPts val="2600"/>
              <a:buFont typeface="Arial" panose="020B0604020202020204" pitchFamily="34" charset="0"/>
              <a:buChar char="•"/>
            </a:pPr>
            <a:r>
              <a:rPr lang="en-US" dirty="0"/>
              <a:t>Place answers on the map.</a:t>
            </a:r>
            <a:endParaRPr dirty="0"/>
          </a:p>
        </p:txBody>
      </p:sp>
      <p:sp>
        <p:nvSpPr>
          <p:cNvPr id="98" name="Google Shape;98;p12"/>
          <p:cNvSpPr txBox="1"/>
          <p:nvPr/>
        </p:nvSpPr>
        <p:spPr>
          <a:xfrm>
            <a:off x="6240706" y="3416982"/>
            <a:ext cx="170096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dirty="0">
                <a:solidFill>
                  <a:srgbClr val="00B0F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K20 </a:t>
            </a:r>
            <a:r>
              <a:rPr lang="en-US" u="sng" dirty="0">
                <a:solidFill>
                  <a:srgbClr val="00B0F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1</a:t>
            </a:r>
            <a:r>
              <a:rPr lang="en-US" sz="1400" b="0" i="0" u="sng" strike="noStrike" cap="none" dirty="0">
                <a:solidFill>
                  <a:srgbClr val="00B0F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-Minute Timer</a:t>
            </a:r>
            <a:endParaRPr sz="1400" b="0" i="0" u="none" strike="noStrike" cap="none" dirty="0">
              <a:solidFill>
                <a:srgbClr val="00B0F0"/>
              </a:solidFill>
              <a:latin typeface="Calibri"/>
              <a:ea typeface="Calibri"/>
              <a:cs typeface="Calibri"/>
              <a:sym typeface="Calibri"/>
            </a:endParaRPr>
          </a:p>
        </p:txBody>
      </p:sp>
      <p:pic>
        <p:nvPicPr>
          <p:cNvPr id="2" name="K20 Center 2 minute timer_VeryFast480.mp4">
            <a:hlinkClick r:id="" action="ppaction://media"/>
            <a:extLst>
              <a:ext uri="{FF2B5EF4-FFF2-40B4-BE49-F238E27FC236}">
                <a16:creationId xmlns:a16="http://schemas.microsoft.com/office/drawing/2014/main" id="{54AC5426-08A2-FE6C-F612-4D2848BCFA3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612631" y="1739773"/>
            <a:ext cx="2957113" cy="16639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0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K20 LEARN">
  <a:themeElements>
    <a:clrScheme name="LEARN 2025">
      <a:dk1>
        <a:srgbClr val="000000"/>
      </a:dk1>
      <a:lt1>
        <a:srgbClr val="FFFFFF"/>
      </a:lt1>
      <a:dk2>
        <a:srgbClr val="595959"/>
      </a:dk2>
      <a:lt2>
        <a:srgbClr val="EEEEEE"/>
      </a:lt2>
      <a:accent1>
        <a:srgbClr val="288AC3"/>
      </a:accent1>
      <a:accent2>
        <a:srgbClr val="285781"/>
      </a:accent2>
      <a:accent3>
        <a:srgbClr val="971D20"/>
      </a:accent3>
      <a:accent4>
        <a:srgbClr val="E8BF3C"/>
      </a:accent4>
      <a:accent5>
        <a:srgbClr val="FFFFFF"/>
      </a:accent5>
      <a:accent6>
        <a:srgbClr val="FFFFFF"/>
      </a:accent6>
      <a:hlink>
        <a:srgbClr val="288AC3"/>
      </a:hlink>
      <a:folHlink>
        <a:srgbClr val="288AC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7569</TotalTime>
  <Words>3855</Words>
  <Application>Microsoft Office PowerPoint</Application>
  <PresentationFormat>On-screen Show (16:9)</PresentationFormat>
  <Paragraphs>401</Paragraphs>
  <Slides>47</Slides>
  <Notes>44</Notes>
  <HiddenSlides>2</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vt:lpstr>
      <vt:lpstr>Calibri</vt:lpstr>
      <vt:lpstr>Courier New</vt:lpstr>
      <vt:lpstr>Noto Sans Symbols</vt:lpstr>
      <vt:lpstr>NTR</vt:lpstr>
      <vt:lpstr>Times New Roman</vt:lpstr>
      <vt:lpstr>Wingdings</vt:lpstr>
      <vt:lpstr>K20 LEARN</vt:lpstr>
      <vt:lpstr>PowerPoint Presentation</vt:lpstr>
      <vt:lpstr>Crime  Solving  Insects</vt:lpstr>
      <vt:lpstr>Objectives:</vt:lpstr>
      <vt:lpstr>Essential Question:</vt:lpstr>
      <vt:lpstr>ABC Graffiti </vt:lpstr>
      <vt:lpstr>ABC Graffiti | Rounds 1, 2, &amp; 3</vt:lpstr>
      <vt:lpstr>Blow Fly Metamorphosis | Card Sort Round 1</vt:lpstr>
      <vt:lpstr>Blow Fly Metamorphosis | Card Sort Round 2</vt:lpstr>
      <vt:lpstr>Blow Fly Metamorphosis | Card Sort Round 3</vt:lpstr>
      <vt:lpstr>Metamorphosis | Round 1 Answers</vt:lpstr>
      <vt:lpstr>Metamorphosis | Rounds 2 &amp; 3 Answers</vt:lpstr>
      <vt:lpstr>Metamorphosis | Rounds 2 &amp; 3 Answers</vt:lpstr>
      <vt:lpstr>Metamorphosis | Rounds 2 &amp; 3 Answers</vt:lpstr>
      <vt:lpstr>Forensic entomologists may…</vt:lpstr>
      <vt:lpstr>I Notice, I Wonder</vt:lpstr>
      <vt:lpstr>Maggots and Murder </vt:lpstr>
      <vt:lpstr>More Maggots</vt:lpstr>
      <vt:lpstr>Insects as Evidence</vt:lpstr>
      <vt:lpstr>Sketching Decomposition</vt:lpstr>
      <vt:lpstr>Stage 1: Fresh Stage </vt:lpstr>
      <vt:lpstr>Stage 2: Bloated Stage </vt:lpstr>
      <vt:lpstr>Stage 3: Decay Stage </vt:lpstr>
      <vt:lpstr>Stage 4: Post-Decay Stage </vt:lpstr>
      <vt:lpstr>PowerPoint Presentation</vt:lpstr>
      <vt:lpstr>PowerPoint Presentation</vt:lpstr>
      <vt:lpstr>PowerPoint Presentation</vt:lpstr>
      <vt:lpstr>Crime Solving Insects with Michael Chism https://www.youtube.com/watch?v=ieiBSQyKEoo </vt:lpstr>
      <vt:lpstr>Educational Pathways</vt:lpstr>
      <vt:lpstr>Insects as Evidence </vt:lpstr>
      <vt:lpstr>Stages of Insect Succession</vt:lpstr>
      <vt:lpstr>Other Factors to Consider</vt:lpstr>
      <vt:lpstr>Factors Affecting PMI</vt:lpstr>
      <vt:lpstr>Model Case Study | “Canine Caper”</vt:lpstr>
      <vt:lpstr>Model Case Study | “Canine Caper”</vt:lpstr>
      <vt:lpstr>Model Case Study | “Canine Caper” Data</vt:lpstr>
      <vt:lpstr>Model Case Study | You’ve Solved It!</vt:lpstr>
      <vt:lpstr>Let’s Crack Some Cases!</vt:lpstr>
      <vt:lpstr>Things to Remember</vt:lpstr>
      <vt:lpstr>Let’s Crack Some Cases!</vt:lpstr>
      <vt:lpstr>Case #2: Oh, Deer</vt:lpstr>
      <vt:lpstr>Case #3: Dandy’s Death</vt:lpstr>
      <vt:lpstr>Case #4: Porky’s Peril</vt:lpstr>
      <vt:lpstr>Case #2: Oh, Deer Answers</vt:lpstr>
      <vt:lpstr>Case #3: Dandy’s Death Answers</vt:lpstr>
      <vt:lpstr>Case #4: Porky’s Peril Answers</vt:lpstr>
      <vt:lpstr>Crime Solving Insects with Ashley Meerschaert https://youtu.be/MyJAvzPElW4?si=svSS_jqz20m7tqgB </vt:lpstr>
      <vt:lpstr>Reflect &amp; Discuss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McLeod Porter, Delma</dc:creator>
  <cp:lastModifiedBy>McLeod Porter, Delma</cp:lastModifiedBy>
  <cp:revision>11</cp:revision>
  <dcterms:modified xsi:type="dcterms:W3CDTF">2026-05-11T14:26:46Z</dcterms:modified>
</cp:coreProperties>
</file>