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NSkIjmPwX68tH5+HZR5GXbUYKr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esa Randall" initials="" lastIdx="1" clrIdx="0"/>
  <p:cmAuthor id="1" name="Kelsey Willem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2AAB4C-F0F2-451F-954E-F819F7615AAD}" v="14" dt="2025-03-18T18:39:29.460"/>
  </p1510:revLst>
</p1510:revInfo>
</file>

<file path=ppt/tableStyles.xml><?xml version="1.0" encoding="utf-8"?>
<a:tblStyleLst xmlns:a="http://schemas.openxmlformats.org/drawingml/2006/main" def="{F37A5D6E-6F6B-42F6-A571-0B804C853741}">
  <a:tblStyle styleId="{F37A5D6E-6F6B-42F6-A571-0B804C85374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0" d="100"/>
          <a:sy n="190" d="100"/>
        </p:scale>
        <p:origin x="954"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3-04T17:32:38.372" idx="1">
    <p:pos x="6000" y="0"/>
    <p:text>My question here is that we'd need a brand new ABC graffiti board or alteast clean one because this is a totally different question than those in round 1 and round 2.</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eyIWMjQ"/>
      </p:ext>
    </p:extLst>
  </p:cm>
  <p:cm authorId="1" dt="2025-03-04T17:32:38.372" idx="1">
    <p:pos x="6000" y="0"/>
    <p:text>I've done this activity where the questions change. The point is just to have students thinking about the content. Besides the previous questions are asking what can we learn from bugs while this question is just being more specific about what we can learn from them. I wouldn't want them to have to get another chart so if you disagree then I'd recommend taking out Round 3.</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WMf1EE"/>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youtu.be/iISP02KPau0?feature=shared"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youtube.com/watch?v=HcEEAnwOt2c"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learn.k20center.ou.edu/strategy/180"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youtu.be/j8PoWlQkduA?feature=shared"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learn.k20center.ou.edu/strategy/198"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invasive.org/browse/detail.cfm?imgnum=5495457"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invasive.org/browse/detail.cfm?imgnum=5018047" TargetMode="External"/><Relationship Id="rId4" Type="http://schemas.openxmlformats.org/officeDocument/2006/relationships/hyperlink" Target="https://www.invasive.org/browse/detail.cfm?imgnum=5539153"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youtu.be/iISP02KPau0?feature=shared" TargetMode="Externa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ieiBSQyKEoo"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checksheets.ou.edu/07checksheets/zoo-biomed-2007.pdf" TargetMode="External"/><Relationship Id="rId2" Type="http://schemas.openxmlformats.org/officeDocument/2006/relationships/slide" Target="../slides/slide31.xml"/><Relationship Id="rId1" Type="http://schemas.openxmlformats.org/officeDocument/2006/relationships/notesMaster" Target="../notesMasters/notesMaster1.xml"/><Relationship Id="rId5" Type="http://schemas.openxmlformats.org/officeDocument/2006/relationships/hyperlink" Target="https://go.okstate.edu/undergraduate-academics/majors/zoology.html" TargetMode="External"/><Relationship Id="rId4" Type="http://schemas.openxmlformats.org/officeDocument/2006/relationships/hyperlink" Target="https://www.eosc.edu/academics/explore-programs-majors/agriculture"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youtu.be/iISP02KPau0?feature=shared"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youtube.com/watch?v=9gy-1Z2Sa-c"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youtube.com/watch?v=MyJAvzPElW4"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k20center.ou.edu/strategy/96"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youtu.be/iISP02KPau0?feature=shared" TargetMode="Externa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learn.k20center.ou.edu/strategy/116"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HcEEAnwOt2c"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77" name="Google Shape;77;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000"/>
              <a:buFont typeface="Times New Roman"/>
              <a:buNone/>
            </a:pPr>
            <a:r>
              <a:rPr lang="en-US" sz="1000">
                <a:latin typeface="Times New Roman"/>
                <a:ea typeface="Times New Roman"/>
                <a:cs typeface="Times New Roman"/>
                <a:sym typeface="Times New Roman"/>
              </a:rPr>
              <a:t>Image: http://www.umext.maine.edu/images/FlyLife.jpg</a:t>
            </a:r>
            <a:endParaRPr sz="1400"/>
          </a:p>
          <a:p>
            <a:pPr marL="0" lvl="0" indent="0" algn="l" rtl="0">
              <a:lnSpc>
                <a:spcPct val="100000"/>
              </a:lnSpc>
              <a:spcBef>
                <a:spcPts val="0"/>
              </a:spcBef>
              <a:spcAft>
                <a:spcPts val="0"/>
              </a:spcAft>
              <a:buClr>
                <a:schemeClr val="dk1"/>
              </a:buClr>
              <a:buSzPts val="1000"/>
              <a:buFont typeface="Times New Roman"/>
              <a:buNone/>
            </a:pPr>
            <a:r>
              <a:rPr lang="en-US" sz="1000">
                <a:latin typeface="Times New Roman"/>
                <a:ea typeface="Times New Roman"/>
                <a:cs typeface="Times New Roman"/>
                <a:sym typeface="Times New Roman"/>
              </a:rPr>
              <a:t>Information: http://www.kathyreichs.com/entomology.htm and http://www.forensicentomologist.org/</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K20 Center. (n.d.). Card sort.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https://learn.k20center.ou.edu/strategy/147</a:t>
            </a:r>
            <a:endParaRPr dirty="0"/>
          </a:p>
          <a:p>
            <a:pPr marL="0" lvl="0" indent="0" algn="l" rtl="0">
              <a:lnSpc>
                <a:spcPct val="115000"/>
              </a:lnSpc>
              <a:spcBef>
                <a:spcPts val="1000"/>
              </a:spcBef>
              <a:spcAft>
                <a:spcPts val="0"/>
              </a:spcAft>
              <a:buClr>
                <a:schemeClr val="dk1"/>
              </a:buClr>
              <a:buSzPts val="1400"/>
              <a:buFont typeface="Arial"/>
              <a:buNone/>
            </a:pPr>
            <a:r>
              <a:rPr lang="en-US" dirty="0"/>
              <a:t>K20 Center. (2021, Sept. 21). 3 minute timer. YouTube [video]. </a:t>
            </a:r>
            <a:r>
              <a:rPr lang="en-US" u="sng" dirty="0">
                <a:solidFill>
                  <a:schemeClr val="hlink"/>
                </a:solidFill>
                <a:hlinkClick r:id="rId4"/>
              </a:rPr>
              <a:t>https://youtu.be/iISP02KPau0?feature=shared</a:t>
            </a:r>
            <a:r>
              <a:rPr lang="en-US" dirty="0"/>
              <a:t> </a:t>
            </a:r>
            <a:endParaRPr dirty="0"/>
          </a:p>
          <a:p>
            <a:pPr marL="0" lvl="0" indent="0" algn="l" rtl="0">
              <a:lnSpc>
                <a:spcPct val="115000"/>
              </a:lnSpc>
              <a:spcBef>
                <a:spcPts val="1000"/>
              </a:spcBef>
              <a:spcAft>
                <a:spcPts val="1000"/>
              </a:spcAft>
              <a:buClr>
                <a:schemeClr val="dk1"/>
              </a:buClr>
              <a:buSzPts val="1100"/>
              <a:buFont typeface="Arial"/>
              <a:buNone/>
            </a:pPr>
            <a:endParaRPr dirty="0"/>
          </a:p>
        </p:txBody>
      </p:sp>
      <p:sp>
        <p:nvSpPr>
          <p:cNvPr id="163" name="Google Shape;163;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K20 Center. (n.d.). Card sort.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https://learn.k20center.ou.edu/strategy/147</a:t>
            </a:r>
            <a:endParaRPr dirty="0"/>
          </a:p>
          <a:p>
            <a:pPr marL="0" lvl="0" indent="0" algn="l" rtl="0">
              <a:lnSpc>
                <a:spcPct val="115000"/>
              </a:lnSpc>
              <a:spcBef>
                <a:spcPts val="1000"/>
              </a:spcBef>
              <a:spcAft>
                <a:spcPts val="0"/>
              </a:spcAft>
              <a:buClr>
                <a:schemeClr val="dk1"/>
              </a:buClr>
              <a:buSzPts val="1400"/>
              <a:buFont typeface="Arial"/>
              <a:buNone/>
            </a:pPr>
            <a:r>
              <a:rPr lang="en-US" dirty="0"/>
              <a:t>K20 Center. (2021, Sept. 21). 2 minute timer. YouTube [video]. </a:t>
            </a:r>
            <a:r>
              <a:rPr lang="en-US" u="sng" dirty="0">
                <a:solidFill>
                  <a:schemeClr val="hlink"/>
                </a:solidFill>
                <a:hlinkClick r:id="rId4"/>
              </a:rPr>
              <a:t>https://www.youtube.com/watch?v=HcEEAnwOt2c</a:t>
            </a:r>
            <a:r>
              <a:rPr lang="en-US" dirty="0"/>
              <a:t> </a:t>
            </a:r>
          </a:p>
          <a:p>
            <a:pPr marL="0" lvl="0" indent="0" algn="l" rtl="0">
              <a:lnSpc>
                <a:spcPct val="115000"/>
              </a:lnSpc>
              <a:spcBef>
                <a:spcPts val="1000"/>
              </a:spcBef>
              <a:spcAft>
                <a:spcPts val="1000"/>
              </a:spcAft>
              <a:buClr>
                <a:schemeClr val="dk1"/>
              </a:buClr>
              <a:buSzPts val="1100"/>
              <a:buFont typeface="Arial"/>
              <a:buNone/>
            </a:pPr>
            <a:endParaRPr lang="en-US" dirty="0"/>
          </a:p>
        </p:txBody>
      </p:sp>
      <p:sp>
        <p:nvSpPr>
          <p:cNvPr id="174" name="Google Shape;174;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31205cb1fa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331205cb1fa_2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000"/>
              <a:buFont typeface="Times New Roman"/>
              <a:buNone/>
            </a:pPr>
            <a:r>
              <a:rPr lang="en-US" sz="1000">
                <a:latin typeface="Times New Roman"/>
                <a:ea typeface="Times New Roman"/>
                <a:cs typeface="Times New Roman"/>
                <a:sym typeface="Times New Roman"/>
              </a:rPr>
              <a:t>Image: http://www.umext.maine.edu/images/FlyLife.jpg</a:t>
            </a:r>
            <a:endParaRPr sz="1400"/>
          </a:p>
          <a:p>
            <a:pPr marL="0" lvl="0" indent="0" algn="l" rtl="0">
              <a:lnSpc>
                <a:spcPct val="100000"/>
              </a:lnSpc>
              <a:spcBef>
                <a:spcPts val="0"/>
              </a:spcBef>
              <a:spcAft>
                <a:spcPts val="0"/>
              </a:spcAft>
              <a:buClr>
                <a:schemeClr val="dk1"/>
              </a:buClr>
              <a:buSzPts val="1000"/>
              <a:buFont typeface="Times New Roman"/>
              <a:buNone/>
            </a:pPr>
            <a:r>
              <a:rPr lang="en-US" sz="1000">
                <a:latin typeface="Times New Roman"/>
                <a:ea typeface="Times New Roman"/>
                <a:cs typeface="Times New Roman"/>
                <a:sym typeface="Times New Roman"/>
              </a:rPr>
              <a:t>Information: http://www.kathyreichs.com/entomology.htm and http://www.forensicentomologist.org/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331205cb1fa_2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g331205cb1fa_2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000"/>
              <a:buFont typeface="Times New Roman"/>
              <a:buNone/>
            </a:pPr>
            <a:r>
              <a:rPr lang="en-US" sz="1000">
                <a:latin typeface="Times New Roman"/>
                <a:ea typeface="Times New Roman"/>
                <a:cs typeface="Times New Roman"/>
                <a:sym typeface="Times New Roman"/>
              </a:rPr>
              <a:t>Image: http://www.umext.maine.edu/images/FlyLife.jpg</a:t>
            </a:r>
            <a:endParaRPr sz="1400"/>
          </a:p>
          <a:p>
            <a:pPr marL="0" lvl="0" indent="0" algn="l" rtl="0">
              <a:lnSpc>
                <a:spcPct val="100000"/>
              </a:lnSpc>
              <a:spcBef>
                <a:spcPts val="0"/>
              </a:spcBef>
              <a:spcAft>
                <a:spcPts val="0"/>
              </a:spcAft>
              <a:buClr>
                <a:schemeClr val="dk1"/>
              </a:buClr>
              <a:buSzPts val="1000"/>
              <a:buFont typeface="Times New Roman"/>
              <a:buNone/>
            </a:pPr>
            <a:r>
              <a:rPr lang="en-US" sz="1000">
                <a:latin typeface="Times New Roman"/>
                <a:ea typeface="Times New Roman"/>
                <a:cs typeface="Times New Roman"/>
                <a:sym typeface="Times New Roman"/>
              </a:rPr>
              <a:t>Information: http://www.kathyreichs.com/entomology.htm and http://www.forensicentomologist.org/</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31205cb1fa_2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g331205cb1fa_2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000"/>
              <a:buFont typeface="Times New Roman"/>
              <a:buNone/>
            </a:pPr>
            <a:r>
              <a:rPr lang="en-US" sz="1000">
                <a:latin typeface="Times New Roman"/>
                <a:ea typeface="Times New Roman"/>
                <a:cs typeface="Times New Roman"/>
                <a:sym typeface="Times New Roman"/>
              </a:rPr>
              <a:t>Image: http://www.umext.maine.edu/images/FlyLife.jpg</a:t>
            </a:r>
            <a:endParaRPr sz="1400"/>
          </a:p>
          <a:p>
            <a:pPr marL="0" lvl="0" indent="0" algn="l" rtl="0">
              <a:lnSpc>
                <a:spcPct val="100000"/>
              </a:lnSpc>
              <a:spcBef>
                <a:spcPts val="0"/>
              </a:spcBef>
              <a:spcAft>
                <a:spcPts val="0"/>
              </a:spcAft>
              <a:buClr>
                <a:schemeClr val="dk1"/>
              </a:buClr>
              <a:buSzPts val="1000"/>
              <a:buFont typeface="Times New Roman"/>
              <a:buNone/>
            </a:pPr>
            <a:r>
              <a:rPr lang="en-US" sz="1000">
                <a:latin typeface="Times New Roman"/>
                <a:ea typeface="Times New Roman"/>
                <a:cs typeface="Times New Roman"/>
                <a:sym typeface="Times New Roman"/>
              </a:rPr>
              <a:t>Information: http://www.kathyreichs.com/entomology.htm and http://www.forensicentomologist.org/</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100"/>
              <a:buNone/>
            </a:pPr>
            <a:r>
              <a:rPr lang="en-US">
                <a:latin typeface="Calibri"/>
                <a:ea typeface="Calibri"/>
                <a:cs typeface="Calibri"/>
                <a:sym typeface="Calibri"/>
              </a:rPr>
              <a:t>K20 Center. (n.d.). I notice, I wonder.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https://learn.k20center.ou.edu/strategy/180</a:t>
            </a:r>
            <a:endParaRPr/>
          </a:p>
        </p:txBody>
      </p:sp>
      <p:sp>
        <p:nvSpPr>
          <p:cNvPr id="237" name="Google Shape;23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SzPts val="1400"/>
              <a:buNone/>
            </a:pPr>
            <a:r>
              <a:rPr lang="en-US" dirty="0" err="1"/>
              <a:t>fearlessaggie</a:t>
            </a:r>
            <a:r>
              <a:rPr lang="en-US" dirty="0"/>
              <a:t>. (2008, September 26). </a:t>
            </a:r>
            <a:r>
              <a:rPr lang="en-US" i="1" dirty="0"/>
              <a:t>Forensic entomology</a:t>
            </a:r>
            <a:r>
              <a:rPr lang="en-US" dirty="0"/>
              <a:t>. YouTube. https://www.youtube.com/watch?v=dntO3YANo18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SzPts val="1400"/>
              <a:buNone/>
            </a:pPr>
            <a:r>
              <a:rPr lang="en-US">
                <a:latin typeface="Calibri"/>
                <a:ea typeface="Calibri"/>
                <a:cs typeface="Calibri"/>
                <a:sym typeface="Calibri"/>
              </a:rPr>
              <a:t>K20 Center. (n.d.). ABC graffiti.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https://learn.k20center.ou.edu/strategy/96</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1" name="Google Shape;251;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Wired. (2022, Oct. 21). </a:t>
            </a:r>
            <a:r>
              <a:rPr lang="en-US" sz="1050" i="1" dirty="0"/>
              <a:t>How entomologists use insects to solve crimes</a:t>
            </a:r>
            <a:r>
              <a:rPr lang="en-US" dirty="0"/>
              <a:t>. YouTube [video]. </a:t>
            </a:r>
            <a:r>
              <a:rPr lang="en-US" u="sng" dirty="0">
                <a:solidFill>
                  <a:schemeClr val="hlink"/>
                </a:solidFill>
                <a:hlinkClick r:id="rId3"/>
              </a:rPr>
              <a:t>https://youtu.be/j8PoWlQkduA?feature=shared</a:t>
            </a:r>
            <a:r>
              <a:rPr lang="en-US" dirty="0"/>
              <a:t> </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highlight>
                <a:srgbClr val="FFFF00"/>
              </a:highligh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100"/>
              <a:t>Anderson, M., &amp; Kaufman, P. (n.d.). </a:t>
            </a:r>
            <a:r>
              <a:rPr lang="en-US" sz="1100" i="1"/>
              <a:t>Common green bottle fly - lucilia sericata (meigen)</a:t>
            </a:r>
            <a:r>
              <a:rPr lang="en-US" sz="1100"/>
              <a:t>. Featured Creatures. https://entnemdept.ufl.edu/creatures/livestock/flies/lucilia_sericata.htm</a:t>
            </a:r>
            <a:endParaRPr/>
          </a:p>
          <a:p>
            <a:pPr marL="0" lvl="0" indent="0" algn="l" rtl="0">
              <a:lnSpc>
                <a:spcPct val="115000"/>
              </a:lnSpc>
              <a:spcBef>
                <a:spcPts val="1200"/>
              </a:spcBef>
              <a:spcAft>
                <a:spcPts val="0"/>
              </a:spcAft>
              <a:buClr>
                <a:schemeClr val="dk1"/>
              </a:buClr>
              <a:buSzPts val="1100"/>
              <a:buFont typeface="Arial"/>
              <a:buNone/>
            </a:pPr>
            <a:r>
              <a:rPr lang="en-US"/>
              <a:t>Encyclopædia Britannica, inc. (n.d.). </a:t>
            </a:r>
            <a:r>
              <a:rPr lang="en-US" i="1"/>
              <a:t>Carrion beetle</a:t>
            </a:r>
            <a:r>
              <a:rPr lang="en-US"/>
              <a:t>. Encyclopædia Britannica. https://www.britannica.com/animal/carrion-beetle </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3b9ac827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3b9ac827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US">
                <a:latin typeface="Calibri"/>
                <a:ea typeface="Calibri"/>
                <a:cs typeface="Calibri"/>
                <a:sym typeface="Calibri"/>
              </a:rPr>
              <a:t>K20 Center. (n.d.). Cognitive comics.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https://learn.k20center.ou.edu/strategy/198</a:t>
            </a:r>
            <a:r>
              <a:rPr lang="en-US">
                <a:latin typeface="Calibri"/>
                <a:ea typeface="Calibri"/>
                <a:cs typeface="Calibri"/>
                <a:sym typeface="Calibri"/>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374b44c3b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374b44c3b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Sanchez-Arroyo, H., &amp; Capinera, J. (2017, April). </a:t>
            </a:r>
            <a:r>
              <a:rPr lang="en-US" i="1"/>
              <a:t>House fly - musca domestica linnaeus</a:t>
            </a:r>
            <a:r>
              <a:rPr lang="en-US"/>
              <a:t>. Featured Creatures. https://entnemdept.ufl.edu/creatures/urban/flies/house_fly.htm </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38f55a331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338f55a331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Sanchez-Arroyo, H., &amp; Capinera, J. (2017, April). </a:t>
            </a:r>
            <a:r>
              <a:rPr lang="en-US" i="1"/>
              <a:t>House fly - musca domestica linnaeus</a:t>
            </a:r>
            <a:r>
              <a:rPr lang="en-US"/>
              <a:t>. Featured Creatures. https://entnemdept.ufl.edu/creatures/urban/flies/house_fly.htm </a:t>
            </a:r>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374b44c3be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374b44c3b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Sanchez-Arroyo, H., &amp; Capinera, J. (2017, April). </a:t>
            </a:r>
            <a:r>
              <a:rPr lang="en-US" i="1"/>
              <a:t>House fly - musca domestica linnaeus</a:t>
            </a:r>
            <a:r>
              <a:rPr lang="en-US"/>
              <a:t>. Featured Creatures. https://entnemdept.ufl.edu/creatures/urban/flies/house_fly.htm </a:t>
            </a:r>
            <a:endParaRPr/>
          </a:p>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38f55a331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38f55a3318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Sanchez-Arroyo, H., &amp; Capinera, J. (2017, April). </a:t>
            </a:r>
            <a:r>
              <a:rPr lang="en-US" i="1"/>
              <a:t>House fly - musca domestica linnaeus</a:t>
            </a:r>
            <a:r>
              <a:rPr lang="en-US"/>
              <a:t>. Featured Creatures. https://entnemdept.ufl.edu/creatures/urban/flies/house_fly.htm </a:t>
            </a:r>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9" name="Google Shape;309;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800"/>
              <a:buFont typeface="Times New Roman"/>
              <a:buNone/>
            </a:pPr>
            <a:r>
              <a:rPr lang="en-US" sz="800">
                <a:latin typeface="Times New Roman"/>
                <a:ea typeface="Times New Roman"/>
                <a:cs typeface="Times New Roman"/>
                <a:sym typeface="Times New Roman"/>
              </a:rPr>
              <a:t> </a:t>
            </a:r>
            <a:r>
              <a:rPr lang="en-US" sz="1100"/>
              <a:t>Anderson, M., &amp; Kaufman, P. (n.d.). </a:t>
            </a:r>
            <a:r>
              <a:rPr lang="en-US" sz="1100" i="1"/>
              <a:t>Common green bottle fly - lucilia sericata (meigen)</a:t>
            </a:r>
            <a:r>
              <a:rPr lang="en-US" sz="1100"/>
              <a:t>. Featured Creatures. https://entnemdept.ufl.edu/creatures/livestock/flies/lucilia_sericata.htm </a:t>
            </a:r>
            <a:endParaRPr sz="800">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800"/>
              <a:buFont typeface="Times New Roman"/>
              <a:buNone/>
            </a:pPr>
            <a:r>
              <a:rPr lang="en-US" sz="1100"/>
              <a:t>Diaz , L., &amp; Kaufman, P. (2013, January). </a:t>
            </a:r>
            <a:r>
              <a:rPr lang="en-US" sz="1100" i="1"/>
              <a:t>Sarcophaga crassipalpis Macquart - a flesh fly</a:t>
            </a:r>
            <a:r>
              <a:rPr lang="en-US" sz="1100"/>
              <a:t>. Featured Creatures. https://entnemdept.ufl.edu/creatures/misc/flies/sarcophaga_crassipalpis.htm </a:t>
            </a:r>
            <a:endParaRPr/>
          </a:p>
          <a:p>
            <a:pPr marL="0" marR="0" lvl="0" indent="0" algn="l" rtl="0">
              <a:lnSpc>
                <a:spcPct val="100000"/>
              </a:lnSpc>
              <a:spcBef>
                <a:spcPts val="0"/>
              </a:spcBef>
              <a:spcAft>
                <a:spcPts val="0"/>
              </a:spcAft>
              <a:buClr>
                <a:schemeClr val="dk1"/>
              </a:buClr>
              <a:buSzPts val="800"/>
              <a:buFont typeface="Times New Roman"/>
              <a:buNone/>
            </a:pPr>
            <a:r>
              <a:rPr lang="en-US" sz="800">
                <a:latin typeface="Times New Roman"/>
                <a:ea typeface="Times New Roman"/>
                <a:cs typeface="Times New Roman"/>
                <a:sym typeface="Times New Roman"/>
              </a:rPr>
              <a:t> </a:t>
            </a:r>
            <a:r>
              <a:rPr lang="en-US" sz="1100"/>
              <a:t>Lewis , C., Kaufman, P. E., &amp; Entomology and Nematology Department. (2010, January). </a:t>
            </a:r>
            <a:r>
              <a:rPr lang="en-US" sz="1100" i="1"/>
              <a:t>Cheese skipper - piophila casei (linnaeus)</a:t>
            </a:r>
            <a:r>
              <a:rPr lang="en-US" sz="1100"/>
              <a:t>. Featured Creatures. https://entnemdept.ufl.edu/creatures/urban/flies/cheese_skipper.htm </a:t>
            </a:r>
            <a:endParaRPr/>
          </a:p>
          <a:p>
            <a:pPr marL="0" marR="0" lvl="0" indent="0" algn="l" rtl="0">
              <a:lnSpc>
                <a:spcPct val="100000"/>
              </a:lnSpc>
              <a:spcBef>
                <a:spcPts val="0"/>
              </a:spcBef>
              <a:spcAft>
                <a:spcPts val="0"/>
              </a:spcAft>
              <a:buClr>
                <a:schemeClr val="dk1"/>
              </a:buClr>
              <a:buSzPts val="800"/>
              <a:buFont typeface="Times New Roman"/>
              <a:buNone/>
            </a:pPr>
            <a:r>
              <a:rPr lang="en-US"/>
              <a:t>Sanchez-Arroyo, H., &amp; Capinera, J. (2017, April). </a:t>
            </a:r>
            <a:r>
              <a:rPr lang="en-US" i="1"/>
              <a:t>House fly - musca domestica linnaeus</a:t>
            </a:r>
            <a:r>
              <a:rPr lang="en-US"/>
              <a:t>. Featured Creatures. https://entnemdept.ufl.edu/creatures/urban/flies/house_fly.htm </a:t>
            </a:r>
            <a:endParaRPr/>
          </a:p>
          <a:p>
            <a:pPr marL="0" marR="0" lvl="0" indent="0" algn="l" rtl="0">
              <a:lnSpc>
                <a:spcPct val="100000"/>
              </a:lnSpc>
              <a:spcBef>
                <a:spcPts val="0"/>
              </a:spcBef>
              <a:spcAft>
                <a:spcPts val="0"/>
              </a:spcAft>
              <a:buClr>
                <a:schemeClr val="dk1"/>
              </a:buClr>
              <a:buSzPts val="800"/>
              <a:buFont typeface="Times New Roman"/>
              <a:buNone/>
            </a:pPr>
            <a:endParaRPr sz="1100"/>
          </a:p>
          <a:p>
            <a:pPr marL="0" lvl="0" indent="0" algn="l" rtl="0">
              <a:lnSpc>
                <a:spcPct val="100000"/>
              </a:lnSpc>
              <a:spcBef>
                <a:spcPts val="0"/>
              </a:spcBef>
              <a:spcAft>
                <a:spcPts val="0"/>
              </a:spcAft>
              <a:buClr>
                <a:schemeClr val="dk1"/>
              </a:buClr>
              <a:buSzPts val="800"/>
              <a:buFont typeface="Times New Roman"/>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6" name="Google Shape;326;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Encyclopædia Britannica, inc. (n.d.). </a:t>
            </a:r>
            <a:r>
              <a:rPr lang="en-US" i="1"/>
              <a:t>Carrion beetle</a:t>
            </a:r>
            <a:r>
              <a:rPr lang="en-US"/>
              <a:t>. Encyclopædia Britannica. https://www.britannica.com/animal/carrion-beetle </a:t>
            </a:r>
            <a:endParaRPr/>
          </a:p>
          <a:p>
            <a:pPr marL="0" lvl="0" indent="0" algn="l" rtl="0">
              <a:lnSpc>
                <a:spcPct val="115000"/>
              </a:lnSpc>
              <a:spcBef>
                <a:spcPts val="1200"/>
              </a:spcBef>
              <a:spcAft>
                <a:spcPts val="0"/>
              </a:spcAft>
              <a:buClr>
                <a:schemeClr val="dk1"/>
              </a:buClr>
              <a:buSzPts val="1100"/>
              <a:buFont typeface="Arial"/>
              <a:buNone/>
            </a:pPr>
            <a:r>
              <a:rPr lang="en-US"/>
              <a:t>Cotinis. (2004, September 8). American carrion Beetle - Necrophila americana. Welcome to BugGuide.Net! - BugGuide.Net. https://bugguide.net/node/view/6885 </a:t>
            </a:r>
            <a:endParaRPr/>
          </a:p>
          <a:p>
            <a:pPr marL="0" lvl="0" indent="0" algn="l" rtl="0">
              <a:lnSpc>
                <a:spcPct val="115000"/>
              </a:lnSpc>
              <a:spcBef>
                <a:spcPts val="1200"/>
              </a:spcBef>
              <a:spcAft>
                <a:spcPts val="0"/>
              </a:spcAft>
              <a:buClr>
                <a:schemeClr val="dk1"/>
              </a:buClr>
              <a:buSzPts val="1100"/>
              <a:buFont typeface="Arial"/>
              <a:buNone/>
            </a:pPr>
            <a:r>
              <a:rPr lang="en-US"/>
              <a:t>Jim Moore1. (2024, March 13). Hairy Rove Beetle (Creophilus maxillosus) - Creophilus maxillosus. Welcome to BugGuide.Net! - BugGuide.Net. https://bugguide.net/node/view/2338506</a:t>
            </a:r>
            <a:endParaRPr/>
          </a:p>
          <a:p>
            <a:pPr marL="0" lvl="0" indent="0" algn="l" rtl="0">
              <a:lnSpc>
                <a:spcPct val="115000"/>
              </a:lnSpc>
              <a:spcBef>
                <a:spcPts val="1200"/>
              </a:spcBef>
              <a:spcAft>
                <a:spcPts val="0"/>
              </a:spcAft>
              <a:buClr>
                <a:schemeClr val="dk1"/>
              </a:buClr>
              <a:buSzPts val="1100"/>
              <a:buFont typeface="Arial"/>
              <a:buNone/>
            </a:pPr>
            <a:r>
              <a:rPr lang="en-US"/>
              <a:t>Andrew McKorney. (2014, April 14). Clown beetle2 - Psiloscelis.</a:t>
            </a:r>
            <a:r>
              <a:rPr lang="en-US" i="1"/>
              <a:t> </a:t>
            </a:r>
            <a:r>
              <a:rPr lang="en-US"/>
              <a:t>Welcome to BugGuide.Net! - BugGuide.Net. https://bugguide.net/node/view/909022</a:t>
            </a:r>
            <a:endParaRPr/>
          </a:p>
          <a:p>
            <a:pPr marL="0" lvl="0" indent="0" algn="l" rtl="0">
              <a:lnSpc>
                <a:spcPct val="100000"/>
              </a:lnSpc>
              <a:spcBef>
                <a:spcPts val="1200"/>
              </a:spcBef>
              <a:spcAft>
                <a:spcPts val="0"/>
              </a:spcAft>
              <a:buClr>
                <a:schemeClr val="dk1"/>
              </a:buClr>
              <a:buSzPts val="900"/>
              <a:buFont typeface="Times New Roman"/>
              <a:buNone/>
            </a:pPr>
            <a:endParaRPr sz="900">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Bess, E. (n.d.). </a:t>
            </a:r>
            <a:r>
              <a:rPr lang="en-US" i="1"/>
              <a:t>Red-legged ham beetle</a:t>
            </a:r>
            <a:r>
              <a:rPr lang="en-US"/>
              <a:t> [Photograph]. USDA APHIS PPQ, Bugwood.org.</a:t>
            </a:r>
            <a:r>
              <a:rPr lang="en-US">
                <a:uFill>
                  <a:noFill/>
                </a:uFill>
                <a:hlinkClick r:id="rId3"/>
              </a:rPr>
              <a:t> </a:t>
            </a:r>
            <a:r>
              <a:rPr lang="en-US" u="sng">
                <a:solidFill>
                  <a:schemeClr val="hlink"/>
                </a:solidFill>
                <a:hlinkClick r:id="rId3"/>
              </a:rPr>
              <a:t>https://www.invasive.org/browse/detail.cfm?imgnum=5495457</a:t>
            </a:r>
            <a:endParaRPr/>
          </a:p>
          <a:p>
            <a:pPr marL="0" lvl="0" indent="0" algn="l" rtl="0">
              <a:spcBef>
                <a:spcPts val="0"/>
              </a:spcBef>
              <a:spcAft>
                <a:spcPts val="0"/>
              </a:spcAft>
              <a:buSzPts val="1400"/>
              <a:buNone/>
            </a:pPr>
            <a:r>
              <a:rPr lang="en-US"/>
              <a:t>Emmy, E. (n.d.). </a:t>
            </a:r>
            <a:r>
              <a:rPr lang="en-US" i="1">
                <a:solidFill>
                  <a:srgbClr val="333333"/>
                </a:solidFill>
              </a:rPr>
              <a:t>Hawaiian scarab ID</a:t>
            </a:r>
            <a:r>
              <a:rPr lang="en-US" i="1">
                <a:solidFill>
                  <a:srgbClr val="333333"/>
                </a:solidFill>
                <a:highlight>
                  <a:srgbClr val="FFFFFF"/>
                </a:highlight>
              </a:rPr>
              <a:t>,</a:t>
            </a:r>
            <a:r>
              <a:rPr lang="en-US"/>
              <a:t> [Photograph]. USDA APHIS PPQ, Bugwood.org. </a:t>
            </a:r>
            <a:r>
              <a:rPr lang="en-US" u="sng">
                <a:solidFill>
                  <a:schemeClr val="hlink"/>
                </a:solidFill>
                <a:hlinkClick r:id="rId4"/>
              </a:rPr>
              <a:t>https://www.invasive.org/browse/detail.cfm?imgnum=5539153</a:t>
            </a:r>
            <a:r>
              <a:rPr lang="en-US"/>
              <a:t> </a:t>
            </a:r>
            <a:endParaRPr/>
          </a:p>
          <a:p>
            <a:pPr marL="0" lvl="0" indent="0" algn="l" rtl="0">
              <a:spcBef>
                <a:spcPts val="0"/>
              </a:spcBef>
              <a:spcAft>
                <a:spcPts val="0"/>
              </a:spcAft>
              <a:buClr>
                <a:schemeClr val="dk1"/>
              </a:buClr>
              <a:buSzPts val="1400"/>
              <a:buFont typeface="Arial"/>
              <a:buNone/>
            </a:pPr>
            <a:r>
              <a:rPr lang="en-US">
                <a:solidFill>
                  <a:srgbClr val="333333"/>
                </a:solidFill>
              </a:rPr>
              <a:t>Pennsylvania Department of Conservation and Natural Resources - Forestry</a:t>
            </a:r>
            <a:r>
              <a:rPr lang="en-US"/>
              <a:t> (n.d.). </a:t>
            </a:r>
            <a:r>
              <a:rPr lang="en-US" i="1">
                <a:solidFill>
                  <a:srgbClr val="333333"/>
                </a:solidFill>
              </a:rPr>
              <a:t>Skin beetle</a:t>
            </a:r>
            <a:r>
              <a:rPr lang="en-US"/>
              <a:t> [Photograph]. Bugwood.org. </a:t>
            </a:r>
            <a:r>
              <a:rPr lang="en-US" u="sng">
                <a:solidFill>
                  <a:schemeClr val="hlink"/>
                </a:solidFill>
                <a:hlinkClick r:id="rId5"/>
              </a:rPr>
              <a:t>https://www.invasive.org/browse/detail.cfm?imgnum=5018047</a:t>
            </a: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a:latin typeface="Calibri"/>
                <a:ea typeface="Calibri"/>
                <a:cs typeface="Calibri"/>
                <a:sym typeface="Calibri"/>
              </a:rPr>
              <a:t>K20 Center. (n.d.). ABC graffiti.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https://learn.k20center.ou.edu/strategy/96</a:t>
            </a:r>
            <a:endParaRPr/>
          </a:p>
          <a:p>
            <a:pPr marL="0" lvl="0" indent="0" algn="l" rtl="0">
              <a:lnSpc>
                <a:spcPct val="115000"/>
              </a:lnSpc>
              <a:spcBef>
                <a:spcPts val="1000"/>
              </a:spcBef>
              <a:spcAft>
                <a:spcPts val="1000"/>
              </a:spcAft>
              <a:buSzPts val="1400"/>
              <a:buNone/>
            </a:pPr>
            <a:r>
              <a:rPr lang="en-US"/>
              <a:t>K20 Center. (2021, Sept. 21). 3 Minute Timer. YouTube [video]. </a:t>
            </a:r>
            <a:r>
              <a:rPr lang="en-US" u="sng">
                <a:solidFill>
                  <a:schemeClr val="hlink"/>
                </a:solidFill>
                <a:hlinkClick r:id="rId4"/>
              </a:rPr>
              <a:t>https://youtu.be/iISP02KPau0?feature=shared</a:t>
            </a:r>
            <a:r>
              <a:rPr lang="en-US"/>
              <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39661d1e1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5" name="Google Shape;355;g339661d1e1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a:t>K20 Center. (2025, February 19). </a:t>
            </a:r>
            <a:r>
              <a:rPr lang="en-US" i="1"/>
              <a:t>K20 ICAP - Crime Solving Insects with Michael Chism</a:t>
            </a:r>
            <a:r>
              <a:rPr lang="en-US"/>
              <a:t> [Video]. YouTube.</a:t>
            </a:r>
            <a:r>
              <a:rPr lang="en-US">
                <a:uFill>
                  <a:noFill/>
                </a:uFill>
                <a:hlinkClick r:id="rId3"/>
              </a:rPr>
              <a:t> </a:t>
            </a:r>
            <a:r>
              <a:rPr lang="en-US" u="sng">
                <a:solidFill>
                  <a:schemeClr val="hlink"/>
                </a:solidFill>
                <a:hlinkClick r:id="rId3"/>
              </a:rPr>
              <a:t>https://www.youtube.com/watch?v=ieiBSQyKEoo</a:t>
            </a:r>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32d9e090c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32d9e090c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t>College of Arts and Sciences. (n.d.). Requirements for the bachelor of science in zoology. Norman; University of Oklahoma. </a:t>
            </a:r>
            <a:r>
              <a:rPr lang="en-US" u="sng">
                <a:solidFill>
                  <a:schemeClr val="hlink"/>
                </a:solidFill>
                <a:hlinkClick r:id="rId3"/>
              </a:rPr>
              <a:t>https://checksheets.ou.edu/07checksheets/zoo-biomed-2007.pdf</a:t>
            </a:r>
            <a:r>
              <a:rPr lang="en-US"/>
              <a:t> </a:t>
            </a:r>
            <a:endParaRPr/>
          </a:p>
          <a:p>
            <a:pPr marL="0" lvl="0" indent="0" algn="l" rtl="0">
              <a:lnSpc>
                <a:spcPct val="115000"/>
              </a:lnSpc>
              <a:spcBef>
                <a:spcPts val="1200"/>
              </a:spcBef>
              <a:spcAft>
                <a:spcPts val="0"/>
              </a:spcAft>
              <a:buNone/>
            </a:pPr>
            <a:r>
              <a:rPr lang="en-US"/>
              <a:t>Eastern Oklahoma State College (n.d.)Division of Agriculture | Eastern Oklahoma State College. </a:t>
            </a:r>
            <a:r>
              <a:rPr lang="en-US" u="sng">
                <a:solidFill>
                  <a:schemeClr val="hlink"/>
                </a:solidFill>
                <a:hlinkClick r:id="rId4"/>
              </a:rPr>
              <a:t>https://www.eosc.edu/academics/explore-programs-majors/agriculture</a:t>
            </a:r>
            <a:r>
              <a:rPr lang="en-US"/>
              <a:t>  </a:t>
            </a:r>
            <a:endParaRPr/>
          </a:p>
          <a:p>
            <a:pPr marL="0" lvl="0" indent="0" algn="l" rtl="0">
              <a:lnSpc>
                <a:spcPct val="115000"/>
              </a:lnSpc>
              <a:spcBef>
                <a:spcPts val="1200"/>
              </a:spcBef>
              <a:spcAft>
                <a:spcPts val="0"/>
              </a:spcAft>
              <a:buNone/>
            </a:pPr>
            <a:r>
              <a:rPr lang="en-US"/>
              <a:t>Zoology. Oklahoma State University. (2018, November 20). </a:t>
            </a:r>
            <a:r>
              <a:rPr lang="en-US" u="sng">
                <a:solidFill>
                  <a:schemeClr val="hlink"/>
                </a:solidFill>
                <a:hlinkClick r:id="rId5"/>
              </a:rPr>
              <a:t>https://go.okstate.edu/undergraduate-academics/majors/zoology.html</a:t>
            </a:r>
            <a:r>
              <a:rPr lang="en-US"/>
              <a:t>  </a:t>
            </a:r>
            <a:endParaRPr/>
          </a:p>
          <a:p>
            <a:pPr marL="0" lvl="0" indent="0" algn="l" rtl="0">
              <a:lnSpc>
                <a:spcPct val="115000"/>
              </a:lnSpc>
              <a:spcBef>
                <a:spcPts val="1200"/>
              </a:spcBef>
              <a:spcAft>
                <a:spcPts val="0"/>
              </a:spcAft>
              <a:buNone/>
            </a:pPr>
            <a:endParaRPr/>
          </a:p>
          <a:p>
            <a:pPr marL="0" lvl="0" indent="0" algn="l" rtl="0">
              <a:spcBef>
                <a:spcPts val="120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5" name="Google Shape;37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Adapted from </a:t>
            </a:r>
            <a:r>
              <a:rPr lang="en-US" sz="1400" i="1"/>
              <a:t>A Manual of Forensic Entomology </a:t>
            </a:r>
            <a:r>
              <a:rPr lang="en-US" sz="1400"/>
              <a:t>(p. 16), by K. G. V. Smith, 1986, Trustees of the British Museum/Cornell University Press.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8" name="Google Shape;388;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400"/>
              <a:t>Adapted from </a:t>
            </a:r>
            <a:r>
              <a:rPr lang="en-US" sz="1400" i="1"/>
              <a:t>A Manual of Forensic Entomology </a:t>
            </a:r>
            <a:r>
              <a:rPr lang="en-US" sz="1400"/>
              <a:t>(p. 16), by K. G. V. Smith, 1986, Trustees of the British Museum/Cornell University Press.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7" name="Google Shape;407;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3" name="Google Shape;413;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332d9e090c6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g332d9e090c6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a:latin typeface="Calibri"/>
                <a:ea typeface="Calibri"/>
                <a:cs typeface="Calibri"/>
                <a:sym typeface="Calibri"/>
              </a:rPr>
              <a:t>K20 Center. (n.d.). ABC graffiti.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https://learn.k20center.ou.edu/strategy/96</a:t>
            </a:r>
            <a:endParaRPr/>
          </a:p>
          <a:p>
            <a:pPr marL="0" lvl="0" indent="0" algn="l" rtl="0">
              <a:lnSpc>
                <a:spcPct val="115000"/>
              </a:lnSpc>
              <a:spcBef>
                <a:spcPts val="1000"/>
              </a:spcBef>
              <a:spcAft>
                <a:spcPts val="1000"/>
              </a:spcAft>
              <a:buSzPts val="1400"/>
              <a:buNone/>
            </a:pPr>
            <a:r>
              <a:rPr lang="en-US"/>
              <a:t>K20 Center. (2021, Sept. 21). 3 Minute Timer. YouTube [video]. </a:t>
            </a:r>
            <a:r>
              <a:rPr lang="en-US" u="sng">
                <a:solidFill>
                  <a:schemeClr val="hlink"/>
                </a:solidFill>
                <a:hlinkClick r:id="rId4"/>
              </a:rPr>
              <a:t>https://youtu.be/iISP02KPau0?feature=shared</a:t>
            </a:r>
            <a:r>
              <a:rPr lang="en-US"/>
              <a:t>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331205cb1f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331205cb1f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3b9ac827d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g33b9ac827d0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1000"/>
              </a:spcAft>
              <a:buClr>
                <a:schemeClr val="dk1"/>
              </a:buClr>
              <a:buSzPts val="1400"/>
              <a:buFont typeface="Arial"/>
              <a:buNone/>
            </a:pPr>
            <a:r>
              <a:rPr lang="en-US" dirty="0"/>
              <a:t>K20 Center. (2021, Sept. 21). 10 minute timer. YouTube [video]. </a:t>
            </a:r>
            <a:r>
              <a:rPr lang="en-US" u="sng" dirty="0">
                <a:solidFill>
                  <a:schemeClr val="hlink"/>
                </a:solidFill>
                <a:hlinkClick r:id="rId3"/>
              </a:rPr>
              <a:t>https://www.youtube.com/watch?v=9gy-1Z2Sa-c</a:t>
            </a:r>
            <a:r>
              <a:rPr lang="en-US" dirty="0"/>
              <a:t> </a:t>
            </a: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332b7e12fc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9" name="Google Shape;449;g332b7e12fc0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32b7e12fc0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g332b7e12fc0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0" name="Google Shape;470;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7" name="Google Shape;477;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339661d1e1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339661d1e1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a:t>K20 Center. (2025, February 19). </a:t>
            </a:r>
            <a:r>
              <a:rPr lang="en-US" i="1"/>
              <a:t>K20 ICAP - Crime Solving Insects with Ashley Meerschaert</a:t>
            </a:r>
            <a:r>
              <a:rPr lang="en-US"/>
              <a:t> [Video]. YouTube. </a:t>
            </a:r>
            <a:r>
              <a:rPr lang="en-US" u="sng">
                <a:solidFill>
                  <a:srgbClr val="1155CC"/>
                </a:solidFill>
                <a:hlinkClick r:id="rId3">
                  <a:extLst>
                    <a:ext uri="{A12FA001-AC4F-418D-AE19-62706E023703}">
                      <ahyp:hlinkClr xmlns:ahyp="http://schemas.microsoft.com/office/drawing/2018/hyperlinkcolor" val="tx"/>
                    </a:ext>
                  </a:extLst>
                </a:hlinkClick>
              </a:rPr>
              <a:t>https://www.youtube.com/watch?v=MyJAvzPElW4</a:t>
            </a:r>
            <a:r>
              <a:rPr lang="en-US"/>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a:latin typeface="Calibri"/>
                <a:ea typeface="Calibri"/>
                <a:cs typeface="Calibri"/>
                <a:sym typeface="Calibri"/>
              </a:rPr>
              <a:t>K20 Center. (n.d.). ABC graffiti.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https://learn.k20center.ou.edu/strategy/96</a:t>
            </a:r>
            <a:endParaRPr/>
          </a:p>
          <a:p>
            <a:pPr marL="0" lvl="0" indent="0" algn="l" rtl="0">
              <a:lnSpc>
                <a:spcPct val="115000"/>
              </a:lnSpc>
              <a:spcBef>
                <a:spcPts val="1000"/>
              </a:spcBef>
              <a:spcAft>
                <a:spcPts val="1000"/>
              </a:spcAft>
              <a:buSzPts val="1400"/>
              <a:buNone/>
            </a:pPr>
            <a:r>
              <a:rPr lang="en-US"/>
              <a:t>K20 Center. (2021, Sept. 21). 3 Minute Timer. YouTube [video]. </a:t>
            </a:r>
            <a:r>
              <a:rPr lang="en-US" u="sng">
                <a:solidFill>
                  <a:schemeClr val="hlink"/>
                </a:solidFill>
                <a:hlinkClick r:id="rId4"/>
              </a:rPr>
              <a:t>https://youtu.be/iISP02KPau0?feature=shared</a:t>
            </a:r>
            <a:r>
              <a:rPr lang="en-US"/>
              <a:t>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a:latin typeface="Calibri"/>
                <a:ea typeface="Calibri"/>
                <a:cs typeface="Calibri"/>
                <a:sym typeface="Calibri"/>
              </a:rPr>
              <a:t>K20 Center. (n.d.). Elbow partners. Strategies. </a:t>
            </a:r>
            <a:r>
              <a:rPr lang="en-US" u="sng">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https://learn.k20center.ou.edu/strategy/116</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8" name="Google Shape;12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34" name="Google Shape;13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latin typeface="Calibri"/>
                <a:ea typeface="Calibri"/>
                <a:cs typeface="Calibri"/>
                <a:sym typeface="Calibri"/>
              </a:rPr>
              <a:t>K20 Center. (n.d.). Card sort.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https://learn.k20center.ou.edu/strategy/147</a:t>
            </a:r>
            <a:endParaRPr dirty="0"/>
          </a:p>
          <a:p>
            <a:pPr marL="0" lvl="0" indent="0" algn="l" rtl="0">
              <a:lnSpc>
                <a:spcPct val="115000"/>
              </a:lnSpc>
              <a:spcBef>
                <a:spcPts val="1000"/>
              </a:spcBef>
              <a:spcAft>
                <a:spcPts val="1000"/>
              </a:spcAft>
              <a:buClr>
                <a:schemeClr val="dk1"/>
              </a:buClr>
              <a:buSzPts val="1400"/>
              <a:buFont typeface="Arial"/>
              <a:buNone/>
            </a:pPr>
            <a:r>
              <a:rPr lang="en-US" dirty="0"/>
              <a:t>K20 Center. (2021, Sept. 21). 2 minute timer. YouTube [video]. </a:t>
            </a:r>
            <a:r>
              <a:rPr lang="en-US" u="sng" dirty="0">
                <a:solidFill>
                  <a:schemeClr val="hlink"/>
                </a:solidFill>
                <a:hlinkClick r:id="rId4"/>
              </a:rPr>
              <a:t>https://www.youtube.com/watch?v=HcEEAnwOt2c</a:t>
            </a:r>
            <a:r>
              <a:rPr lang="en-US" dirty="0"/>
              <a:t> </a:t>
            </a:r>
            <a:endParaRPr dirty="0"/>
          </a:p>
        </p:txBody>
      </p:sp>
      <p:sp>
        <p:nvSpPr>
          <p:cNvPr id="140" name="Google Shape;14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2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24"/>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4"/>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25"/>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25"/>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26"/>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2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10"/>
        <p:cNvGrpSpPr/>
        <p:nvPr/>
      </p:nvGrpSpPr>
      <p:grpSpPr>
        <a:xfrm>
          <a:off x="0" y="0"/>
          <a:ext cx="0" cy="0"/>
          <a:chOff x="0" y="0"/>
          <a:chExt cx="0" cy="0"/>
        </a:xfrm>
      </p:grpSpPr>
      <p:sp>
        <p:nvSpPr>
          <p:cNvPr id="11" name="Google Shape;11;p14"/>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14"/>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13" name="Google Shape;13;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4"/>
        <p:cNvGrpSpPr/>
        <p:nvPr/>
      </p:nvGrpSpPr>
      <p:grpSpPr>
        <a:xfrm>
          <a:off x="0" y="0"/>
          <a:ext cx="0" cy="0"/>
          <a:chOff x="0" y="0"/>
          <a:chExt cx="0" cy="0"/>
        </a:xfrm>
      </p:grpSpPr>
      <p:sp>
        <p:nvSpPr>
          <p:cNvPr id="15" name="Google Shape;15;p1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6" name="Google Shape;16;p1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7" name="Google Shape;17;p1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1" name="Google Shape;2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22"/>
        <p:cNvGrpSpPr/>
        <p:nvPr/>
      </p:nvGrpSpPr>
      <p:grpSpPr>
        <a:xfrm>
          <a:off x="0" y="0"/>
          <a:ext cx="0" cy="0"/>
          <a:chOff x="0" y="0"/>
          <a:chExt cx="0" cy="0"/>
        </a:xfrm>
      </p:grpSpPr>
      <p:pic>
        <p:nvPicPr>
          <p:cNvPr id="23" name="Google Shape;23;p1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4" name="Google Shape;24;p1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6" name="Google Shape;26;p19"/>
          <p:cNvSpPr>
            <a:spLocks noGrp="1"/>
          </p:cNvSpPr>
          <p:nvPr>
            <p:ph type="pic" idx="2"/>
          </p:nvPr>
        </p:nvSpPr>
        <p:spPr>
          <a:xfrm>
            <a:off x="5911850" y="1663336"/>
            <a:ext cx="1828800" cy="1828009"/>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27"/>
        <p:cNvGrpSpPr/>
        <p:nvPr/>
      </p:nvGrpSpPr>
      <p:grpSpPr>
        <a:xfrm>
          <a:off x="0" y="0"/>
          <a:ext cx="0" cy="0"/>
          <a:chOff x="0" y="0"/>
          <a:chExt cx="0" cy="0"/>
        </a:xfrm>
      </p:grpSpPr>
      <p:pic>
        <p:nvPicPr>
          <p:cNvPr id="28" name="Google Shape;28;p2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9" name="Google Shape;29;p2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1" name="Google Shape;31;p20"/>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32"/>
        <p:cNvGrpSpPr/>
        <p:nvPr/>
      </p:nvGrpSpPr>
      <p:grpSpPr>
        <a:xfrm>
          <a:off x="0" y="0"/>
          <a:ext cx="0" cy="0"/>
          <a:chOff x="0" y="0"/>
          <a:chExt cx="0" cy="0"/>
        </a:xfrm>
      </p:grpSpPr>
      <p:sp>
        <p:nvSpPr>
          <p:cNvPr id="33" name="Google Shape;33;p21"/>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4" name="Google Shape;34;p2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5" name="Google Shape;35;p2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7" name="Google Shape;37;p21"/>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8" name="Google Shape;38;p21"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9"/>
        <p:cNvGrpSpPr/>
        <p:nvPr/>
      </p:nvGrpSpPr>
      <p:grpSpPr>
        <a:xfrm>
          <a:off x="0" y="0"/>
          <a:ext cx="0" cy="0"/>
          <a:chOff x="0" y="0"/>
          <a:chExt cx="0" cy="0"/>
        </a:xfrm>
      </p:grpSpPr>
      <p:sp>
        <p:nvSpPr>
          <p:cNvPr id="40" name="Google Shape;40;p22"/>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1" name="Google Shape;41;p2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2" name="Google Shape;42;p2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youtu.be/iISP02KPau0?feature=shared" TargetMode="External"/><Relationship Id="rId5" Type="http://schemas.openxmlformats.org/officeDocument/2006/relationships/image" Target="../media/image6.jpg"/><Relationship Id="rId4" Type="http://schemas.openxmlformats.org/officeDocument/2006/relationships/hyperlink" Target="http://www.youtube.com/watch?v=iISP02KPau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youtube.com/watch?v=HcEEAnwOt2c" TargetMode="External"/><Relationship Id="rId5" Type="http://schemas.openxmlformats.org/officeDocument/2006/relationships/image" Target="../media/image9.jpg"/><Relationship Id="rId4" Type="http://schemas.openxmlformats.org/officeDocument/2006/relationships/hyperlink" Target="http://www.youtube.com/watch?v=HcEEAnwOt2c"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dntO3YANo18"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2.jpg"/><Relationship Id="rId4" Type="http://schemas.openxmlformats.org/officeDocument/2006/relationships/hyperlink" Target="http://www.youtube.com/watch?v=dntO3YANo1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j8PoWlQkduA"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youtu.be/j8PoWlQkduA?feature=shared" TargetMode="External"/><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4.jpg"/><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youtu.be/iISP02KPau0?feature=shared" TargetMode="External"/><Relationship Id="rId5" Type="http://schemas.openxmlformats.org/officeDocument/2006/relationships/image" Target="../media/image6.jpg"/><Relationship Id="rId4" Type="http://schemas.openxmlformats.org/officeDocument/2006/relationships/hyperlink" Target="http://www.youtube.com/watch?v=iISP02KPau0"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ieiBSQyKEoo"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7.jpg"/><Relationship Id="rId4" Type="http://schemas.openxmlformats.org/officeDocument/2006/relationships/hyperlink" Target="http://www.youtube.com/watch?v=ieiBSQyKEoo"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youtu.be/iISP02KPau0?feature=shared" TargetMode="External"/><Relationship Id="rId5" Type="http://schemas.openxmlformats.org/officeDocument/2006/relationships/image" Target="../media/image6.jpg"/><Relationship Id="rId4" Type="http://schemas.openxmlformats.org/officeDocument/2006/relationships/hyperlink" Target="http://www.youtube.com/watch?v=iISP02KPau0"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hyperlink" Target="http://www.youtube.com/watch?v=9gy-1Z2Sa-c" TargetMode="External"/><Relationship Id="rId4" Type="http://schemas.openxmlformats.org/officeDocument/2006/relationships/hyperlink" Target="https://www.youtube.com/watch?v=9gy-1Z2Sa-c"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MyJAvzPElW4"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31.jpg"/><Relationship Id="rId4" Type="http://schemas.openxmlformats.org/officeDocument/2006/relationships/hyperlink" Target="http://www.youtube.com/watch?v=MyJAvzPElW4"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youtu.be/iISP02KPau0?feature=shared" TargetMode="External"/><Relationship Id="rId5" Type="http://schemas.openxmlformats.org/officeDocument/2006/relationships/image" Target="../media/image6.jpg"/><Relationship Id="rId4" Type="http://schemas.openxmlformats.org/officeDocument/2006/relationships/hyperlink" Target="http://www.youtube.com/watch?v=iISP02KPau0"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ww.youtube.com/watch?v=HcEEAnwOt2c" TargetMode="External"/><Relationship Id="rId5" Type="http://schemas.openxmlformats.org/officeDocument/2006/relationships/image" Target="../media/image9.jpg"/><Relationship Id="rId4" Type="http://schemas.openxmlformats.org/officeDocument/2006/relationships/hyperlink" Target="http://www.youtube.com/watch?v=HcEEAnwOt2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0"/>
        <p:cNvGrpSpPr/>
        <p:nvPr/>
      </p:nvGrpSpPr>
      <p:grpSpPr>
        <a:xfrm>
          <a:off x="0" y="0"/>
          <a:ext cx="0" cy="0"/>
          <a:chOff x="0" y="0"/>
          <a:chExt cx="0" cy="0"/>
        </a:xfrm>
      </p:grpSpPr>
      <p:sp>
        <p:nvSpPr>
          <p:cNvPr id="151" name="Google Shape;151;p36"/>
          <p:cNvSpPr txBox="1">
            <a:spLocks noGrp="1"/>
          </p:cNvSpPr>
          <p:nvPr>
            <p:ph type="body" idx="1"/>
          </p:nvPr>
        </p:nvSpPr>
        <p:spPr>
          <a:xfrm>
            <a:off x="145150" y="1069875"/>
            <a:ext cx="4920300" cy="4026900"/>
          </a:xfrm>
          <a:prstGeom prst="rect">
            <a:avLst/>
          </a:prstGeom>
          <a:noFill/>
          <a:ln>
            <a:noFill/>
          </a:ln>
        </p:spPr>
        <p:txBody>
          <a:bodyPr spcFirstLastPara="1" wrap="square" lIns="91425" tIns="45700" rIns="91425" bIns="45700" anchor="t" anchorCtr="0">
            <a:normAutofit/>
          </a:bodyPr>
          <a:lstStyle/>
          <a:p>
            <a:pPr marL="457200" lvl="0" indent="-381000" algn="l" rtl="0">
              <a:lnSpc>
                <a:spcPct val="80000"/>
              </a:lnSpc>
              <a:spcBef>
                <a:spcPts val="520"/>
              </a:spcBef>
              <a:spcAft>
                <a:spcPts val="0"/>
              </a:spcAft>
              <a:buSzPts val="2400"/>
              <a:buChar char="•"/>
            </a:pPr>
            <a:r>
              <a:rPr lang="en-US" sz="2400" dirty="0"/>
              <a:t>Attracted to dead bodies and arrive within minutes of death&gt;</a:t>
            </a:r>
            <a:br>
              <a:rPr lang="en-US" sz="2400" dirty="0"/>
            </a:br>
            <a:r>
              <a:rPr lang="en-US" sz="2400" dirty="0"/>
              <a:t> </a:t>
            </a:r>
            <a:endParaRPr sz="2400" dirty="0"/>
          </a:p>
          <a:p>
            <a:pPr marL="457200" lvl="0" indent="-381000" algn="l" rtl="0">
              <a:lnSpc>
                <a:spcPct val="80000"/>
              </a:lnSpc>
              <a:spcBef>
                <a:spcPts val="520"/>
              </a:spcBef>
              <a:spcAft>
                <a:spcPts val="0"/>
              </a:spcAft>
              <a:buSzPts val="2400"/>
              <a:buChar char="•"/>
            </a:pPr>
            <a:r>
              <a:rPr lang="en-US" sz="2400" b="1" dirty="0"/>
              <a:t>Complete </a:t>
            </a:r>
            <a:r>
              <a:rPr lang="en-US" sz="2400" dirty="0"/>
              <a:t>life cycle that consists of </a:t>
            </a:r>
            <a:r>
              <a:rPr lang="en-US" sz="2400" b="1" dirty="0"/>
              <a:t>egg, larva, pupa, </a:t>
            </a:r>
            <a:r>
              <a:rPr lang="en-US" sz="2400" dirty="0"/>
              <a:t>and </a:t>
            </a:r>
            <a:r>
              <a:rPr lang="en-US" sz="2400" b="1" dirty="0"/>
              <a:t>adult </a:t>
            </a:r>
            <a:r>
              <a:rPr lang="en-US" sz="2400" dirty="0"/>
              <a:t>stages.</a:t>
            </a:r>
            <a:endParaRPr sz="2400" dirty="0"/>
          </a:p>
          <a:p>
            <a:pPr marL="457200" lvl="0" indent="0" algn="l" rtl="0">
              <a:lnSpc>
                <a:spcPct val="80000"/>
              </a:lnSpc>
              <a:spcBef>
                <a:spcPts val="0"/>
              </a:spcBef>
              <a:spcAft>
                <a:spcPts val="0"/>
              </a:spcAft>
              <a:buSzPts val="2600"/>
              <a:buNone/>
            </a:pPr>
            <a:endParaRPr sz="2400" dirty="0"/>
          </a:p>
          <a:p>
            <a:pPr marL="457200" lvl="0" indent="-381000" algn="l" rtl="0">
              <a:lnSpc>
                <a:spcPct val="80000"/>
              </a:lnSpc>
              <a:spcBef>
                <a:spcPts val="0"/>
              </a:spcBef>
              <a:spcAft>
                <a:spcPts val="0"/>
              </a:spcAft>
              <a:buSzPts val="2400"/>
              <a:buChar char="•"/>
            </a:pPr>
            <a:r>
              <a:rPr lang="en-US" sz="2400" dirty="0"/>
              <a:t>Life cycle is 14-16 days, </a:t>
            </a:r>
            <a:br>
              <a:rPr lang="en-US" sz="2400" dirty="0"/>
            </a:br>
            <a:r>
              <a:rPr lang="en-US" sz="2400" dirty="0"/>
              <a:t>depending on the temperatures and humidity levels at the </a:t>
            </a:r>
            <a:br>
              <a:rPr lang="en-US" sz="2400" dirty="0"/>
            </a:br>
            <a:r>
              <a:rPr lang="en-US" sz="2400" dirty="0"/>
              <a:t>location of the body.</a:t>
            </a:r>
            <a:endParaRPr sz="2400" dirty="0"/>
          </a:p>
        </p:txBody>
      </p:sp>
      <p:sp>
        <p:nvSpPr>
          <p:cNvPr id="152" name="Google Shape;152;p36"/>
          <p:cNvSpPr txBox="1">
            <a:spLocks noGrp="1"/>
          </p:cNvSpPr>
          <p:nvPr>
            <p:ph type="title"/>
          </p:nvPr>
        </p:nvSpPr>
        <p:spPr>
          <a:xfrm>
            <a:off x="50075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Blow Fly Metamorphosis | Round 1 Answer</a:t>
            </a:r>
            <a:endParaRPr/>
          </a:p>
        </p:txBody>
      </p:sp>
      <p:grpSp>
        <p:nvGrpSpPr>
          <p:cNvPr id="153" name="Google Shape;153;p36"/>
          <p:cNvGrpSpPr/>
          <p:nvPr/>
        </p:nvGrpSpPr>
        <p:grpSpPr>
          <a:xfrm>
            <a:off x="5065450" y="1036250"/>
            <a:ext cx="4016790" cy="3773211"/>
            <a:chOff x="5112314" y="1671265"/>
            <a:chExt cx="4016388" cy="3773588"/>
          </a:xfrm>
        </p:grpSpPr>
        <p:sp>
          <p:nvSpPr>
            <p:cNvPr id="154" name="Google Shape;154;p36"/>
            <p:cNvSpPr txBox="1"/>
            <p:nvPr/>
          </p:nvSpPr>
          <p:spPr>
            <a:xfrm>
              <a:off x="5112314" y="4021051"/>
              <a:ext cx="844800" cy="9237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 3</a:t>
              </a:r>
              <a:r>
                <a:rPr lang="en-US" sz="1800" b="1" i="0" u="none" strike="noStrike" cap="none" baseline="30000">
                  <a:solidFill>
                    <a:schemeClr val="lt1"/>
                  </a:solidFill>
                  <a:latin typeface="Times New Roman"/>
                  <a:ea typeface="Times New Roman"/>
                  <a:cs typeface="Times New Roman"/>
                  <a:sym typeface="Times New Roman"/>
                </a:rPr>
                <a:t>rd </a:t>
              </a:r>
              <a:r>
                <a:rPr lang="en-US" sz="1800" b="1" i="0" u="none" strike="noStrike" cap="none">
                  <a:solidFill>
                    <a:schemeClr val="lt1"/>
                  </a:solidFill>
                  <a:latin typeface="Times New Roman"/>
                  <a:ea typeface="Times New Roman"/>
                  <a:cs typeface="Times New Roman"/>
                  <a:sym typeface="Times New Roman"/>
                </a:rPr>
                <a:t>Instar Larva</a:t>
              </a:r>
              <a:endParaRPr sz="1400" b="0" i="0" u="none" strike="noStrike" cap="none">
                <a:solidFill>
                  <a:schemeClr val="lt1"/>
                </a:solidFill>
                <a:latin typeface="Arial"/>
                <a:ea typeface="Arial"/>
                <a:cs typeface="Arial"/>
                <a:sym typeface="Arial"/>
              </a:endParaRPr>
            </a:p>
          </p:txBody>
        </p:sp>
        <p:sp>
          <p:nvSpPr>
            <p:cNvPr id="155" name="Google Shape;155;p36"/>
            <p:cNvSpPr txBox="1"/>
            <p:nvPr/>
          </p:nvSpPr>
          <p:spPr>
            <a:xfrm>
              <a:off x="6390936" y="4798353"/>
              <a:ext cx="1193100" cy="6465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 2</a:t>
              </a:r>
              <a:r>
                <a:rPr lang="en-US" sz="1800" b="1" i="0" u="none" strike="noStrike" cap="none" baseline="30000">
                  <a:solidFill>
                    <a:schemeClr val="lt1"/>
                  </a:solidFill>
                  <a:latin typeface="Times New Roman"/>
                  <a:ea typeface="Times New Roman"/>
                  <a:cs typeface="Times New Roman"/>
                  <a:sym typeface="Times New Roman"/>
                </a:rPr>
                <a:t>nd</a:t>
              </a:r>
              <a:r>
                <a:rPr lang="en-US" sz="1800" b="1" i="0" u="none" strike="noStrike" cap="none">
                  <a:solidFill>
                    <a:schemeClr val="lt1"/>
                  </a:solidFill>
                  <a:latin typeface="Times New Roman"/>
                  <a:ea typeface="Times New Roman"/>
                  <a:cs typeface="Times New Roman"/>
                  <a:sym typeface="Times New Roman"/>
                </a:rPr>
                <a:t> Instar Larva</a:t>
              </a:r>
              <a:endParaRPr sz="1400" b="0" i="0" u="none" strike="noStrike" cap="none">
                <a:solidFill>
                  <a:schemeClr val="lt1"/>
                </a:solidFill>
                <a:latin typeface="Arial"/>
                <a:ea typeface="Arial"/>
                <a:cs typeface="Arial"/>
                <a:sym typeface="Arial"/>
              </a:endParaRPr>
            </a:p>
          </p:txBody>
        </p:sp>
        <p:sp>
          <p:nvSpPr>
            <p:cNvPr id="156" name="Google Shape;156;p36"/>
            <p:cNvSpPr txBox="1"/>
            <p:nvPr/>
          </p:nvSpPr>
          <p:spPr>
            <a:xfrm>
              <a:off x="7684965" y="1671265"/>
              <a:ext cx="953700"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rgbClr val="000000"/>
                  </a:solidFill>
                  <a:latin typeface="Times New Roman"/>
                  <a:ea typeface="Times New Roman"/>
                  <a:cs typeface="Times New Roman"/>
                  <a:sym typeface="Times New Roman"/>
                </a:rPr>
                <a:t> </a:t>
              </a:r>
              <a:r>
                <a:rPr lang="en-US" sz="1800" b="1" i="0" u="none" strike="noStrike" cap="none">
                  <a:solidFill>
                    <a:schemeClr val="lt1"/>
                  </a:solidFill>
                  <a:latin typeface="Times New Roman"/>
                  <a:ea typeface="Times New Roman"/>
                  <a:cs typeface="Times New Roman"/>
                  <a:sym typeface="Times New Roman"/>
                </a:rPr>
                <a:t>Adult</a:t>
              </a:r>
              <a:endParaRPr sz="1400" b="0" i="0" u="none" strike="noStrike" cap="none">
                <a:solidFill>
                  <a:schemeClr val="lt1"/>
                </a:solidFill>
                <a:latin typeface="Arial"/>
                <a:ea typeface="Arial"/>
                <a:cs typeface="Arial"/>
                <a:sym typeface="Arial"/>
              </a:endParaRPr>
            </a:p>
          </p:txBody>
        </p:sp>
        <p:sp>
          <p:nvSpPr>
            <p:cNvPr id="157" name="Google Shape;157;p36"/>
            <p:cNvSpPr txBox="1"/>
            <p:nvPr/>
          </p:nvSpPr>
          <p:spPr>
            <a:xfrm>
              <a:off x="8229601" y="4191017"/>
              <a:ext cx="899100" cy="9237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1</a:t>
              </a:r>
              <a:r>
                <a:rPr lang="en-US" sz="1800" b="1" i="0" u="none" strike="noStrike" cap="none" baseline="30000">
                  <a:solidFill>
                    <a:schemeClr val="lt1"/>
                  </a:solidFill>
                  <a:latin typeface="Times New Roman"/>
                  <a:ea typeface="Times New Roman"/>
                  <a:cs typeface="Times New Roman"/>
                  <a:sym typeface="Times New Roman"/>
                </a:rPr>
                <a:t>st </a:t>
              </a:r>
              <a:r>
                <a:rPr lang="en-US" sz="1800" b="1" i="0" u="none" strike="noStrike" cap="none">
                  <a:solidFill>
                    <a:schemeClr val="lt1"/>
                  </a:solidFill>
                  <a:latin typeface="Times New Roman"/>
                  <a:ea typeface="Times New Roman"/>
                  <a:cs typeface="Times New Roman"/>
                  <a:sym typeface="Times New Roman"/>
                </a:rPr>
                <a:t>Instar Larva</a:t>
              </a:r>
              <a:endParaRPr sz="1800" b="1" i="0" u="none" strike="noStrike" cap="none">
                <a:solidFill>
                  <a:srgbClr val="000000"/>
                </a:solidFill>
                <a:latin typeface="Times New Roman"/>
                <a:ea typeface="Times New Roman"/>
                <a:cs typeface="Times New Roman"/>
                <a:sym typeface="Times New Roman"/>
              </a:endParaRPr>
            </a:p>
          </p:txBody>
        </p:sp>
        <p:sp>
          <p:nvSpPr>
            <p:cNvPr id="158" name="Google Shape;158;p36"/>
            <p:cNvSpPr txBox="1"/>
            <p:nvPr/>
          </p:nvSpPr>
          <p:spPr>
            <a:xfrm>
              <a:off x="8402357" y="3098470"/>
              <a:ext cx="726345"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dirty="0">
                  <a:solidFill>
                    <a:schemeClr val="lt1"/>
                  </a:solidFill>
                  <a:latin typeface="Times New Roman"/>
                  <a:ea typeface="Times New Roman"/>
                  <a:cs typeface="Times New Roman"/>
                  <a:sym typeface="Times New Roman"/>
                </a:rPr>
                <a:t>Eggs </a:t>
              </a:r>
              <a:endParaRPr sz="1400" b="0" i="0" u="none" strike="noStrike" cap="none" dirty="0">
                <a:solidFill>
                  <a:schemeClr val="lt1"/>
                </a:solidFill>
                <a:latin typeface="Arial"/>
                <a:ea typeface="Arial"/>
                <a:cs typeface="Arial"/>
                <a:sym typeface="Arial"/>
              </a:endParaRPr>
            </a:p>
          </p:txBody>
        </p:sp>
        <p:sp>
          <p:nvSpPr>
            <p:cNvPr id="159" name="Google Shape;159;p36"/>
            <p:cNvSpPr txBox="1"/>
            <p:nvPr/>
          </p:nvSpPr>
          <p:spPr>
            <a:xfrm>
              <a:off x="5112314" y="2512811"/>
              <a:ext cx="744000"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Pupa</a:t>
              </a:r>
              <a:endParaRPr sz="1400" b="0" i="0" u="none" strike="noStrike" cap="none">
                <a:solidFill>
                  <a:schemeClr val="lt1"/>
                </a:solidFill>
                <a:latin typeface="Arial"/>
                <a:ea typeface="Arial"/>
                <a:cs typeface="Arial"/>
                <a:sym typeface="Arial"/>
              </a:endParaRPr>
            </a:p>
          </p:txBody>
        </p:sp>
      </p:grpSp>
      <p:pic>
        <p:nvPicPr>
          <p:cNvPr id="160" name="Google Shape;160;p36"/>
          <p:cNvPicPr preferRelativeResize="0"/>
          <p:nvPr/>
        </p:nvPicPr>
        <p:blipFill>
          <a:blip r:embed="rId3">
            <a:alphaModFix/>
          </a:blip>
          <a:stretch>
            <a:fillRect/>
          </a:stretch>
        </p:blipFill>
        <p:spPr>
          <a:xfrm>
            <a:off x="5353607" y="1078400"/>
            <a:ext cx="3028825" cy="3028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7"/>
          <p:cNvSpPr/>
          <p:nvPr/>
        </p:nvSpPr>
        <p:spPr>
          <a:xfrm>
            <a:off x="1561775" y="4630050"/>
            <a:ext cx="5553600" cy="3654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66" name="Google Shape;166;p37"/>
          <p:cNvSpPr txBox="1">
            <a:spLocks noGrp="1"/>
          </p:cNvSpPr>
          <p:nvPr>
            <p:ph type="body" idx="1"/>
          </p:nvPr>
        </p:nvSpPr>
        <p:spPr>
          <a:xfrm>
            <a:off x="457200" y="1309350"/>
            <a:ext cx="6043800" cy="3434100"/>
          </a:xfrm>
          <a:prstGeom prst="rect">
            <a:avLst/>
          </a:prstGeom>
          <a:noFill/>
          <a:ln>
            <a:noFill/>
          </a:ln>
        </p:spPr>
        <p:txBody>
          <a:bodyPr spcFirstLastPara="1" wrap="square" lIns="91425" tIns="45700" rIns="91425" bIns="45700" anchor="t" anchorCtr="0">
            <a:normAutofit lnSpcReduction="10000"/>
          </a:bodyPr>
          <a:lstStyle/>
          <a:p>
            <a:pPr marL="63500" lvl="0" indent="0" algn="l" rtl="0">
              <a:lnSpc>
                <a:spcPct val="100000"/>
              </a:lnSpc>
              <a:spcBef>
                <a:spcPts val="520"/>
              </a:spcBef>
              <a:spcAft>
                <a:spcPts val="0"/>
              </a:spcAft>
              <a:buSzPts val="2600"/>
              <a:buNone/>
            </a:pPr>
            <a:r>
              <a:rPr lang="en-US" sz="3200">
                <a:solidFill>
                  <a:schemeClr val="accent4"/>
                </a:solidFill>
              </a:rPr>
              <a:t>Round 2</a:t>
            </a:r>
            <a:endParaRPr/>
          </a:p>
          <a:p>
            <a:pPr marL="63500" lvl="0" indent="0" algn="l" rtl="0">
              <a:lnSpc>
                <a:spcPct val="100000"/>
              </a:lnSpc>
              <a:spcBef>
                <a:spcPts val="520"/>
              </a:spcBef>
              <a:spcAft>
                <a:spcPts val="0"/>
              </a:spcAft>
              <a:buSzPts val="2600"/>
              <a:buNone/>
            </a:pPr>
            <a:r>
              <a:rPr lang="en-US"/>
              <a:t>Use Round 2 “bugs” and the Map to determine the </a:t>
            </a:r>
            <a:r>
              <a:rPr lang="en-US">
                <a:solidFill>
                  <a:schemeClr val="accent4"/>
                </a:solidFill>
              </a:rPr>
              <a:t>size</a:t>
            </a:r>
            <a:r>
              <a:rPr lang="en-US"/>
              <a:t> of the blow fly at each life cycle stage. </a:t>
            </a:r>
            <a:endParaRPr/>
          </a:p>
          <a:p>
            <a:pPr marL="577850" lvl="0" indent="-514350" algn="l" rtl="0">
              <a:lnSpc>
                <a:spcPct val="100000"/>
              </a:lnSpc>
              <a:spcBef>
                <a:spcPts val="520"/>
              </a:spcBef>
              <a:spcAft>
                <a:spcPts val="0"/>
              </a:spcAft>
              <a:buSzPts val="2600"/>
              <a:buFont typeface="Arial"/>
              <a:buAutoNum type="arabicPeriod"/>
            </a:pPr>
            <a:r>
              <a:rPr lang="en-US"/>
              <a:t>Use the ruler to measure each pipe cleaner.</a:t>
            </a:r>
            <a:endParaRPr/>
          </a:p>
          <a:p>
            <a:pPr marL="577850" lvl="0" indent="-514350" algn="l" rtl="0">
              <a:lnSpc>
                <a:spcPct val="100000"/>
              </a:lnSpc>
              <a:spcBef>
                <a:spcPts val="520"/>
              </a:spcBef>
              <a:spcAft>
                <a:spcPts val="0"/>
              </a:spcAft>
              <a:buSzPts val="2600"/>
              <a:buFont typeface="Arial"/>
              <a:buAutoNum type="arabicPeriod"/>
            </a:pPr>
            <a:r>
              <a:rPr lang="en-US"/>
              <a:t>Place each pipe cleaner where you think it goes.  </a:t>
            </a:r>
            <a:endParaRPr/>
          </a:p>
        </p:txBody>
      </p:sp>
      <p:sp>
        <p:nvSpPr>
          <p:cNvPr id="167" name="Google Shape;167;p3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Blow Fly Metamorphosis | Card Sort </a:t>
            </a:r>
            <a:endParaRPr/>
          </a:p>
        </p:txBody>
      </p:sp>
      <p:pic>
        <p:nvPicPr>
          <p:cNvPr id="168" name="Google Shape;168;p37"/>
          <p:cNvPicPr preferRelativeResize="0"/>
          <p:nvPr/>
        </p:nvPicPr>
        <p:blipFill>
          <a:blip r:embed="rId3">
            <a:alphaModFix/>
          </a:blip>
          <a:stretch>
            <a:fillRect/>
          </a:stretch>
        </p:blipFill>
        <p:spPr>
          <a:xfrm>
            <a:off x="7593900" y="144525"/>
            <a:ext cx="1447800" cy="828675"/>
          </a:xfrm>
          <a:prstGeom prst="rect">
            <a:avLst/>
          </a:prstGeom>
          <a:noFill/>
          <a:ln>
            <a:noFill/>
          </a:ln>
        </p:spPr>
      </p:pic>
      <p:sp>
        <p:nvSpPr>
          <p:cNvPr id="169" name="Google Shape;169;p37"/>
          <p:cNvSpPr txBox="1"/>
          <p:nvPr/>
        </p:nvSpPr>
        <p:spPr>
          <a:xfrm>
            <a:off x="1550100" y="4490825"/>
            <a:ext cx="6043800" cy="5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dirty="0">
                <a:solidFill>
                  <a:schemeClr val="dk1"/>
                </a:solidFill>
                <a:latin typeface="Calibri"/>
                <a:ea typeface="Calibri"/>
                <a:cs typeface="Calibri"/>
                <a:sym typeface="Calibri"/>
              </a:rPr>
              <a:t>Note: Not all stages will have a pipe cleaner.</a:t>
            </a:r>
            <a:endParaRPr sz="2300" dirty="0">
              <a:solidFill>
                <a:schemeClr val="dk1"/>
              </a:solidFill>
              <a:latin typeface="Calibri"/>
              <a:ea typeface="Calibri"/>
              <a:cs typeface="Calibri"/>
              <a:sym typeface="Calibri"/>
            </a:endParaRPr>
          </a:p>
        </p:txBody>
      </p:sp>
      <p:pic>
        <p:nvPicPr>
          <p:cNvPr id="170" name="Google Shape;170;p37" title="K20 Center 3 minute timer">
            <a:hlinkClick r:id="rId4"/>
          </p:cNvPr>
          <p:cNvPicPr preferRelativeResize="0"/>
          <p:nvPr/>
        </p:nvPicPr>
        <p:blipFill>
          <a:blip r:embed="rId5">
            <a:alphaModFix/>
          </a:blip>
          <a:stretch>
            <a:fillRect/>
          </a:stretch>
        </p:blipFill>
        <p:spPr>
          <a:xfrm>
            <a:off x="6410150" y="1347411"/>
            <a:ext cx="2631550" cy="1480250"/>
          </a:xfrm>
          <a:prstGeom prst="rect">
            <a:avLst/>
          </a:prstGeom>
          <a:noFill/>
          <a:ln>
            <a:noFill/>
          </a:ln>
        </p:spPr>
      </p:pic>
      <p:sp>
        <p:nvSpPr>
          <p:cNvPr id="171" name="Google Shape;171;p37"/>
          <p:cNvSpPr txBox="1"/>
          <p:nvPr/>
        </p:nvSpPr>
        <p:spPr>
          <a:xfrm>
            <a:off x="6694075" y="2789600"/>
            <a:ext cx="2268300" cy="53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dirty="0">
                <a:solidFill>
                  <a:srgbClr val="1C3C58"/>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K20 3 Minute Timer</a:t>
            </a:r>
            <a:endParaRPr sz="2000" b="0" i="0" u="none" strike="noStrike" cap="none" dirty="0">
              <a:solidFill>
                <a:srgbClr val="1C3C5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body" idx="1"/>
          </p:nvPr>
        </p:nvSpPr>
        <p:spPr>
          <a:xfrm>
            <a:off x="457200" y="1309350"/>
            <a:ext cx="6043800" cy="3434100"/>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SzPts val="2600"/>
              <a:buNone/>
            </a:pPr>
            <a:r>
              <a:rPr lang="en-US" sz="3200">
                <a:solidFill>
                  <a:schemeClr val="accent4"/>
                </a:solidFill>
              </a:rPr>
              <a:t>Round 3</a:t>
            </a:r>
            <a:endParaRPr/>
          </a:p>
          <a:p>
            <a:pPr marL="63500" lvl="0" indent="0" algn="l" rtl="0">
              <a:lnSpc>
                <a:spcPct val="100000"/>
              </a:lnSpc>
              <a:spcBef>
                <a:spcPts val="520"/>
              </a:spcBef>
              <a:spcAft>
                <a:spcPts val="0"/>
              </a:spcAft>
              <a:buSzPts val="2600"/>
              <a:buNone/>
            </a:pPr>
            <a:r>
              <a:rPr lang="en-US"/>
              <a:t>Use Round 3 cards and the Map to determine the </a:t>
            </a:r>
            <a:r>
              <a:rPr lang="en-US">
                <a:solidFill>
                  <a:schemeClr val="accent4"/>
                </a:solidFill>
              </a:rPr>
              <a:t>number of hours/days </a:t>
            </a:r>
            <a:r>
              <a:rPr lang="en-US"/>
              <a:t>a blow fly is at each life cycle stage.</a:t>
            </a:r>
            <a:endParaRPr/>
          </a:p>
        </p:txBody>
      </p:sp>
      <p:sp>
        <p:nvSpPr>
          <p:cNvPr id="177" name="Google Shape;177;p3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Blow Fly Metamorphosis | Card Sort </a:t>
            </a:r>
            <a:endParaRPr/>
          </a:p>
        </p:txBody>
      </p:sp>
      <p:pic>
        <p:nvPicPr>
          <p:cNvPr id="178" name="Google Shape;178;p38"/>
          <p:cNvPicPr preferRelativeResize="0"/>
          <p:nvPr/>
        </p:nvPicPr>
        <p:blipFill>
          <a:blip r:embed="rId3">
            <a:alphaModFix/>
          </a:blip>
          <a:stretch>
            <a:fillRect/>
          </a:stretch>
        </p:blipFill>
        <p:spPr>
          <a:xfrm>
            <a:off x="7547100" y="205991"/>
            <a:ext cx="1447800" cy="828675"/>
          </a:xfrm>
          <a:prstGeom prst="rect">
            <a:avLst/>
          </a:prstGeom>
          <a:noFill/>
          <a:ln>
            <a:noFill/>
          </a:ln>
        </p:spPr>
      </p:pic>
      <p:pic>
        <p:nvPicPr>
          <p:cNvPr id="179" name="Google Shape;179;p38" title="K20 Center 2 minute timer">
            <a:hlinkClick r:id="rId4"/>
          </p:cNvPr>
          <p:cNvPicPr preferRelativeResize="0"/>
          <p:nvPr/>
        </p:nvPicPr>
        <p:blipFill>
          <a:blip r:embed="rId5">
            <a:alphaModFix/>
          </a:blip>
          <a:stretch>
            <a:fillRect/>
          </a:stretch>
        </p:blipFill>
        <p:spPr>
          <a:xfrm>
            <a:off x="6370088" y="1309350"/>
            <a:ext cx="2643000" cy="1486676"/>
          </a:xfrm>
          <a:prstGeom prst="rect">
            <a:avLst/>
          </a:prstGeom>
          <a:noFill/>
          <a:ln>
            <a:noFill/>
          </a:ln>
        </p:spPr>
      </p:pic>
      <p:sp>
        <p:nvSpPr>
          <p:cNvPr id="180" name="Google Shape;180;p38"/>
          <p:cNvSpPr txBox="1"/>
          <p:nvPr/>
        </p:nvSpPr>
        <p:spPr>
          <a:xfrm>
            <a:off x="6584644" y="2796026"/>
            <a:ext cx="23448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u="sng" dirty="0">
                <a:solidFill>
                  <a:srgbClr val="1C3C58"/>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K20 2 Minute Timer</a:t>
            </a:r>
            <a:endParaRPr sz="2000" dirty="0">
              <a:solidFill>
                <a:srgbClr val="1C3C5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84"/>
        <p:cNvGrpSpPr/>
        <p:nvPr/>
      </p:nvGrpSpPr>
      <p:grpSpPr>
        <a:xfrm>
          <a:off x="0" y="0"/>
          <a:ext cx="0" cy="0"/>
          <a:chOff x="0" y="0"/>
          <a:chExt cx="0" cy="0"/>
        </a:xfrm>
      </p:grpSpPr>
      <p:sp>
        <p:nvSpPr>
          <p:cNvPr id="185" name="Google Shape;185;g331205cb1fa_2_1"/>
          <p:cNvSpPr txBox="1">
            <a:spLocks noGrp="1"/>
          </p:cNvSpPr>
          <p:nvPr>
            <p:ph type="body" idx="1"/>
          </p:nvPr>
        </p:nvSpPr>
        <p:spPr>
          <a:xfrm>
            <a:off x="145150" y="1069875"/>
            <a:ext cx="4920300" cy="4026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dirty="0"/>
              <a:t>1</a:t>
            </a:r>
            <a:r>
              <a:rPr lang="en-US" sz="2400" baseline="30000" dirty="0"/>
              <a:t>st</a:t>
            </a:r>
            <a:r>
              <a:rPr lang="en-US" sz="2400" dirty="0"/>
              <a:t> – Adult flies lay </a:t>
            </a:r>
            <a:r>
              <a:rPr lang="en-US" sz="2400" b="1" dirty="0"/>
              <a:t>eggs </a:t>
            </a:r>
            <a:r>
              <a:rPr lang="en-US" sz="24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on </a:t>
            </a:r>
            <a:r>
              <a:rPr lang="en-US" sz="2400" dirty="0"/>
              <a:t>the carcass especially at wound areas or around the openings in the body, such as the nose, eyes, ears, anus, etc.</a:t>
            </a:r>
            <a:endParaRPr sz="2400" dirty="0"/>
          </a:p>
          <a:p>
            <a:pPr marL="0" lvl="0" indent="0" algn="l" rtl="0">
              <a:spcBef>
                <a:spcPts val="0"/>
              </a:spcBef>
              <a:spcAft>
                <a:spcPts val="0"/>
              </a:spcAft>
              <a:buNone/>
            </a:pPr>
            <a:endParaRPr sz="2400" dirty="0"/>
          </a:p>
          <a:p>
            <a:pPr marL="0" lvl="0" indent="0" algn="l" rtl="0">
              <a:spcBef>
                <a:spcPts val="0"/>
              </a:spcBef>
              <a:spcAft>
                <a:spcPts val="0"/>
              </a:spcAft>
              <a:buNone/>
            </a:pPr>
            <a:r>
              <a:rPr lang="en-US" sz="2400" dirty="0"/>
              <a:t>2</a:t>
            </a:r>
            <a:r>
              <a:rPr lang="en-US" sz="2400" baseline="30000" dirty="0"/>
              <a:t>nd </a:t>
            </a:r>
            <a:r>
              <a:rPr lang="en-US" sz="2400" dirty="0"/>
              <a:t>– Eggs hatch into </a:t>
            </a:r>
            <a:r>
              <a:rPr lang="en-US" sz="2400" b="1"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larva </a:t>
            </a:r>
            <a:r>
              <a:rPr lang="en-US" sz="2400" dirty="0"/>
              <a:t>(maggots) in 12-24 hours.</a:t>
            </a:r>
            <a:endParaRPr sz="2400" dirty="0"/>
          </a:p>
        </p:txBody>
      </p:sp>
      <p:sp>
        <p:nvSpPr>
          <p:cNvPr id="186" name="Google Shape;186;g331205cb1fa_2_1"/>
          <p:cNvSpPr txBox="1">
            <a:spLocks noGrp="1"/>
          </p:cNvSpPr>
          <p:nvPr>
            <p:ph type="title"/>
          </p:nvPr>
        </p:nvSpPr>
        <p:spPr>
          <a:xfrm>
            <a:off x="500750" y="-3"/>
            <a:ext cx="8229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00000"/>
              <a:buNone/>
            </a:pPr>
            <a:r>
              <a:rPr lang="en-US"/>
              <a:t>Blow Fly Metamorphosis | Rounds 2 &amp; 3 Answers</a:t>
            </a:r>
            <a:endParaRPr/>
          </a:p>
        </p:txBody>
      </p:sp>
      <p:grpSp>
        <p:nvGrpSpPr>
          <p:cNvPr id="187" name="Google Shape;187;g331205cb1fa_2_1"/>
          <p:cNvGrpSpPr/>
          <p:nvPr/>
        </p:nvGrpSpPr>
        <p:grpSpPr>
          <a:xfrm>
            <a:off x="5065450" y="1036250"/>
            <a:ext cx="4016790" cy="3773211"/>
            <a:chOff x="5112314" y="1671265"/>
            <a:chExt cx="4016388" cy="3773588"/>
          </a:xfrm>
        </p:grpSpPr>
        <p:sp>
          <p:nvSpPr>
            <p:cNvPr id="188" name="Google Shape;188;g331205cb1fa_2_1"/>
            <p:cNvSpPr txBox="1"/>
            <p:nvPr/>
          </p:nvSpPr>
          <p:spPr>
            <a:xfrm>
              <a:off x="5112314" y="4021051"/>
              <a:ext cx="844800" cy="9237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 3</a:t>
              </a:r>
              <a:r>
                <a:rPr lang="en-US" sz="1800" b="1" i="0" u="none" strike="noStrike" cap="none" baseline="30000">
                  <a:solidFill>
                    <a:schemeClr val="lt1"/>
                  </a:solidFill>
                  <a:latin typeface="Times New Roman"/>
                  <a:ea typeface="Times New Roman"/>
                  <a:cs typeface="Times New Roman"/>
                  <a:sym typeface="Times New Roman"/>
                </a:rPr>
                <a:t>rd </a:t>
              </a:r>
              <a:r>
                <a:rPr lang="en-US" sz="1800" b="1" i="0" u="none" strike="noStrike" cap="none">
                  <a:solidFill>
                    <a:schemeClr val="lt1"/>
                  </a:solidFill>
                  <a:latin typeface="Times New Roman"/>
                  <a:ea typeface="Times New Roman"/>
                  <a:cs typeface="Times New Roman"/>
                  <a:sym typeface="Times New Roman"/>
                </a:rPr>
                <a:t>Instar Larva</a:t>
              </a:r>
              <a:endParaRPr sz="1400" b="0" i="0" u="none" strike="noStrike" cap="none">
                <a:solidFill>
                  <a:schemeClr val="lt1"/>
                </a:solidFill>
                <a:latin typeface="Arial"/>
                <a:ea typeface="Arial"/>
                <a:cs typeface="Arial"/>
                <a:sym typeface="Arial"/>
              </a:endParaRPr>
            </a:p>
          </p:txBody>
        </p:sp>
        <p:sp>
          <p:nvSpPr>
            <p:cNvPr id="189" name="Google Shape;189;g331205cb1fa_2_1"/>
            <p:cNvSpPr txBox="1"/>
            <p:nvPr/>
          </p:nvSpPr>
          <p:spPr>
            <a:xfrm>
              <a:off x="6390936" y="4798353"/>
              <a:ext cx="1193100" cy="6465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 2</a:t>
              </a:r>
              <a:r>
                <a:rPr lang="en-US" sz="1800" b="1" i="0" u="none" strike="noStrike" cap="none" baseline="30000">
                  <a:solidFill>
                    <a:schemeClr val="lt1"/>
                  </a:solidFill>
                  <a:latin typeface="Times New Roman"/>
                  <a:ea typeface="Times New Roman"/>
                  <a:cs typeface="Times New Roman"/>
                  <a:sym typeface="Times New Roman"/>
                </a:rPr>
                <a:t>nd</a:t>
              </a:r>
              <a:r>
                <a:rPr lang="en-US" sz="1800" b="1" i="0" u="none" strike="noStrike" cap="none">
                  <a:solidFill>
                    <a:schemeClr val="lt1"/>
                  </a:solidFill>
                  <a:latin typeface="Times New Roman"/>
                  <a:ea typeface="Times New Roman"/>
                  <a:cs typeface="Times New Roman"/>
                  <a:sym typeface="Times New Roman"/>
                </a:rPr>
                <a:t> Instar Larva</a:t>
              </a:r>
              <a:endParaRPr sz="1400" b="0" i="0" u="none" strike="noStrike" cap="none">
                <a:solidFill>
                  <a:schemeClr val="lt1"/>
                </a:solidFill>
                <a:latin typeface="Arial"/>
                <a:ea typeface="Arial"/>
                <a:cs typeface="Arial"/>
                <a:sym typeface="Arial"/>
              </a:endParaRPr>
            </a:p>
          </p:txBody>
        </p:sp>
        <p:sp>
          <p:nvSpPr>
            <p:cNvPr id="190" name="Google Shape;190;g331205cb1fa_2_1"/>
            <p:cNvSpPr txBox="1"/>
            <p:nvPr/>
          </p:nvSpPr>
          <p:spPr>
            <a:xfrm>
              <a:off x="7684965" y="1671265"/>
              <a:ext cx="953700"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rgbClr val="000000"/>
                  </a:solidFill>
                  <a:latin typeface="Times New Roman"/>
                  <a:ea typeface="Times New Roman"/>
                  <a:cs typeface="Times New Roman"/>
                  <a:sym typeface="Times New Roman"/>
                </a:rPr>
                <a:t> </a:t>
              </a:r>
              <a:r>
                <a:rPr lang="en-US" sz="1800" b="1" i="0" u="none" strike="noStrike" cap="none">
                  <a:solidFill>
                    <a:schemeClr val="lt1"/>
                  </a:solidFill>
                  <a:latin typeface="Times New Roman"/>
                  <a:ea typeface="Times New Roman"/>
                  <a:cs typeface="Times New Roman"/>
                  <a:sym typeface="Times New Roman"/>
                </a:rPr>
                <a:t>Adult</a:t>
              </a:r>
              <a:endParaRPr sz="1400" b="0" i="0" u="none" strike="noStrike" cap="none">
                <a:solidFill>
                  <a:schemeClr val="lt1"/>
                </a:solidFill>
                <a:latin typeface="Arial"/>
                <a:ea typeface="Arial"/>
                <a:cs typeface="Arial"/>
                <a:sym typeface="Arial"/>
              </a:endParaRPr>
            </a:p>
          </p:txBody>
        </p:sp>
        <p:sp>
          <p:nvSpPr>
            <p:cNvPr id="191" name="Google Shape;191;g331205cb1fa_2_1"/>
            <p:cNvSpPr txBox="1"/>
            <p:nvPr/>
          </p:nvSpPr>
          <p:spPr>
            <a:xfrm>
              <a:off x="8189114" y="4232957"/>
              <a:ext cx="899100" cy="9237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1</a:t>
              </a:r>
              <a:r>
                <a:rPr lang="en-US" sz="1800" b="1" i="0" u="none" strike="noStrike" cap="none" baseline="30000" dirty="0">
                  <a:solidFill>
                    <a:schemeClr val="lt1"/>
                  </a:solidFill>
                  <a:latin typeface="Times New Roman"/>
                  <a:ea typeface="Times New Roman"/>
                  <a:cs typeface="Times New Roman"/>
                  <a:sym typeface="Times New Roman"/>
                </a:rPr>
                <a:t>st </a:t>
              </a:r>
              <a:r>
                <a:rPr lang="en-US" sz="1800" b="1" i="0" u="none" strike="noStrike" cap="none" dirty="0">
                  <a:solidFill>
                    <a:schemeClr val="lt1"/>
                  </a:solidFill>
                  <a:latin typeface="Times New Roman"/>
                  <a:ea typeface="Times New Roman"/>
                  <a:cs typeface="Times New Roman"/>
                  <a:sym typeface="Times New Roman"/>
                </a:rPr>
                <a:t>Instar Larva</a:t>
              </a:r>
              <a:endParaRPr sz="1800" b="1" i="0" u="none" strike="noStrike" cap="none" dirty="0">
                <a:solidFill>
                  <a:srgbClr val="000000"/>
                </a:solidFill>
                <a:latin typeface="Times New Roman"/>
                <a:ea typeface="Times New Roman"/>
                <a:cs typeface="Times New Roman"/>
                <a:sym typeface="Times New Roman"/>
              </a:endParaRPr>
            </a:p>
          </p:txBody>
        </p:sp>
        <p:sp>
          <p:nvSpPr>
            <p:cNvPr id="192" name="Google Shape;192;g331205cb1fa_2_1"/>
            <p:cNvSpPr txBox="1"/>
            <p:nvPr/>
          </p:nvSpPr>
          <p:spPr>
            <a:xfrm>
              <a:off x="8402357" y="3098470"/>
              <a:ext cx="726345"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dirty="0">
                  <a:solidFill>
                    <a:schemeClr val="lt1"/>
                  </a:solidFill>
                  <a:latin typeface="Times New Roman"/>
                  <a:ea typeface="Times New Roman"/>
                  <a:cs typeface="Times New Roman"/>
                  <a:sym typeface="Times New Roman"/>
                </a:rPr>
                <a:t>Eggs </a:t>
              </a:r>
              <a:endParaRPr sz="1400" b="0" i="0" u="none" strike="noStrike" cap="none" dirty="0">
                <a:solidFill>
                  <a:schemeClr val="lt1"/>
                </a:solidFill>
                <a:latin typeface="Arial"/>
                <a:ea typeface="Arial"/>
                <a:cs typeface="Arial"/>
                <a:sym typeface="Arial"/>
              </a:endParaRPr>
            </a:p>
          </p:txBody>
        </p:sp>
        <p:sp>
          <p:nvSpPr>
            <p:cNvPr id="193" name="Google Shape;193;g331205cb1fa_2_1"/>
            <p:cNvSpPr txBox="1"/>
            <p:nvPr/>
          </p:nvSpPr>
          <p:spPr>
            <a:xfrm>
              <a:off x="5112314" y="2512811"/>
              <a:ext cx="744000"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Pupa</a:t>
              </a:r>
              <a:endParaRPr sz="1400" b="0" i="0" u="none" strike="noStrike" cap="none">
                <a:solidFill>
                  <a:schemeClr val="lt1"/>
                </a:solidFill>
                <a:latin typeface="Arial"/>
                <a:ea typeface="Arial"/>
                <a:cs typeface="Arial"/>
                <a:sym typeface="Arial"/>
              </a:endParaRPr>
            </a:p>
          </p:txBody>
        </p:sp>
      </p:grpSp>
      <p:pic>
        <p:nvPicPr>
          <p:cNvPr id="194" name="Google Shape;194;g331205cb1fa_2_1"/>
          <p:cNvPicPr preferRelativeResize="0"/>
          <p:nvPr/>
        </p:nvPicPr>
        <p:blipFill>
          <a:blip r:embed="rId3">
            <a:alphaModFix/>
          </a:blip>
          <a:stretch>
            <a:fillRect/>
          </a:stretch>
        </p:blipFill>
        <p:spPr>
          <a:xfrm>
            <a:off x="5426396" y="1084010"/>
            <a:ext cx="3028825" cy="3028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98"/>
        <p:cNvGrpSpPr/>
        <p:nvPr/>
      </p:nvGrpSpPr>
      <p:grpSpPr>
        <a:xfrm>
          <a:off x="0" y="0"/>
          <a:ext cx="0" cy="0"/>
          <a:chOff x="0" y="0"/>
          <a:chExt cx="0" cy="0"/>
        </a:xfrm>
      </p:grpSpPr>
      <p:sp>
        <p:nvSpPr>
          <p:cNvPr id="199" name="Google Shape;199;g331205cb1fa_2_14"/>
          <p:cNvSpPr txBox="1">
            <a:spLocks noGrp="1"/>
          </p:cNvSpPr>
          <p:nvPr>
            <p:ph type="body" idx="1"/>
          </p:nvPr>
        </p:nvSpPr>
        <p:spPr>
          <a:xfrm>
            <a:off x="145150" y="1069875"/>
            <a:ext cx="4920300" cy="4026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2400"/>
              <a:t>3</a:t>
            </a:r>
            <a:r>
              <a:rPr lang="en-US" sz="2400" baseline="30000"/>
              <a:t>rd</a:t>
            </a:r>
            <a:r>
              <a:rPr lang="en-US" sz="2400"/>
              <a:t>– Larvae continue to grow and </a:t>
            </a:r>
            <a:r>
              <a:rPr lang="en-US" sz="2400" b="1"/>
              <a:t>molt </a:t>
            </a:r>
            <a:r>
              <a:rPr lang="en-US" sz="2400"/>
              <a:t>(shed their exoskeletons) as they pass through the various instar stages.</a:t>
            </a:r>
            <a:endParaRPr sz="2400"/>
          </a:p>
          <a:p>
            <a:pPr marL="457200" lvl="0" indent="-381000" algn="l" rtl="0">
              <a:spcBef>
                <a:spcPts val="0"/>
              </a:spcBef>
              <a:spcAft>
                <a:spcPts val="0"/>
              </a:spcAft>
              <a:buSzPts val="2400"/>
              <a:buChar char="•"/>
            </a:pPr>
            <a:r>
              <a:rPr lang="en-US" sz="2400"/>
              <a:t>1st Instar - 9-16 mm long up to 5 days</a:t>
            </a:r>
            <a:endParaRPr sz="2400"/>
          </a:p>
          <a:p>
            <a:pPr marL="457200" lvl="0" indent="-381000" algn="l" rtl="0">
              <a:spcBef>
                <a:spcPts val="0"/>
              </a:spcBef>
              <a:spcAft>
                <a:spcPts val="0"/>
              </a:spcAft>
              <a:buSzPts val="2400"/>
              <a:buChar char="•"/>
            </a:pPr>
            <a:r>
              <a:rPr lang="en-US" sz="2400"/>
              <a:t>2nd Instar - 17-25 mm long up to 9 days</a:t>
            </a:r>
            <a:endParaRPr sz="2400"/>
          </a:p>
          <a:p>
            <a:pPr marL="457200" lvl="0" indent="-381000" algn="l" rtl="0">
              <a:spcBef>
                <a:spcPts val="0"/>
              </a:spcBef>
              <a:spcAft>
                <a:spcPts val="0"/>
              </a:spcAft>
              <a:buSzPts val="2400"/>
              <a:buChar char="•"/>
            </a:pPr>
            <a:r>
              <a:rPr lang="en-US" sz="2400"/>
              <a:t>3rd Instar – 26-35 mm long after 10-13 days</a:t>
            </a:r>
            <a:endParaRPr sz="2400"/>
          </a:p>
        </p:txBody>
      </p:sp>
      <p:sp>
        <p:nvSpPr>
          <p:cNvPr id="200" name="Google Shape;200;g331205cb1fa_2_14"/>
          <p:cNvSpPr txBox="1">
            <a:spLocks noGrp="1"/>
          </p:cNvSpPr>
          <p:nvPr>
            <p:ph type="title"/>
          </p:nvPr>
        </p:nvSpPr>
        <p:spPr>
          <a:xfrm>
            <a:off x="500750" y="-3"/>
            <a:ext cx="8229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00000"/>
              <a:buNone/>
            </a:pPr>
            <a:r>
              <a:rPr lang="en-US"/>
              <a:t>Blow Fly Metamorphosis | Rounds 2 &amp; 3 Answers</a:t>
            </a:r>
            <a:endParaRPr/>
          </a:p>
        </p:txBody>
      </p:sp>
      <p:grpSp>
        <p:nvGrpSpPr>
          <p:cNvPr id="201" name="Google Shape;201;g331205cb1fa_2_14"/>
          <p:cNvGrpSpPr/>
          <p:nvPr/>
        </p:nvGrpSpPr>
        <p:grpSpPr>
          <a:xfrm>
            <a:off x="5100619" y="1006105"/>
            <a:ext cx="4016789" cy="3773211"/>
            <a:chOff x="5112314" y="1671265"/>
            <a:chExt cx="4016387" cy="3773588"/>
          </a:xfrm>
        </p:grpSpPr>
        <p:sp>
          <p:nvSpPr>
            <p:cNvPr id="202" name="Google Shape;202;g331205cb1fa_2_14"/>
            <p:cNvSpPr txBox="1"/>
            <p:nvPr/>
          </p:nvSpPr>
          <p:spPr>
            <a:xfrm>
              <a:off x="5112314" y="4021051"/>
              <a:ext cx="844800" cy="9237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 3</a:t>
              </a:r>
              <a:r>
                <a:rPr lang="en-US" sz="1800" b="1" i="0" u="none" strike="noStrike" cap="none" baseline="30000">
                  <a:solidFill>
                    <a:schemeClr val="lt1"/>
                  </a:solidFill>
                  <a:latin typeface="Times New Roman"/>
                  <a:ea typeface="Times New Roman"/>
                  <a:cs typeface="Times New Roman"/>
                  <a:sym typeface="Times New Roman"/>
                </a:rPr>
                <a:t>rd </a:t>
              </a:r>
              <a:r>
                <a:rPr lang="en-US" sz="1800" b="1" i="0" u="none" strike="noStrike" cap="none">
                  <a:solidFill>
                    <a:schemeClr val="lt1"/>
                  </a:solidFill>
                  <a:latin typeface="Times New Roman"/>
                  <a:ea typeface="Times New Roman"/>
                  <a:cs typeface="Times New Roman"/>
                  <a:sym typeface="Times New Roman"/>
                </a:rPr>
                <a:t>Instar Larva</a:t>
              </a:r>
              <a:endParaRPr sz="1400" b="0" i="0" u="none" strike="noStrike" cap="none">
                <a:solidFill>
                  <a:schemeClr val="lt1"/>
                </a:solidFill>
                <a:latin typeface="Arial"/>
                <a:ea typeface="Arial"/>
                <a:cs typeface="Arial"/>
                <a:sym typeface="Arial"/>
              </a:endParaRPr>
            </a:p>
          </p:txBody>
        </p:sp>
        <p:sp>
          <p:nvSpPr>
            <p:cNvPr id="203" name="Google Shape;203;g331205cb1fa_2_14"/>
            <p:cNvSpPr txBox="1"/>
            <p:nvPr/>
          </p:nvSpPr>
          <p:spPr>
            <a:xfrm>
              <a:off x="6390936" y="4798353"/>
              <a:ext cx="1193100" cy="6465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 2</a:t>
              </a:r>
              <a:r>
                <a:rPr lang="en-US" sz="1800" b="1" i="0" u="none" strike="noStrike" cap="none" baseline="30000">
                  <a:solidFill>
                    <a:schemeClr val="lt1"/>
                  </a:solidFill>
                  <a:latin typeface="Times New Roman"/>
                  <a:ea typeface="Times New Roman"/>
                  <a:cs typeface="Times New Roman"/>
                  <a:sym typeface="Times New Roman"/>
                </a:rPr>
                <a:t>nd</a:t>
              </a:r>
              <a:r>
                <a:rPr lang="en-US" sz="1800" b="1" i="0" u="none" strike="noStrike" cap="none">
                  <a:solidFill>
                    <a:schemeClr val="lt1"/>
                  </a:solidFill>
                  <a:latin typeface="Times New Roman"/>
                  <a:ea typeface="Times New Roman"/>
                  <a:cs typeface="Times New Roman"/>
                  <a:sym typeface="Times New Roman"/>
                </a:rPr>
                <a:t> Instar Larva</a:t>
              </a:r>
              <a:endParaRPr sz="1400" b="0" i="0" u="none" strike="noStrike" cap="none">
                <a:solidFill>
                  <a:schemeClr val="lt1"/>
                </a:solidFill>
                <a:latin typeface="Arial"/>
                <a:ea typeface="Arial"/>
                <a:cs typeface="Arial"/>
                <a:sym typeface="Arial"/>
              </a:endParaRPr>
            </a:p>
          </p:txBody>
        </p:sp>
        <p:sp>
          <p:nvSpPr>
            <p:cNvPr id="204" name="Google Shape;204;g331205cb1fa_2_14"/>
            <p:cNvSpPr txBox="1"/>
            <p:nvPr/>
          </p:nvSpPr>
          <p:spPr>
            <a:xfrm>
              <a:off x="7684965" y="1671265"/>
              <a:ext cx="953700"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rgbClr val="000000"/>
                  </a:solidFill>
                  <a:latin typeface="Times New Roman"/>
                  <a:ea typeface="Times New Roman"/>
                  <a:cs typeface="Times New Roman"/>
                  <a:sym typeface="Times New Roman"/>
                </a:rPr>
                <a:t> </a:t>
              </a:r>
              <a:r>
                <a:rPr lang="en-US" sz="1800" b="1" i="0" u="none" strike="noStrike" cap="none">
                  <a:solidFill>
                    <a:schemeClr val="lt1"/>
                  </a:solidFill>
                  <a:latin typeface="Times New Roman"/>
                  <a:ea typeface="Times New Roman"/>
                  <a:cs typeface="Times New Roman"/>
                  <a:sym typeface="Times New Roman"/>
                </a:rPr>
                <a:t>Adult</a:t>
              </a:r>
              <a:endParaRPr sz="1400" b="0" i="0" u="none" strike="noStrike" cap="none">
                <a:solidFill>
                  <a:schemeClr val="lt1"/>
                </a:solidFill>
                <a:latin typeface="Arial"/>
                <a:ea typeface="Arial"/>
                <a:cs typeface="Arial"/>
                <a:sym typeface="Arial"/>
              </a:endParaRPr>
            </a:p>
          </p:txBody>
        </p:sp>
        <p:sp>
          <p:nvSpPr>
            <p:cNvPr id="205" name="Google Shape;205;g331205cb1fa_2_14"/>
            <p:cNvSpPr txBox="1"/>
            <p:nvPr/>
          </p:nvSpPr>
          <p:spPr>
            <a:xfrm>
              <a:off x="8229601" y="4191017"/>
              <a:ext cx="899100" cy="9237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1</a:t>
              </a:r>
              <a:r>
                <a:rPr lang="en-US" sz="1800" b="1" i="0" u="none" strike="noStrike" cap="none" baseline="30000" dirty="0">
                  <a:solidFill>
                    <a:schemeClr val="lt1"/>
                  </a:solidFill>
                  <a:latin typeface="Times New Roman"/>
                  <a:ea typeface="Times New Roman"/>
                  <a:cs typeface="Times New Roman"/>
                  <a:sym typeface="Times New Roman"/>
                </a:rPr>
                <a:t>st </a:t>
              </a:r>
              <a:r>
                <a:rPr lang="en-US" sz="1800" b="1" i="0" u="none" strike="noStrike" cap="none" dirty="0">
                  <a:solidFill>
                    <a:schemeClr val="lt1"/>
                  </a:solidFill>
                  <a:latin typeface="Times New Roman"/>
                  <a:ea typeface="Times New Roman"/>
                  <a:cs typeface="Times New Roman"/>
                  <a:sym typeface="Times New Roman"/>
                </a:rPr>
                <a:t>Instar Larva</a:t>
              </a:r>
              <a:endParaRPr sz="1800" b="1" i="0" u="none" strike="noStrike" cap="none" dirty="0">
                <a:solidFill>
                  <a:srgbClr val="000000"/>
                </a:solidFill>
                <a:latin typeface="Times New Roman"/>
                <a:ea typeface="Times New Roman"/>
                <a:cs typeface="Times New Roman"/>
                <a:sym typeface="Times New Roman"/>
              </a:endParaRPr>
            </a:p>
          </p:txBody>
        </p:sp>
        <p:sp>
          <p:nvSpPr>
            <p:cNvPr id="206" name="Google Shape;206;g331205cb1fa_2_14"/>
            <p:cNvSpPr txBox="1"/>
            <p:nvPr/>
          </p:nvSpPr>
          <p:spPr>
            <a:xfrm>
              <a:off x="8340601" y="3083396"/>
              <a:ext cx="788100"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dirty="0">
                  <a:solidFill>
                    <a:schemeClr val="lt1"/>
                  </a:solidFill>
                  <a:latin typeface="Times New Roman"/>
                  <a:ea typeface="Times New Roman"/>
                  <a:cs typeface="Times New Roman"/>
                  <a:sym typeface="Times New Roman"/>
                </a:rPr>
                <a:t>Eggs </a:t>
              </a:r>
              <a:endParaRPr sz="1400" b="0" i="0" u="none" strike="noStrike" cap="none" dirty="0">
                <a:solidFill>
                  <a:schemeClr val="lt1"/>
                </a:solidFill>
                <a:latin typeface="Arial"/>
                <a:ea typeface="Arial"/>
                <a:cs typeface="Arial"/>
                <a:sym typeface="Arial"/>
              </a:endParaRPr>
            </a:p>
          </p:txBody>
        </p:sp>
        <p:sp>
          <p:nvSpPr>
            <p:cNvPr id="207" name="Google Shape;207;g331205cb1fa_2_14"/>
            <p:cNvSpPr txBox="1"/>
            <p:nvPr/>
          </p:nvSpPr>
          <p:spPr>
            <a:xfrm>
              <a:off x="5112314" y="2512811"/>
              <a:ext cx="744000"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Pupa</a:t>
              </a:r>
              <a:endParaRPr sz="1400" b="0" i="0" u="none" strike="noStrike" cap="none">
                <a:solidFill>
                  <a:schemeClr val="lt1"/>
                </a:solidFill>
                <a:latin typeface="Arial"/>
                <a:ea typeface="Arial"/>
                <a:cs typeface="Arial"/>
                <a:sym typeface="Arial"/>
              </a:endParaRPr>
            </a:p>
          </p:txBody>
        </p:sp>
      </p:grpSp>
      <p:pic>
        <p:nvPicPr>
          <p:cNvPr id="208" name="Google Shape;208;g331205cb1fa_2_14"/>
          <p:cNvPicPr preferRelativeResize="0"/>
          <p:nvPr/>
        </p:nvPicPr>
        <p:blipFill>
          <a:blip r:embed="rId3">
            <a:alphaModFix/>
          </a:blip>
          <a:stretch>
            <a:fillRect/>
          </a:stretch>
        </p:blipFill>
        <p:spPr>
          <a:xfrm>
            <a:off x="5426400" y="1057325"/>
            <a:ext cx="3028825" cy="3028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2"/>
        <p:cNvGrpSpPr/>
        <p:nvPr/>
      </p:nvGrpSpPr>
      <p:grpSpPr>
        <a:xfrm>
          <a:off x="0" y="0"/>
          <a:ext cx="0" cy="0"/>
          <a:chOff x="0" y="0"/>
          <a:chExt cx="0" cy="0"/>
        </a:xfrm>
      </p:grpSpPr>
      <p:sp>
        <p:nvSpPr>
          <p:cNvPr id="213" name="Google Shape;213;g331205cb1fa_2_27"/>
          <p:cNvSpPr txBox="1">
            <a:spLocks noGrp="1"/>
          </p:cNvSpPr>
          <p:nvPr>
            <p:ph type="body" idx="1"/>
          </p:nvPr>
        </p:nvSpPr>
        <p:spPr>
          <a:xfrm>
            <a:off x="145150" y="1069875"/>
            <a:ext cx="4920300" cy="40269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2400"/>
              <a:t>4</a:t>
            </a:r>
            <a:r>
              <a:rPr lang="en-US" sz="2400" baseline="30000"/>
              <a:t>th</a:t>
            </a:r>
            <a:r>
              <a:rPr lang="en-US" sz="2400"/>
              <a:t> – Larvae develop into pupa after 14 days by burrowing in surrounding soil.</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US" sz="2400"/>
              <a:t>5</a:t>
            </a:r>
            <a:r>
              <a:rPr lang="en-US" sz="2400" baseline="30000"/>
              <a:t>th</a:t>
            </a:r>
            <a:r>
              <a:rPr lang="en-US" sz="2400"/>
              <a:t> – </a:t>
            </a:r>
            <a:r>
              <a:rPr lang="en-US" sz="2400" b="1"/>
              <a:t>Adult </a:t>
            </a:r>
            <a:r>
              <a:rPr lang="en-US" sz="2400"/>
              <a:t>flies emerge from pupa cases after 21 days.</a:t>
            </a:r>
            <a:endParaRPr sz="2400"/>
          </a:p>
        </p:txBody>
      </p:sp>
      <p:sp>
        <p:nvSpPr>
          <p:cNvPr id="214" name="Google Shape;214;g331205cb1fa_2_27"/>
          <p:cNvSpPr txBox="1">
            <a:spLocks noGrp="1"/>
          </p:cNvSpPr>
          <p:nvPr>
            <p:ph type="title"/>
          </p:nvPr>
        </p:nvSpPr>
        <p:spPr>
          <a:xfrm>
            <a:off x="500750" y="-3"/>
            <a:ext cx="8229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00000"/>
              <a:buNone/>
            </a:pPr>
            <a:r>
              <a:rPr lang="en-US"/>
              <a:t>Blow Fly Metamorphosis | Rounds 2 &amp; 3 Answers</a:t>
            </a:r>
            <a:endParaRPr/>
          </a:p>
        </p:txBody>
      </p:sp>
      <p:grpSp>
        <p:nvGrpSpPr>
          <p:cNvPr id="215" name="Google Shape;215;g331205cb1fa_2_27"/>
          <p:cNvGrpSpPr/>
          <p:nvPr/>
        </p:nvGrpSpPr>
        <p:grpSpPr>
          <a:xfrm>
            <a:off x="5065450" y="1036250"/>
            <a:ext cx="4016790" cy="3773211"/>
            <a:chOff x="5112314" y="1671265"/>
            <a:chExt cx="4016388" cy="3773588"/>
          </a:xfrm>
        </p:grpSpPr>
        <p:sp>
          <p:nvSpPr>
            <p:cNvPr id="216" name="Google Shape;216;g331205cb1fa_2_27"/>
            <p:cNvSpPr txBox="1"/>
            <p:nvPr/>
          </p:nvSpPr>
          <p:spPr>
            <a:xfrm>
              <a:off x="5112314" y="4021051"/>
              <a:ext cx="844800" cy="9237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 3</a:t>
              </a:r>
              <a:r>
                <a:rPr lang="en-US" sz="1800" b="1" i="0" u="none" strike="noStrike" cap="none" baseline="30000">
                  <a:solidFill>
                    <a:schemeClr val="lt1"/>
                  </a:solidFill>
                  <a:latin typeface="Times New Roman"/>
                  <a:ea typeface="Times New Roman"/>
                  <a:cs typeface="Times New Roman"/>
                  <a:sym typeface="Times New Roman"/>
                </a:rPr>
                <a:t>rd </a:t>
              </a:r>
              <a:r>
                <a:rPr lang="en-US" sz="1800" b="1" i="0" u="none" strike="noStrike" cap="none">
                  <a:solidFill>
                    <a:schemeClr val="lt1"/>
                  </a:solidFill>
                  <a:latin typeface="Times New Roman"/>
                  <a:ea typeface="Times New Roman"/>
                  <a:cs typeface="Times New Roman"/>
                  <a:sym typeface="Times New Roman"/>
                </a:rPr>
                <a:t>Instar Larva</a:t>
              </a:r>
              <a:endParaRPr sz="1400" b="0" i="0" u="none" strike="noStrike" cap="none">
                <a:solidFill>
                  <a:schemeClr val="lt1"/>
                </a:solidFill>
                <a:latin typeface="Arial"/>
                <a:ea typeface="Arial"/>
                <a:cs typeface="Arial"/>
                <a:sym typeface="Arial"/>
              </a:endParaRPr>
            </a:p>
          </p:txBody>
        </p:sp>
        <p:sp>
          <p:nvSpPr>
            <p:cNvPr id="217" name="Google Shape;217;g331205cb1fa_2_27"/>
            <p:cNvSpPr txBox="1"/>
            <p:nvPr/>
          </p:nvSpPr>
          <p:spPr>
            <a:xfrm>
              <a:off x="6390936" y="4798353"/>
              <a:ext cx="1193100" cy="6465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 2</a:t>
              </a:r>
              <a:r>
                <a:rPr lang="en-US" sz="1800" b="1" i="0" u="none" strike="noStrike" cap="none" baseline="30000">
                  <a:solidFill>
                    <a:schemeClr val="lt1"/>
                  </a:solidFill>
                  <a:latin typeface="Times New Roman"/>
                  <a:ea typeface="Times New Roman"/>
                  <a:cs typeface="Times New Roman"/>
                  <a:sym typeface="Times New Roman"/>
                </a:rPr>
                <a:t>nd</a:t>
              </a:r>
              <a:r>
                <a:rPr lang="en-US" sz="1800" b="1" i="0" u="none" strike="noStrike" cap="none">
                  <a:solidFill>
                    <a:schemeClr val="lt1"/>
                  </a:solidFill>
                  <a:latin typeface="Times New Roman"/>
                  <a:ea typeface="Times New Roman"/>
                  <a:cs typeface="Times New Roman"/>
                  <a:sym typeface="Times New Roman"/>
                </a:rPr>
                <a:t> Instar Larva</a:t>
              </a:r>
              <a:endParaRPr sz="1400" b="0" i="0" u="none" strike="noStrike" cap="none">
                <a:solidFill>
                  <a:schemeClr val="lt1"/>
                </a:solidFill>
                <a:latin typeface="Arial"/>
                <a:ea typeface="Arial"/>
                <a:cs typeface="Arial"/>
                <a:sym typeface="Arial"/>
              </a:endParaRPr>
            </a:p>
          </p:txBody>
        </p:sp>
        <p:sp>
          <p:nvSpPr>
            <p:cNvPr id="218" name="Google Shape;218;g331205cb1fa_2_27"/>
            <p:cNvSpPr txBox="1"/>
            <p:nvPr/>
          </p:nvSpPr>
          <p:spPr>
            <a:xfrm>
              <a:off x="7684965" y="1671265"/>
              <a:ext cx="953700"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rgbClr val="000000"/>
                  </a:solidFill>
                  <a:latin typeface="Times New Roman"/>
                  <a:ea typeface="Times New Roman"/>
                  <a:cs typeface="Times New Roman"/>
                  <a:sym typeface="Times New Roman"/>
                </a:rPr>
                <a:t> </a:t>
              </a:r>
              <a:r>
                <a:rPr lang="en-US" sz="1800" b="1" i="0" u="none" strike="noStrike" cap="none">
                  <a:solidFill>
                    <a:schemeClr val="lt1"/>
                  </a:solidFill>
                  <a:latin typeface="Times New Roman"/>
                  <a:ea typeface="Times New Roman"/>
                  <a:cs typeface="Times New Roman"/>
                  <a:sym typeface="Times New Roman"/>
                </a:rPr>
                <a:t>Adult</a:t>
              </a:r>
              <a:endParaRPr sz="1400" b="0" i="0" u="none" strike="noStrike" cap="none">
                <a:solidFill>
                  <a:schemeClr val="lt1"/>
                </a:solidFill>
                <a:latin typeface="Arial"/>
                <a:ea typeface="Arial"/>
                <a:cs typeface="Arial"/>
                <a:sym typeface="Arial"/>
              </a:endParaRPr>
            </a:p>
          </p:txBody>
        </p:sp>
        <p:sp>
          <p:nvSpPr>
            <p:cNvPr id="219" name="Google Shape;219;g331205cb1fa_2_27"/>
            <p:cNvSpPr txBox="1"/>
            <p:nvPr/>
          </p:nvSpPr>
          <p:spPr>
            <a:xfrm>
              <a:off x="8229601" y="4191017"/>
              <a:ext cx="899100" cy="9237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1</a:t>
              </a:r>
              <a:r>
                <a:rPr lang="en-US" sz="1800" b="1" i="0" u="none" strike="noStrike" cap="none" baseline="30000">
                  <a:solidFill>
                    <a:schemeClr val="lt1"/>
                  </a:solidFill>
                  <a:latin typeface="Times New Roman"/>
                  <a:ea typeface="Times New Roman"/>
                  <a:cs typeface="Times New Roman"/>
                  <a:sym typeface="Times New Roman"/>
                </a:rPr>
                <a:t>st </a:t>
              </a:r>
              <a:r>
                <a:rPr lang="en-US" sz="1800" b="1" i="0" u="none" strike="noStrike" cap="none">
                  <a:solidFill>
                    <a:schemeClr val="lt1"/>
                  </a:solidFill>
                  <a:latin typeface="Times New Roman"/>
                  <a:ea typeface="Times New Roman"/>
                  <a:cs typeface="Times New Roman"/>
                  <a:sym typeface="Times New Roman"/>
                </a:rPr>
                <a:t>Instar Larva</a:t>
              </a:r>
              <a:endParaRPr sz="1800" b="1" i="0" u="none" strike="noStrike" cap="none">
                <a:solidFill>
                  <a:srgbClr val="000000"/>
                </a:solidFill>
                <a:latin typeface="Times New Roman"/>
                <a:ea typeface="Times New Roman"/>
                <a:cs typeface="Times New Roman"/>
                <a:sym typeface="Times New Roman"/>
              </a:endParaRPr>
            </a:p>
          </p:txBody>
        </p:sp>
        <p:sp>
          <p:nvSpPr>
            <p:cNvPr id="220" name="Google Shape;220;g331205cb1fa_2_27"/>
            <p:cNvSpPr txBox="1"/>
            <p:nvPr/>
          </p:nvSpPr>
          <p:spPr>
            <a:xfrm>
              <a:off x="8402357" y="3098470"/>
              <a:ext cx="726345"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dirty="0">
                  <a:solidFill>
                    <a:schemeClr val="lt1"/>
                  </a:solidFill>
                  <a:latin typeface="Times New Roman"/>
                  <a:ea typeface="Times New Roman"/>
                  <a:cs typeface="Times New Roman"/>
                  <a:sym typeface="Times New Roman"/>
                </a:rPr>
                <a:t>Eggs </a:t>
              </a:r>
              <a:endParaRPr sz="1400" b="0" i="0" u="none" strike="noStrike" cap="none" dirty="0">
                <a:solidFill>
                  <a:schemeClr val="lt1"/>
                </a:solidFill>
                <a:latin typeface="Arial"/>
                <a:ea typeface="Arial"/>
                <a:cs typeface="Arial"/>
                <a:sym typeface="Arial"/>
              </a:endParaRPr>
            </a:p>
          </p:txBody>
        </p:sp>
        <p:sp>
          <p:nvSpPr>
            <p:cNvPr id="221" name="Google Shape;221;g331205cb1fa_2_27"/>
            <p:cNvSpPr txBox="1"/>
            <p:nvPr/>
          </p:nvSpPr>
          <p:spPr>
            <a:xfrm>
              <a:off x="5112314" y="2512811"/>
              <a:ext cx="744000" cy="369300"/>
            </a:xfrm>
            <a:prstGeom prst="rect">
              <a:avLst/>
            </a:prstGeom>
            <a:solidFill>
              <a:srgbClr val="910D28"/>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chemeClr val="lt1"/>
                  </a:solidFill>
                  <a:latin typeface="Times New Roman"/>
                  <a:ea typeface="Times New Roman"/>
                  <a:cs typeface="Times New Roman"/>
                  <a:sym typeface="Times New Roman"/>
                </a:rPr>
                <a:t>Pupa</a:t>
              </a:r>
              <a:endParaRPr sz="1400" b="0" i="0" u="none" strike="noStrike" cap="none">
                <a:solidFill>
                  <a:schemeClr val="lt1"/>
                </a:solidFill>
                <a:latin typeface="Arial"/>
                <a:ea typeface="Arial"/>
                <a:cs typeface="Arial"/>
                <a:sym typeface="Arial"/>
              </a:endParaRPr>
            </a:p>
          </p:txBody>
        </p:sp>
      </p:grpSp>
      <p:pic>
        <p:nvPicPr>
          <p:cNvPr id="222" name="Google Shape;222;g331205cb1fa_2_27"/>
          <p:cNvPicPr preferRelativeResize="0"/>
          <p:nvPr/>
        </p:nvPicPr>
        <p:blipFill>
          <a:blip r:embed="rId3">
            <a:alphaModFix/>
          </a:blip>
          <a:stretch>
            <a:fillRect/>
          </a:stretch>
        </p:blipFill>
        <p:spPr>
          <a:xfrm>
            <a:off x="5426400" y="1057325"/>
            <a:ext cx="3028825" cy="3028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2"/>
          <p:cNvSpPr txBox="1">
            <a:spLocks noGrp="1"/>
          </p:cNvSpPr>
          <p:nvPr>
            <p:ph type="body" idx="1"/>
          </p:nvPr>
        </p:nvSpPr>
        <p:spPr>
          <a:xfrm>
            <a:off x="457325" y="1148900"/>
            <a:ext cx="8229600" cy="35445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520"/>
              </a:spcBef>
              <a:spcAft>
                <a:spcPts val="0"/>
              </a:spcAft>
              <a:buSzPts val="2811"/>
              <a:buNone/>
            </a:pPr>
            <a:r>
              <a:rPr lang="en-US" b="1"/>
              <a:t>Forensic entomologists</a:t>
            </a:r>
            <a:r>
              <a:rPr lang="en-US"/>
              <a:t> apply their knowledge of entomology to provide information for criminal investigations.</a:t>
            </a:r>
            <a:endParaRPr/>
          </a:p>
          <a:p>
            <a:pPr marL="0" lvl="0" indent="0" algn="l" rtl="0">
              <a:lnSpc>
                <a:spcPct val="100000"/>
              </a:lnSpc>
              <a:spcBef>
                <a:spcPts val="520"/>
              </a:spcBef>
              <a:spcAft>
                <a:spcPts val="0"/>
              </a:spcAft>
              <a:buSzPts val="2811"/>
              <a:buNone/>
            </a:pPr>
            <a:endParaRPr/>
          </a:p>
          <a:p>
            <a:pPr marL="0" lvl="0" indent="0" algn="l" rtl="0">
              <a:lnSpc>
                <a:spcPct val="100000"/>
              </a:lnSpc>
              <a:spcBef>
                <a:spcPts val="520"/>
              </a:spcBef>
              <a:spcAft>
                <a:spcPts val="0"/>
              </a:spcAft>
              <a:buSzPts val="2811"/>
              <a:buNone/>
            </a:pPr>
            <a:r>
              <a:rPr lang="en-US" b="1"/>
              <a:t>A forensic entomologist’s job may include:</a:t>
            </a:r>
            <a:endParaRPr b="1"/>
          </a:p>
          <a:p>
            <a:pPr marL="457200" lvl="0" indent="-393356" algn="l" rtl="0">
              <a:lnSpc>
                <a:spcPct val="100000"/>
              </a:lnSpc>
              <a:spcBef>
                <a:spcPts val="520"/>
              </a:spcBef>
              <a:spcAft>
                <a:spcPts val="0"/>
              </a:spcAft>
              <a:buSzPts val="2595"/>
              <a:buChar char="•"/>
            </a:pPr>
            <a:r>
              <a:rPr lang="en-US" sz="2400"/>
              <a:t>Identification of insects at various stages of their life cycle.</a:t>
            </a:r>
            <a:endParaRPr sz="2400"/>
          </a:p>
          <a:p>
            <a:pPr marL="457200" lvl="0" indent="0" algn="l" rtl="0">
              <a:lnSpc>
                <a:spcPct val="100000"/>
              </a:lnSpc>
              <a:spcBef>
                <a:spcPts val="520"/>
              </a:spcBef>
              <a:spcAft>
                <a:spcPts val="0"/>
              </a:spcAft>
              <a:buSzPts val="2811"/>
              <a:buNone/>
            </a:pPr>
            <a:endParaRPr sz="2400"/>
          </a:p>
          <a:p>
            <a:pPr marL="457200" lvl="0" indent="-393356" algn="l" rtl="0">
              <a:lnSpc>
                <a:spcPct val="100000"/>
              </a:lnSpc>
              <a:spcBef>
                <a:spcPts val="520"/>
              </a:spcBef>
              <a:spcAft>
                <a:spcPts val="0"/>
              </a:spcAft>
              <a:buSzPts val="2595"/>
              <a:buChar char="•"/>
            </a:pPr>
            <a:r>
              <a:rPr lang="en-US" sz="2400"/>
              <a:t>Collection and preservation of insects as evidence.</a:t>
            </a:r>
            <a:endParaRPr sz="2400"/>
          </a:p>
        </p:txBody>
      </p:sp>
      <p:sp>
        <p:nvSpPr>
          <p:cNvPr id="228" name="Google Shape;228;p42"/>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What do they do?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3"/>
          <p:cNvSpPr txBox="1">
            <a:spLocks noGrp="1"/>
          </p:cNvSpPr>
          <p:nvPr>
            <p:ph type="body" idx="1"/>
          </p:nvPr>
        </p:nvSpPr>
        <p:spPr>
          <a:xfrm>
            <a:off x="457325" y="1159750"/>
            <a:ext cx="8229600" cy="3577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b="1"/>
              <a:t>A forensic entomologist’s job may include:</a:t>
            </a:r>
            <a:endParaRPr b="1"/>
          </a:p>
          <a:p>
            <a:pPr marL="457200" lvl="0" indent="-381000" algn="l" rtl="0">
              <a:lnSpc>
                <a:spcPct val="100000"/>
              </a:lnSpc>
              <a:spcBef>
                <a:spcPts val="520"/>
              </a:spcBef>
              <a:spcAft>
                <a:spcPts val="0"/>
              </a:spcAft>
              <a:buSzPts val="2400"/>
              <a:buChar char="•"/>
            </a:pPr>
            <a:r>
              <a:rPr lang="en-US" sz="2400"/>
              <a:t>Determining an estimate for the postmortem interval or PMI (the time between death and the discovery of the body) using factors such as insect evidence, weather conditions, location and condition of the body, etc.</a:t>
            </a:r>
            <a:endParaRPr sz="2400"/>
          </a:p>
          <a:p>
            <a:pPr marL="457200" lvl="0" indent="0" algn="l" rtl="0">
              <a:lnSpc>
                <a:spcPct val="100000"/>
              </a:lnSpc>
              <a:spcBef>
                <a:spcPts val="520"/>
              </a:spcBef>
              <a:spcAft>
                <a:spcPts val="0"/>
              </a:spcAft>
              <a:buSzPts val="2600"/>
              <a:buNone/>
            </a:pPr>
            <a:endParaRPr sz="2400"/>
          </a:p>
          <a:p>
            <a:pPr marL="457200" lvl="0" indent="-381000" algn="l" rtl="0">
              <a:lnSpc>
                <a:spcPct val="100000"/>
              </a:lnSpc>
              <a:spcBef>
                <a:spcPts val="520"/>
              </a:spcBef>
              <a:spcAft>
                <a:spcPts val="0"/>
              </a:spcAft>
              <a:buSzPts val="2400"/>
              <a:buChar char="•"/>
            </a:pPr>
            <a:r>
              <a:rPr lang="en-US" sz="2400"/>
              <a:t>Testifying in court to explain insect-related evidence found at a crime scene.</a:t>
            </a:r>
            <a:endParaRPr sz="2400"/>
          </a:p>
        </p:txBody>
      </p:sp>
      <p:sp>
        <p:nvSpPr>
          <p:cNvPr id="234" name="Google Shape;234;p43"/>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What do they do?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4"/>
          <p:cNvSpPr txBox="1">
            <a:spLocks noGrp="1"/>
          </p:cNvSpPr>
          <p:nvPr>
            <p:ph type="body" idx="1"/>
          </p:nvPr>
        </p:nvSpPr>
        <p:spPr>
          <a:xfrm>
            <a:off x="457200" y="1309352"/>
            <a:ext cx="6802734" cy="3434098"/>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0"/>
              </a:spcBef>
              <a:spcAft>
                <a:spcPts val="0"/>
              </a:spcAft>
              <a:buSzPts val="2600"/>
              <a:buAutoNum type="arabicPeriod"/>
            </a:pPr>
            <a:r>
              <a:rPr lang="en-US" dirty="0"/>
              <a:t>Use your Forensic Entomology Guided Notes handout. </a:t>
            </a:r>
            <a:endParaRPr dirty="0"/>
          </a:p>
          <a:p>
            <a:pPr marL="457200" lvl="0" indent="-393700" algn="l" rtl="0">
              <a:lnSpc>
                <a:spcPct val="100000"/>
              </a:lnSpc>
              <a:spcBef>
                <a:spcPts val="0"/>
              </a:spcBef>
              <a:spcAft>
                <a:spcPts val="0"/>
              </a:spcAft>
              <a:buSzPts val="2600"/>
              <a:buAutoNum type="arabicPeriod"/>
            </a:pPr>
            <a:r>
              <a:rPr lang="en-US" dirty="0"/>
              <a:t>As you watch the video, reflect on what you’re seeing and what you still have questions about. </a:t>
            </a:r>
            <a:endParaRPr dirty="0"/>
          </a:p>
          <a:p>
            <a:pPr marL="457200" lvl="0" indent="-393700" algn="l" rtl="0">
              <a:lnSpc>
                <a:spcPct val="100000"/>
              </a:lnSpc>
              <a:spcBef>
                <a:spcPts val="0"/>
              </a:spcBef>
              <a:spcAft>
                <a:spcPts val="0"/>
              </a:spcAft>
              <a:buSzPts val="2600"/>
              <a:buAutoNum type="arabicPeriod"/>
            </a:pPr>
            <a:r>
              <a:rPr lang="en-US" dirty="0"/>
              <a:t>Write these reflections under their respective column. </a:t>
            </a:r>
            <a:endParaRPr dirty="0"/>
          </a:p>
        </p:txBody>
      </p:sp>
      <p:sp>
        <p:nvSpPr>
          <p:cNvPr id="240" name="Google Shape;240;p4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I Notice, I Wonder</a:t>
            </a:r>
            <a:endParaRPr/>
          </a:p>
        </p:txBody>
      </p:sp>
      <p:pic>
        <p:nvPicPr>
          <p:cNvPr id="241" name="Google Shape;241;p44"/>
          <p:cNvPicPr preferRelativeResize="0"/>
          <p:nvPr/>
        </p:nvPicPr>
        <p:blipFill rotWithShape="1">
          <a:blip r:embed="rId3">
            <a:alphaModFix/>
          </a:blip>
          <a:srcRect/>
          <a:stretch/>
        </p:blipFill>
        <p:spPr>
          <a:xfrm>
            <a:off x="7475975" y="553112"/>
            <a:ext cx="1451986" cy="152187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5"/>
          <p:cNvSpPr txBox="1">
            <a:spLocks noGrp="1"/>
          </p:cNvSpPr>
          <p:nvPr>
            <p:ph type="body" idx="1"/>
          </p:nvPr>
        </p:nvSpPr>
        <p:spPr>
          <a:xfrm>
            <a:off x="3331250" y="4553700"/>
            <a:ext cx="2357400" cy="589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sz="2000" i="1" dirty="0">
                <a:solidFill>
                  <a:srgbClr val="1C3C58"/>
                </a:solidFill>
                <a:hlinkClick r:id="rId3">
                  <a:extLst>
                    <a:ext uri="{A12FA001-AC4F-418D-AE19-62706E023703}">
                      <ahyp:hlinkClr xmlns:ahyp="http://schemas.microsoft.com/office/drawing/2018/hyperlinkcolor" val="tx"/>
                    </a:ext>
                  </a:extLst>
                </a:hlinkClick>
              </a:rPr>
              <a:t>Forensic Entomology</a:t>
            </a:r>
            <a:endParaRPr sz="2000" i="1" dirty="0">
              <a:solidFill>
                <a:srgbClr val="1C3C58"/>
              </a:solidFill>
            </a:endParaRPr>
          </a:p>
        </p:txBody>
      </p:sp>
      <p:sp>
        <p:nvSpPr>
          <p:cNvPr id="247" name="Google Shape;247;p4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Maggots &amp; Murder</a:t>
            </a:r>
            <a:endParaRPr/>
          </a:p>
        </p:txBody>
      </p:sp>
      <p:pic>
        <p:nvPicPr>
          <p:cNvPr id="248" name="Google Shape;248;p45" descr="A segment on the Forensic Entomology program at Texas A&amp;M in College Station" title="Forensic Entomology">
            <a:hlinkClick r:id="rId4"/>
          </p:cNvPr>
          <p:cNvPicPr preferRelativeResize="0"/>
          <p:nvPr/>
        </p:nvPicPr>
        <p:blipFill rotWithShape="1">
          <a:blip r:embed="rId5">
            <a:alphaModFix/>
          </a:blip>
          <a:srcRect/>
          <a:stretch/>
        </p:blipFill>
        <p:spPr>
          <a:xfrm>
            <a:off x="1559522" y="1164650"/>
            <a:ext cx="6024951" cy="3389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animEffect transition="in" filter="fade">
                                      <p:cBhvr>
                                        <p:cTn id="7" dur="1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8"/>
          <p:cNvSpPr txBox="1">
            <a:spLocks noGrp="1"/>
          </p:cNvSpPr>
          <p:nvPr>
            <p:ph type="body" idx="1"/>
          </p:nvPr>
        </p:nvSpPr>
        <p:spPr>
          <a:xfrm>
            <a:off x="457200" y="1309352"/>
            <a:ext cx="6636936" cy="285569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AutoNum type="arabicPeriod"/>
            </a:pPr>
            <a:r>
              <a:rPr lang="en-US" dirty="0"/>
              <a:t>As a group, write a word or phrase for every letter on the poster. </a:t>
            </a:r>
            <a:endParaRPr dirty="0"/>
          </a:p>
          <a:p>
            <a:pPr marL="457200" lvl="0" indent="-393700" algn="l" rtl="0">
              <a:lnSpc>
                <a:spcPct val="100000"/>
              </a:lnSpc>
              <a:spcBef>
                <a:spcPts val="0"/>
              </a:spcBef>
              <a:spcAft>
                <a:spcPts val="0"/>
              </a:spcAft>
              <a:buSzPts val="2600"/>
              <a:buAutoNum type="arabicPeriod"/>
            </a:pPr>
            <a:r>
              <a:rPr lang="en-US" dirty="0"/>
              <a:t>When the timer goes off, rotate to the next poster.</a:t>
            </a:r>
            <a:endParaRPr dirty="0"/>
          </a:p>
          <a:p>
            <a:pPr marL="457200" lvl="0" indent="-393700" algn="l" rtl="0">
              <a:lnSpc>
                <a:spcPct val="100000"/>
              </a:lnSpc>
              <a:spcBef>
                <a:spcPts val="0"/>
              </a:spcBef>
              <a:spcAft>
                <a:spcPts val="0"/>
              </a:spcAft>
              <a:buSzPts val="2600"/>
              <a:buAutoNum type="arabicPeriod"/>
            </a:pPr>
            <a:r>
              <a:rPr lang="en-US" dirty="0"/>
              <a:t>Take your marker with you as you move.</a:t>
            </a:r>
            <a:endParaRPr dirty="0"/>
          </a:p>
        </p:txBody>
      </p:sp>
      <p:sp>
        <p:nvSpPr>
          <p:cNvPr id="84" name="Google Shape;84;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ABC Graffiti </a:t>
            </a:r>
            <a:endParaRPr/>
          </a:p>
        </p:txBody>
      </p:sp>
      <p:pic>
        <p:nvPicPr>
          <p:cNvPr id="85" name="Google Shape;85;p8"/>
          <p:cNvPicPr preferRelativeResize="0"/>
          <p:nvPr/>
        </p:nvPicPr>
        <p:blipFill rotWithShape="1">
          <a:blip r:embed="rId3">
            <a:alphaModFix/>
          </a:blip>
          <a:srcRect/>
          <a:stretch/>
        </p:blipFill>
        <p:spPr>
          <a:xfrm>
            <a:off x="7269982" y="839037"/>
            <a:ext cx="1492180" cy="144696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sp>
        <p:nvSpPr>
          <p:cNvPr id="253" name="Google Shape;253;p47"/>
          <p:cNvSpPr/>
          <p:nvPr/>
        </p:nvSpPr>
        <p:spPr>
          <a:xfrm>
            <a:off x="5443450" y="1143600"/>
            <a:ext cx="3470700" cy="2177100"/>
          </a:xfrm>
          <a:prstGeom prst="roundRect">
            <a:avLst>
              <a:gd name="adj" fmla="val 16667"/>
            </a:avLst>
          </a:prstGeom>
          <a:solidFill>
            <a:srgbClr val="910D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254" name="Google Shape;254;p47"/>
          <p:cNvSpPr txBox="1">
            <a:spLocks noGrp="1"/>
          </p:cNvSpPr>
          <p:nvPr>
            <p:ph type="body" idx="1"/>
          </p:nvPr>
        </p:nvSpPr>
        <p:spPr>
          <a:xfrm>
            <a:off x="5510750" y="1201250"/>
            <a:ext cx="3633300" cy="2177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2600"/>
              <a:buNone/>
            </a:pPr>
            <a:r>
              <a:rPr lang="en-US" sz="2400" b="1">
                <a:solidFill>
                  <a:schemeClr val="accent5"/>
                </a:solidFill>
              </a:rPr>
              <a:t>Did you know? </a:t>
            </a:r>
            <a:endParaRPr sz="2400" b="1">
              <a:solidFill>
                <a:schemeClr val="accent5"/>
              </a:solidFill>
            </a:endParaRPr>
          </a:p>
          <a:p>
            <a:pPr marL="0" lvl="0" indent="0" algn="l" rtl="0">
              <a:lnSpc>
                <a:spcPct val="100000"/>
              </a:lnSpc>
              <a:spcBef>
                <a:spcPts val="0"/>
              </a:spcBef>
              <a:spcAft>
                <a:spcPts val="0"/>
              </a:spcAft>
              <a:buClr>
                <a:schemeClr val="dk1"/>
              </a:buClr>
              <a:buSzPts val="2000"/>
              <a:buFont typeface="Times New Roman"/>
              <a:buNone/>
            </a:pPr>
            <a:r>
              <a:rPr lang="en-US" sz="2000">
                <a:solidFill>
                  <a:schemeClr val="lt1"/>
                </a:solidFill>
              </a:rPr>
              <a:t>Maggots can be used to test a corpse for the presence of poisons or drugs. Some drugs can speed up or slow down the insect’s development.</a:t>
            </a:r>
            <a:endParaRPr>
              <a:solidFill>
                <a:schemeClr val="lt1"/>
              </a:solidFill>
            </a:endParaRPr>
          </a:p>
        </p:txBody>
      </p:sp>
      <p:sp>
        <p:nvSpPr>
          <p:cNvPr id="255" name="Google Shape;255;p47"/>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What do they do? </a:t>
            </a:r>
            <a:endParaRPr/>
          </a:p>
        </p:txBody>
      </p:sp>
      <p:pic>
        <p:nvPicPr>
          <p:cNvPr id="256" name="Google Shape;256;p47" descr="&quot;Insects never lie. Insects are tiny witnesses,&quot; says forensic entomologist Dr. Paola Magni. On a crime scene, insects like maggots play a key role in determining time of death. Dr. Magni uses the learnings from these insects to give justice to victims.  &#10; &#10;Director: Maya Dangerfield  &#10;Director of Photography: Kyra Klaasen &#10;Editor: Ron Douglas &#10;Expert: Dr. Paola Magni &#10;Line Producer: Joseph Buscemi  &#10;Associate Producer: Brandon White &#10;Production Manager: Eric Martinez  &#10;Production Coordinator: Fernando Davila &#10;Post Production Supervisor: Alexa Deutsch &#10;Post Production Coordinator: Ian Bryant  &#10;Supervising Editor: Doug Larsen &#10;Assistant Editor: Andy Morell&#10;&#10;Still haven’t subscribed to WIRED on YouTube? ►► http://wrd.cm/15fP7B7  &#10;Listen to the Get WIRED podcast  ►► https://link.chtbl.com/wired-ytc-desc &#10;Want more WIRED? Get the magazine ►► https://subscribe.wired.com/subscribe/splits/wired/WIR_YouTube?source=EDT_WIR_YouTube_0_Video_Description_ZZ &#10; &#10;Follow WIRED: &#10; &#10;Instagram ►►https://instagram.com/wired &#10;Twitter ►►http://www.twitter.com/wired &#10;Facebook ►►https://www.facebook.com/wired &#10; &#10;Get more incredible stories on science and tech with our daily newsletter: https://wrd.cm/DailyYT &#10; &#10;Also, check out the free WIRED channel on Roku, Apple TV, Amazon Fire TV, and Android TV.  &#10; &#10;ABOUT WIRED &#10;WIRED is where tomorrow is realized. Through thought-provoking stories and videos, WIRED explores the future of business, innovation, and culture." title="How Entomologists Use Insects to Solve Crimes | WIRED">
            <a:hlinkClick r:id="rId3"/>
          </p:cNvPr>
          <p:cNvPicPr preferRelativeResize="0"/>
          <p:nvPr/>
        </p:nvPicPr>
        <p:blipFill rotWithShape="1">
          <a:blip r:embed="rId4">
            <a:alphaModFix/>
          </a:blip>
          <a:srcRect/>
          <a:stretch/>
        </p:blipFill>
        <p:spPr>
          <a:xfrm>
            <a:off x="457192" y="1201250"/>
            <a:ext cx="4814483" cy="2708150"/>
          </a:xfrm>
          <a:prstGeom prst="rect">
            <a:avLst/>
          </a:prstGeom>
          <a:noFill/>
          <a:ln>
            <a:noFill/>
          </a:ln>
        </p:spPr>
      </p:pic>
      <p:sp>
        <p:nvSpPr>
          <p:cNvPr id="257" name="Google Shape;257;p47"/>
          <p:cNvSpPr txBox="1"/>
          <p:nvPr/>
        </p:nvSpPr>
        <p:spPr>
          <a:xfrm>
            <a:off x="463400" y="3964825"/>
            <a:ext cx="4814400" cy="721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1" u="sng" strike="noStrike" cap="none" dirty="0">
                <a:solidFill>
                  <a:srgbClr val="1C3C58"/>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How Entomologists </a:t>
            </a:r>
            <a:r>
              <a:rPr lang="en-US" sz="2000" b="0" i="1" strike="noStrike" cap="none" dirty="0">
                <a:solidFill>
                  <a:srgbClr val="1C3C58"/>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U</a:t>
            </a:r>
            <a:r>
              <a:rPr lang="en-US" sz="2000" b="0" i="1" u="sng" strike="noStrike" cap="none" dirty="0">
                <a:solidFill>
                  <a:srgbClr val="1C3C58"/>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se Insects to Solve Crimes</a:t>
            </a:r>
            <a:endParaRPr sz="2000" b="0" i="1" u="none" strike="noStrike" cap="none" dirty="0">
              <a:solidFill>
                <a:srgbClr val="1C3C5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8"/>
          <p:cNvSpPr txBox="1">
            <a:spLocks noGrp="1"/>
          </p:cNvSpPr>
          <p:nvPr>
            <p:ph type="body" idx="1"/>
          </p:nvPr>
        </p:nvSpPr>
        <p:spPr>
          <a:xfrm>
            <a:off x="457200" y="1042150"/>
            <a:ext cx="8229600" cy="3701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Forensic entomologists use their knowledge of </a:t>
            </a:r>
            <a:r>
              <a:rPr lang="en-US" b="1"/>
              <a:t>insects </a:t>
            </a:r>
            <a:r>
              <a:rPr lang="en-US"/>
              <a:t>and their </a:t>
            </a:r>
            <a:r>
              <a:rPr lang="en-US" b="1"/>
              <a:t>life cycles </a:t>
            </a:r>
            <a:r>
              <a:rPr lang="en-US"/>
              <a:t>and </a:t>
            </a:r>
            <a:r>
              <a:rPr lang="en-US" b="1"/>
              <a:t>behaviors </a:t>
            </a:r>
            <a:r>
              <a:rPr lang="en-US"/>
              <a:t>to give them clues about a crime. </a:t>
            </a:r>
            <a:endParaRPr/>
          </a:p>
          <a:p>
            <a:pPr marL="0" lvl="0" indent="0" algn="l" rtl="0">
              <a:lnSpc>
                <a:spcPct val="100000"/>
              </a:lnSpc>
              <a:spcBef>
                <a:spcPts val="520"/>
              </a:spcBef>
              <a:spcAft>
                <a:spcPts val="0"/>
              </a:spcAft>
              <a:buSzPts val="2600"/>
              <a:buNone/>
            </a:pPr>
            <a:endParaRPr/>
          </a:p>
          <a:p>
            <a:pPr marL="0" lvl="0" indent="0" algn="l" rtl="0">
              <a:lnSpc>
                <a:spcPct val="100000"/>
              </a:lnSpc>
              <a:spcBef>
                <a:spcPts val="520"/>
              </a:spcBef>
              <a:spcAft>
                <a:spcPts val="0"/>
              </a:spcAft>
              <a:buSzPts val="2600"/>
              <a:buNone/>
            </a:pPr>
            <a:r>
              <a:rPr lang="en-US"/>
              <a:t>Most insects used in investigations are in two major orders:</a:t>
            </a:r>
            <a:endParaRPr/>
          </a:p>
          <a:p>
            <a:pPr marL="457200" lvl="0" indent="-393700" algn="l" rtl="0">
              <a:lnSpc>
                <a:spcPct val="100000"/>
              </a:lnSpc>
              <a:spcBef>
                <a:spcPts val="520"/>
              </a:spcBef>
              <a:spcAft>
                <a:spcPts val="0"/>
              </a:spcAft>
              <a:buSzPts val="2600"/>
              <a:buAutoNum type="arabicPeriod"/>
            </a:pPr>
            <a:r>
              <a:rPr lang="en-US"/>
              <a:t>Flies (</a:t>
            </a:r>
            <a:r>
              <a:rPr lang="en-US" b="1"/>
              <a:t>Diptera</a:t>
            </a:r>
            <a:r>
              <a:rPr lang="en-US"/>
              <a:t>) and</a:t>
            </a:r>
            <a:endParaRPr/>
          </a:p>
          <a:p>
            <a:pPr marL="457200" lvl="0" indent="-393700" algn="l" rtl="0">
              <a:lnSpc>
                <a:spcPct val="100000"/>
              </a:lnSpc>
              <a:spcBef>
                <a:spcPts val="0"/>
              </a:spcBef>
              <a:spcAft>
                <a:spcPts val="0"/>
              </a:spcAft>
              <a:buSzPts val="2600"/>
              <a:buAutoNum type="arabicPeriod"/>
            </a:pPr>
            <a:r>
              <a:rPr lang="en-US"/>
              <a:t>Beetles (</a:t>
            </a:r>
            <a:r>
              <a:rPr lang="en-US" b="1"/>
              <a:t>Coleoptera</a:t>
            </a:r>
            <a:r>
              <a:rPr lang="en-US"/>
              <a:t>)</a:t>
            </a:r>
            <a:endParaRPr/>
          </a:p>
        </p:txBody>
      </p:sp>
      <p:sp>
        <p:nvSpPr>
          <p:cNvPr id="263" name="Google Shape;263;p48"/>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Insects as Evidence</a:t>
            </a:r>
            <a:endParaRPr/>
          </a:p>
        </p:txBody>
      </p:sp>
      <p:sp>
        <p:nvSpPr>
          <p:cNvPr id="264" name="Google Shape;264;p48"/>
          <p:cNvSpPr txBox="1"/>
          <p:nvPr/>
        </p:nvSpPr>
        <p:spPr>
          <a:xfrm>
            <a:off x="6600275" y="4743550"/>
            <a:ext cx="15648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Carrion Beetle</a:t>
            </a:r>
            <a:endParaRPr sz="1800" b="0" i="0" u="none" strike="noStrike" cap="none">
              <a:solidFill>
                <a:schemeClr val="dk1"/>
              </a:solidFill>
              <a:latin typeface="Calibri"/>
              <a:ea typeface="Calibri"/>
              <a:cs typeface="Calibri"/>
              <a:sym typeface="Calibri"/>
            </a:endParaRPr>
          </a:p>
        </p:txBody>
      </p:sp>
      <p:sp>
        <p:nvSpPr>
          <p:cNvPr id="265" name="Google Shape;265;p48"/>
          <p:cNvSpPr txBox="1"/>
          <p:nvPr/>
        </p:nvSpPr>
        <p:spPr>
          <a:xfrm>
            <a:off x="5213775" y="4426175"/>
            <a:ext cx="1056600" cy="39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Blow Fly</a:t>
            </a:r>
            <a:endParaRPr sz="1800" b="0" i="0" u="none" strike="noStrike" cap="none">
              <a:solidFill>
                <a:schemeClr val="dk1"/>
              </a:solidFill>
              <a:latin typeface="Calibri"/>
              <a:ea typeface="Calibri"/>
              <a:cs typeface="Calibri"/>
              <a:sym typeface="Calibri"/>
            </a:endParaRPr>
          </a:p>
        </p:txBody>
      </p:sp>
      <p:pic>
        <p:nvPicPr>
          <p:cNvPr id="266" name="Google Shape;266;p48" descr="Dorsal view of the common green bottle fly, Lucilia sericata (Meigen). "/>
          <p:cNvPicPr preferRelativeResize="0"/>
          <p:nvPr/>
        </p:nvPicPr>
        <p:blipFill rotWithShape="1">
          <a:blip r:embed="rId3">
            <a:alphaModFix/>
          </a:blip>
          <a:srcRect l="2384" t="3291" r="16439" b="9499"/>
          <a:stretch/>
        </p:blipFill>
        <p:spPr>
          <a:xfrm rot="-5400000">
            <a:off x="5182532" y="3042138"/>
            <a:ext cx="1122731" cy="1712755"/>
          </a:xfrm>
          <a:prstGeom prst="rect">
            <a:avLst/>
          </a:prstGeom>
          <a:noFill/>
          <a:ln>
            <a:noFill/>
          </a:ln>
        </p:spPr>
      </p:pic>
      <p:pic>
        <p:nvPicPr>
          <p:cNvPr id="267" name="Google Shape;267;p48"/>
          <p:cNvPicPr preferRelativeResize="0"/>
          <p:nvPr/>
        </p:nvPicPr>
        <p:blipFill rotWithShape="1">
          <a:blip r:embed="rId4">
            <a:alphaModFix/>
          </a:blip>
          <a:srcRect l="7956" t="5357" r="37281" b="9194"/>
          <a:stretch/>
        </p:blipFill>
        <p:spPr>
          <a:xfrm>
            <a:off x="6770388" y="3310450"/>
            <a:ext cx="1224575" cy="1433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33b9ac827d0_0_0"/>
          <p:cNvSpPr txBox="1">
            <a:spLocks noGrp="1"/>
          </p:cNvSpPr>
          <p:nvPr>
            <p:ph type="body" idx="1"/>
          </p:nvPr>
        </p:nvSpPr>
        <p:spPr>
          <a:xfrm>
            <a:off x="457200" y="1309350"/>
            <a:ext cx="7616651"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In the space provided,</a:t>
            </a:r>
            <a:r>
              <a:rPr lang="en-US" dirty="0"/>
              <a:t> visually depict the different stages of decomposition reviewed in the following slides. </a:t>
            </a:r>
            <a:endParaRPr dirty="0"/>
          </a:p>
          <a:p>
            <a:pPr marL="457200" lvl="0" indent="-393700" algn="l" rtl="0">
              <a:spcBef>
                <a:spcPts val="520"/>
              </a:spcBef>
              <a:spcAft>
                <a:spcPts val="0"/>
              </a:spcAft>
              <a:buSzPts val="2600"/>
              <a:buAutoNum type="arabicPeriod"/>
            </a:pPr>
            <a:r>
              <a:rPr lang="en-US" dirty="0"/>
              <a:t>Sketch an image that comes to mind when you think about forensic science or body decomposition. </a:t>
            </a:r>
            <a:endParaRPr dirty="0"/>
          </a:p>
          <a:p>
            <a:pPr marL="457200" lvl="0" indent="-393700" algn="l" rtl="0">
              <a:spcBef>
                <a:spcPts val="0"/>
              </a:spcBef>
              <a:spcAft>
                <a:spcPts val="0"/>
              </a:spcAft>
              <a:buSzPts val="2600"/>
              <a:buAutoNum type="arabicPeriod"/>
            </a:pPr>
            <a:r>
              <a:rPr lang="en-US" dirty="0"/>
              <a:t> Fill in the image to help you remember each stage. </a:t>
            </a:r>
            <a:endParaRPr dirty="0"/>
          </a:p>
          <a:p>
            <a:pPr marL="457200" lvl="0" indent="-393700" algn="l" rtl="0">
              <a:spcBef>
                <a:spcPts val="0"/>
              </a:spcBef>
              <a:spcAft>
                <a:spcPts val="0"/>
              </a:spcAft>
              <a:buSzPts val="2600"/>
              <a:buAutoNum type="arabicPeriod"/>
            </a:pPr>
            <a:r>
              <a:rPr lang="en-US" dirty="0"/>
              <a:t>Write a description of what’s happening in each box. </a:t>
            </a:r>
            <a:endParaRPr dirty="0"/>
          </a:p>
        </p:txBody>
      </p:sp>
      <p:sp>
        <p:nvSpPr>
          <p:cNvPr id="273" name="Google Shape;273;g33b9ac827d0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Sketching Decomposition</a:t>
            </a:r>
            <a:endParaRPr/>
          </a:p>
        </p:txBody>
      </p:sp>
      <p:pic>
        <p:nvPicPr>
          <p:cNvPr id="274" name="Google Shape;274;g33b9ac827d0_0_0"/>
          <p:cNvPicPr preferRelativeResize="0"/>
          <p:nvPr/>
        </p:nvPicPr>
        <p:blipFill>
          <a:blip r:embed="rId3">
            <a:alphaModFix/>
          </a:blip>
          <a:stretch>
            <a:fillRect/>
          </a:stretch>
        </p:blipFill>
        <p:spPr>
          <a:xfrm>
            <a:off x="7496070" y="112010"/>
            <a:ext cx="1510396" cy="14907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3374b44c3be_0_0"/>
          <p:cNvSpPr txBox="1">
            <a:spLocks noGrp="1"/>
          </p:cNvSpPr>
          <p:nvPr>
            <p:ph type="body" idx="1"/>
          </p:nvPr>
        </p:nvSpPr>
        <p:spPr>
          <a:xfrm>
            <a:off x="457200" y="1053117"/>
            <a:ext cx="5934000" cy="3434100"/>
          </a:xfrm>
          <a:prstGeom prst="rect">
            <a:avLst/>
          </a:prstGeom>
        </p:spPr>
        <p:txBody>
          <a:bodyPr spcFirstLastPara="1" wrap="square" lIns="91425" tIns="45700" rIns="91425" bIns="45700" anchor="t" anchorCtr="0">
            <a:normAutofit fontScale="62500" lnSpcReduction="20000"/>
          </a:bodyPr>
          <a:lstStyle/>
          <a:p>
            <a:pPr marL="0" lvl="0" indent="0" algn="l" rtl="0">
              <a:spcBef>
                <a:spcPts val="520"/>
              </a:spcBef>
              <a:spcAft>
                <a:spcPts val="0"/>
              </a:spcAft>
              <a:buNone/>
            </a:pPr>
            <a:r>
              <a:rPr lang="en-US" sz="4200" dirty="0"/>
              <a:t>1 - Fresh Stage</a:t>
            </a:r>
            <a:endParaRPr sz="4200" dirty="0"/>
          </a:p>
          <a:p>
            <a:pPr marL="0" lvl="0" indent="0" algn="l" rtl="0">
              <a:spcBef>
                <a:spcPts val="520"/>
              </a:spcBef>
              <a:spcAft>
                <a:spcPts val="0"/>
              </a:spcAft>
              <a:buNone/>
            </a:pPr>
            <a:endParaRPr sz="4200" dirty="0"/>
          </a:p>
          <a:p>
            <a:pPr marL="457200" lvl="0" indent="-395287" algn="l" rtl="0">
              <a:spcBef>
                <a:spcPts val="520"/>
              </a:spcBef>
              <a:spcAft>
                <a:spcPts val="0"/>
              </a:spcAft>
              <a:buSzPct val="100000"/>
              <a:buChar char="•"/>
            </a:pPr>
            <a:r>
              <a:rPr lang="en-US" sz="4200" dirty="0"/>
              <a:t>Begins at the moment of death and ends when the body becomes bloated.</a:t>
            </a:r>
            <a:endParaRPr sz="4200" dirty="0"/>
          </a:p>
          <a:p>
            <a:pPr marL="457200" lvl="0" indent="-395287" algn="l" rtl="0">
              <a:spcBef>
                <a:spcPts val="1000"/>
              </a:spcBef>
              <a:spcAft>
                <a:spcPts val="0"/>
              </a:spcAft>
              <a:buSzPct val="100000"/>
              <a:buChar char="•"/>
            </a:pPr>
            <a:r>
              <a:rPr lang="en-US" sz="4200" dirty="0"/>
              <a:t>Blow flies and flesh flies are among the first to find the body. </a:t>
            </a:r>
            <a:endParaRPr sz="4200" dirty="0"/>
          </a:p>
          <a:p>
            <a:pPr marL="457200" lvl="0" indent="-395287" algn="l" rtl="0">
              <a:spcBef>
                <a:spcPts val="1000"/>
              </a:spcBef>
              <a:spcAft>
                <a:spcPts val="1000"/>
              </a:spcAft>
              <a:buSzPct val="100000"/>
              <a:buChar char="•"/>
            </a:pPr>
            <a:r>
              <a:rPr lang="en-US" sz="4200" dirty="0"/>
              <a:t>Predatory wasps and beetles may arrive later to eat fly maggots only.</a:t>
            </a:r>
            <a:endParaRPr dirty="0"/>
          </a:p>
        </p:txBody>
      </p:sp>
      <p:sp>
        <p:nvSpPr>
          <p:cNvPr id="280" name="Google Shape;280;g3374b44c3be_0_0"/>
          <p:cNvSpPr txBox="1">
            <a:spLocks noGrp="1"/>
          </p:cNvSpPr>
          <p:nvPr>
            <p:ph type="title"/>
          </p:nvPr>
        </p:nvSpPr>
        <p:spPr>
          <a:xfrm>
            <a:off x="457200" y="-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Stages of Decomposition </a:t>
            </a:r>
            <a:endParaRPr/>
          </a:p>
        </p:txBody>
      </p:sp>
      <p:pic>
        <p:nvPicPr>
          <p:cNvPr id="281" name="Google Shape;281;g3374b44c3be_0_0" descr="Life cycle of the house fly, Musca domestica Linnaeus. Clockwise from upper left: eggs, larva, pupa, adult."/>
          <p:cNvPicPr preferRelativeResize="0"/>
          <p:nvPr/>
        </p:nvPicPr>
        <p:blipFill rotWithShape="1">
          <a:blip r:embed="rId3">
            <a:alphaModFix/>
          </a:blip>
          <a:srcRect l="4418" t="9387" r="5951" b="12639"/>
          <a:stretch/>
        </p:blipFill>
        <p:spPr>
          <a:xfrm>
            <a:off x="6391280" y="1309355"/>
            <a:ext cx="2246291" cy="1324928"/>
          </a:xfrm>
          <a:prstGeom prst="rect">
            <a:avLst/>
          </a:prstGeom>
          <a:noFill/>
          <a:ln>
            <a:noFill/>
          </a:ln>
        </p:spPr>
      </p:pic>
      <p:sp>
        <p:nvSpPr>
          <p:cNvPr id="282" name="Google Shape;282;g3374b44c3be_0_0"/>
          <p:cNvSpPr txBox="1"/>
          <p:nvPr/>
        </p:nvSpPr>
        <p:spPr>
          <a:xfrm>
            <a:off x="6391275" y="2676150"/>
            <a:ext cx="2246400" cy="43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Life Cycle of a Fly</a:t>
            </a:r>
            <a:endParaRPr sz="20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0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38f55a3318_0_1"/>
          <p:cNvSpPr txBox="1">
            <a:spLocks noGrp="1"/>
          </p:cNvSpPr>
          <p:nvPr>
            <p:ph type="body" idx="1"/>
          </p:nvPr>
        </p:nvSpPr>
        <p:spPr>
          <a:xfrm>
            <a:off x="376813" y="1017948"/>
            <a:ext cx="59340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t>2 - Bloated Stage </a:t>
            </a:r>
            <a:endParaRPr dirty="0"/>
          </a:p>
          <a:p>
            <a:pPr marL="0" lvl="0" indent="0" algn="l" rtl="0">
              <a:spcBef>
                <a:spcPts val="520"/>
              </a:spcBef>
              <a:spcAft>
                <a:spcPts val="0"/>
              </a:spcAft>
              <a:buNone/>
            </a:pPr>
            <a:endParaRPr dirty="0"/>
          </a:p>
          <a:p>
            <a:pPr marL="457200" lvl="0" indent="-393700" algn="l" rtl="0">
              <a:spcBef>
                <a:spcPts val="520"/>
              </a:spcBef>
              <a:spcAft>
                <a:spcPts val="0"/>
              </a:spcAft>
              <a:buSzPts val="2600"/>
              <a:buChar char="•"/>
            </a:pPr>
            <a:r>
              <a:rPr lang="en-US" dirty="0"/>
              <a:t>Begins as gasses produced by bacteria inflate the body, triggering putrefaction and decomposition.</a:t>
            </a:r>
            <a:endParaRPr dirty="0"/>
          </a:p>
          <a:p>
            <a:pPr marL="457200" lvl="0" indent="-393700" algn="l" rtl="0">
              <a:spcBef>
                <a:spcPts val="1000"/>
              </a:spcBef>
              <a:spcAft>
                <a:spcPts val="1000"/>
              </a:spcAft>
              <a:buSzPts val="2600"/>
              <a:buChar char="•"/>
            </a:pPr>
            <a:r>
              <a:rPr lang="en-US" dirty="0"/>
              <a:t>House fly maggots join other flies, forming feeding masses that liquefy tissues.</a:t>
            </a:r>
            <a:endParaRPr dirty="0"/>
          </a:p>
        </p:txBody>
      </p:sp>
      <p:sp>
        <p:nvSpPr>
          <p:cNvPr id="288" name="Google Shape;288;g338f55a3318_0_1"/>
          <p:cNvSpPr txBox="1">
            <a:spLocks noGrp="1"/>
          </p:cNvSpPr>
          <p:nvPr>
            <p:ph type="title"/>
          </p:nvPr>
        </p:nvSpPr>
        <p:spPr>
          <a:xfrm>
            <a:off x="457200" y="-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Stages of Decomposition </a:t>
            </a:r>
            <a:endParaRPr/>
          </a:p>
        </p:txBody>
      </p:sp>
      <p:pic>
        <p:nvPicPr>
          <p:cNvPr id="289" name="Google Shape;289;g338f55a3318_0_1" descr="Life cycle of the house fly, Musca domestica Linnaeus. Clockwise from upper left: eggs, larva, pupa, adult."/>
          <p:cNvPicPr preferRelativeResize="0"/>
          <p:nvPr/>
        </p:nvPicPr>
        <p:blipFill rotWithShape="1">
          <a:blip r:embed="rId3">
            <a:alphaModFix/>
          </a:blip>
          <a:srcRect l="4418" t="9387" r="5951" b="12639"/>
          <a:stretch/>
        </p:blipFill>
        <p:spPr>
          <a:xfrm>
            <a:off x="6391280" y="1309355"/>
            <a:ext cx="2246291" cy="1324928"/>
          </a:xfrm>
          <a:prstGeom prst="rect">
            <a:avLst/>
          </a:prstGeom>
          <a:noFill/>
          <a:ln>
            <a:noFill/>
          </a:ln>
        </p:spPr>
      </p:pic>
      <p:sp>
        <p:nvSpPr>
          <p:cNvPr id="290" name="Google Shape;290;g338f55a3318_0_1"/>
          <p:cNvSpPr txBox="1"/>
          <p:nvPr/>
        </p:nvSpPr>
        <p:spPr>
          <a:xfrm>
            <a:off x="6391275" y="2676150"/>
            <a:ext cx="2246400" cy="43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Life Cycle of a Fly</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3374b44c3be_0_7"/>
          <p:cNvSpPr txBox="1">
            <a:spLocks noGrp="1"/>
          </p:cNvSpPr>
          <p:nvPr>
            <p:ph type="body" idx="1"/>
          </p:nvPr>
        </p:nvSpPr>
        <p:spPr>
          <a:xfrm>
            <a:off x="386861" y="1027996"/>
            <a:ext cx="5934000" cy="34341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US" dirty="0"/>
              <a:t>3 - Decay Stage </a:t>
            </a:r>
            <a:endParaRPr dirty="0"/>
          </a:p>
          <a:p>
            <a:pPr marL="457200" lvl="0" indent="-393700" algn="l" rtl="0">
              <a:spcBef>
                <a:spcPts val="520"/>
              </a:spcBef>
              <a:spcAft>
                <a:spcPts val="0"/>
              </a:spcAft>
              <a:buSzPts val="2600"/>
              <a:buChar char="•"/>
            </a:pPr>
            <a:r>
              <a:rPr lang="en-US" dirty="0"/>
              <a:t>Begins when the skin breaks and the gases escape. </a:t>
            </a:r>
            <a:endParaRPr dirty="0"/>
          </a:p>
          <a:p>
            <a:pPr marL="457200" lvl="0" indent="-393700" algn="l" rtl="0">
              <a:spcBef>
                <a:spcPts val="1000"/>
              </a:spcBef>
              <a:spcAft>
                <a:spcPts val="0"/>
              </a:spcAft>
              <a:buSzPts val="2600"/>
              <a:buChar char="•"/>
            </a:pPr>
            <a:r>
              <a:rPr lang="en-US" dirty="0"/>
              <a:t>Maggot masses are large and very active as they grow older and larger. </a:t>
            </a:r>
            <a:endParaRPr dirty="0"/>
          </a:p>
          <a:p>
            <a:pPr marL="457200" lvl="0" indent="-393700" algn="l" rtl="0">
              <a:spcBef>
                <a:spcPts val="1000"/>
              </a:spcBef>
              <a:spcAft>
                <a:spcPts val="0"/>
              </a:spcAft>
              <a:buSzPts val="2600"/>
              <a:buChar char="•"/>
            </a:pPr>
            <a:r>
              <a:rPr lang="en-US" dirty="0"/>
              <a:t>This stage is noticeable because of bad smells emitted.</a:t>
            </a:r>
            <a:endParaRPr dirty="0"/>
          </a:p>
          <a:p>
            <a:pPr marL="457200" lvl="0" indent="-393700" algn="l" rtl="0">
              <a:spcBef>
                <a:spcPts val="1000"/>
              </a:spcBef>
              <a:spcAft>
                <a:spcPts val="1000"/>
              </a:spcAft>
              <a:buSzPts val="2600"/>
              <a:buChar char="•"/>
            </a:pPr>
            <a:r>
              <a:rPr lang="en-US" dirty="0"/>
              <a:t>Maggots exit to pupate in the soil.</a:t>
            </a:r>
            <a:endParaRPr dirty="0"/>
          </a:p>
        </p:txBody>
      </p:sp>
      <p:sp>
        <p:nvSpPr>
          <p:cNvPr id="296" name="Google Shape;296;g3374b44c3be_0_7"/>
          <p:cNvSpPr txBox="1">
            <a:spLocks noGrp="1"/>
          </p:cNvSpPr>
          <p:nvPr>
            <p:ph type="title"/>
          </p:nvPr>
        </p:nvSpPr>
        <p:spPr>
          <a:xfrm>
            <a:off x="457200" y="-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Stages of Decomposition </a:t>
            </a:r>
            <a:endParaRPr/>
          </a:p>
        </p:txBody>
      </p:sp>
      <p:pic>
        <p:nvPicPr>
          <p:cNvPr id="297" name="Google Shape;297;g3374b44c3be_0_7" descr="Life cycle of the house fly, Musca domestica Linnaeus. Clockwise from upper left: eggs, larva, pupa, adult."/>
          <p:cNvPicPr preferRelativeResize="0"/>
          <p:nvPr/>
        </p:nvPicPr>
        <p:blipFill rotWithShape="1">
          <a:blip r:embed="rId3">
            <a:alphaModFix/>
          </a:blip>
          <a:srcRect l="4418" t="9387" r="5951" b="12639"/>
          <a:stretch/>
        </p:blipFill>
        <p:spPr>
          <a:xfrm>
            <a:off x="6391280" y="1309355"/>
            <a:ext cx="2246291" cy="1324928"/>
          </a:xfrm>
          <a:prstGeom prst="rect">
            <a:avLst/>
          </a:prstGeom>
          <a:noFill/>
          <a:ln>
            <a:noFill/>
          </a:ln>
        </p:spPr>
      </p:pic>
      <p:sp>
        <p:nvSpPr>
          <p:cNvPr id="298" name="Google Shape;298;g3374b44c3be_0_7"/>
          <p:cNvSpPr txBox="1"/>
          <p:nvPr/>
        </p:nvSpPr>
        <p:spPr>
          <a:xfrm>
            <a:off x="6391275" y="2676150"/>
            <a:ext cx="2246400" cy="43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Life Cycle of a Fly</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338f55a3318_0_8"/>
          <p:cNvSpPr txBox="1">
            <a:spLocks noGrp="1"/>
          </p:cNvSpPr>
          <p:nvPr>
            <p:ph type="body" idx="1"/>
          </p:nvPr>
        </p:nvSpPr>
        <p:spPr>
          <a:xfrm>
            <a:off x="371789" y="1002875"/>
            <a:ext cx="59340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t>4 – Post-Decay Stage</a:t>
            </a:r>
            <a:endParaRPr dirty="0"/>
          </a:p>
          <a:p>
            <a:pPr marL="0" lvl="0" indent="0" algn="l" rtl="0">
              <a:spcBef>
                <a:spcPts val="520"/>
              </a:spcBef>
              <a:spcAft>
                <a:spcPts val="0"/>
              </a:spcAft>
              <a:buNone/>
            </a:pPr>
            <a:r>
              <a:rPr lang="en-US" dirty="0"/>
              <a:t> </a:t>
            </a:r>
            <a:endParaRPr dirty="0"/>
          </a:p>
          <a:p>
            <a:pPr marL="457200" lvl="0" indent="-393700" algn="l" rtl="0">
              <a:spcBef>
                <a:spcPts val="520"/>
              </a:spcBef>
              <a:spcAft>
                <a:spcPts val="0"/>
              </a:spcAft>
              <a:buSzPts val="2600"/>
              <a:buChar char="•"/>
            </a:pPr>
            <a:r>
              <a:rPr lang="en-US" dirty="0"/>
              <a:t>Most of the flesh is gone from the corpse with only cartilage, bone, and skin remaining. </a:t>
            </a:r>
            <a:endParaRPr dirty="0"/>
          </a:p>
          <a:p>
            <a:pPr marL="457200" lvl="0" indent="-393700" algn="l" rtl="0">
              <a:spcBef>
                <a:spcPts val="1000"/>
              </a:spcBef>
              <a:spcAft>
                <a:spcPts val="1000"/>
              </a:spcAft>
              <a:buSzPts val="2600"/>
              <a:buChar char="•"/>
            </a:pPr>
            <a:r>
              <a:rPr lang="en-US" dirty="0"/>
              <a:t>This stage is devoid of flies. Some beetles continue to feed on the highly desiccated or dried remains. </a:t>
            </a:r>
            <a:endParaRPr dirty="0"/>
          </a:p>
        </p:txBody>
      </p:sp>
      <p:sp>
        <p:nvSpPr>
          <p:cNvPr id="304" name="Google Shape;304;g338f55a3318_0_8"/>
          <p:cNvSpPr txBox="1">
            <a:spLocks noGrp="1"/>
          </p:cNvSpPr>
          <p:nvPr>
            <p:ph type="title"/>
          </p:nvPr>
        </p:nvSpPr>
        <p:spPr>
          <a:xfrm>
            <a:off x="457200" y="-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Stages of Decomposition </a:t>
            </a:r>
            <a:endParaRPr/>
          </a:p>
        </p:txBody>
      </p:sp>
      <p:pic>
        <p:nvPicPr>
          <p:cNvPr id="305" name="Google Shape;305;g338f55a3318_0_8" descr="Life cycle of the house fly, Musca domestica Linnaeus. Clockwise from upper left: eggs, larva, pupa, adult."/>
          <p:cNvPicPr preferRelativeResize="0"/>
          <p:nvPr/>
        </p:nvPicPr>
        <p:blipFill rotWithShape="1">
          <a:blip r:embed="rId3">
            <a:alphaModFix/>
          </a:blip>
          <a:srcRect l="4418" t="9387" r="5951" b="12639"/>
          <a:stretch/>
        </p:blipFill>
        <p:spPr>
          <a:xfrm>
            <a:off x="6391280" y="1309355"/>
            <a:ext cx="2246291" cy="1324928"/>
          </a:xfrm>
          <a:prstGeom prst="rect">
            <a:avLst/>
          </a:prstGeom>
          <a:noFill/>
          <a:ln>
            <a:noFill/>
          </a:ln>
        </p:spPr>
      </p:pic>
      <p:sp>
        <p:nvSpPr>
          <p:cNvPr id="306" name="Google Shape;306;g338f55a3318_0_8"/>
          <p:cNvSpPr txBox="1"/>
          <p:nvPr/>
        </p:nvSpPr>
        <p:spPr>
          <a:xfrm>
            <a:off x="6391275" y="2676150"/>
            <a:ext cx="2246400" cy="435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Life Cycle of a Fly</a:t>
            </a:r>
            <a:endParaRPr sz="2000" b="0" i="0" u="none" strike="noStrike" cap="non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9"/>
          <p:cNvSpPr/>
          <p:nvPr/>
        </p:nvSpPr>
        <p:spPr>
          <a:xfrm>
            <a:off x="4850600" y="940725"/>
            <a:ext cx="3792000" cy="7917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2" name="Google Shape;312;p49"/>
          <p:cNvSpPr/>
          <p:nvPr/>
        </p:nvSpPr>
        <p:spPr>
          <a:xfrm>
            <a:off x="515250" y="914400"/>
            <a:ext cx="3403500" cy="7917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13" name="Google Shape;313;p49"/>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Examples of Diptera (Flies)</a:t>
            </a:r>
            <a:endParaRPr/>
          </a:p>
        </p:txBody>
      </p:sp>
      <p:sp>
        <p:nvSpPr>
          <p:cNvPr id="314" name="Google Shape;314;p49"/>
          <p:cNvSpPr txBox="1"/>
          <p:nvPr/>
        </p:nvSpPr>
        <p:spPr>
          <a:xfrm>
            <a:off x="5583200" y="896654"/>
            <a:ext cx="2326800" cy="9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Late Stage Decomposition</a:t>
            </a:r>
            <a:endParaRPr sz="2300" b="0" i="0" u="none" strike="noStrike" cap="none">
              <a:solidFill>
                <a:schemeClr val="dk1"/>
              </a:solidFill>
              <a:latin typeface="Calibri"/>
              <a:ea typeface="Calibri"/>
              <a:cs typeface="Calibri"/>
              <a:sym typeface="Calibri"/>
            </a:endParaRPr>
          </a:p>
        </p:txBody>
      </p:sp>
      <p:sp>
        <p:nvSpPr>
          <p:cNvPr id="315" name="Google Shape;315;p49"/>
          <p:cNvSpPr txBox="1"/>
          <p:nvPr/>
        </p:nvSpPr>
        <p:spPr>
          <a:xfrm>
            <a:off x="1020074" y="873975"/>
            <a:ext cx="2326800" cy="925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dk1"/>
                </a:solidFill>
                <a:latin typeface="Calibri"/>
                <a:ea typeface="Calibri"/>
                <a:cs typeface="Calibri"/>
                <a:sym typeface="Calibri"/>
              </a:rPr>
              <a:t>Early Stage Decomposition</a:t>
            </a:r>
            <a:endParaRPr sz="2300" b="0" i="0" u="none" strike="noStrike" cap="none">
              <a:solidFill>
                <a:schemeClr val="dk1"/>
              </a:solidFill>
              <a:latin typeface="Calibri"/>
              <a:ea typeface="Calibri"/>
              <a:cs typeface="Calibri"/>
              <a:sym typeface="Calibri"/>
            </a:endParaRPr>
          </a:p>
        </p:txBody>
      </p:sp>
      <p:sp>
        <p:nvSpPr>
          <p:cNvPr id="316" name="Google Shape;316;p49"/>
          <p:cNvSpPr txBox="1"/>
          <p:nvPr/>
        </p:nvSpPr>
        <p:spPr>
          <a:xfrm>
            <a:off x="261875" y="2942875"/>
            <a:ext cx="1749300" cy="1379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Blow &amp; Greenbottle </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Metallic thorax and abdomen</a:t>
            </a:r>
            <a:endParaRPr sz="1600" b="0" i="0" u="none" strike="noStrike" cap="none">
              <a:solidFill>
                <a:schemeClr val="dk1"/>
              </a:solidFill>
              <a:latin typeface="Calibri"/>
              <a:ea typeface="Calibri"/>
              <a:cs typeface="Calibri"/>
              <a:sym typeface="Calibri"/>
            </a:endParaRPr>
          </a:p>
        </p:txBody>
      </p:sp>
      <p:sp>
        <p:nvSpPr>
          <p:cNvPr id="317" name="Google Shape;317;p49"/>
          <p:cNvSpPr txBox="1"/>
          <p:nvPr/>
        </p:nvSpPr>
        <p:spPr>
          <a:xfrm>
            <a:off x="2295550" y="2942875"/>
            <a:ext cx="1623300" cy="857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Flesh Fly</a:t>
            </a: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Striped thorax</a:t>
            </a:r>
            <a:endParaRPr sz="1600" b="0" i="0" u="none" strike="noStrike" cap="none">
              <a:solidFill>
                <a:schemeClr val="dk1"/>
              </a:solidFill>
              <a:latin typeface="Calibri"/>
              <a:ea typeface="Calibri"/>
              <a:cs typeface="Calibri"/>
              <a:sym typeface="Calibri"/>
            </a:endParaRPr>
          </a:p>
        </p:txBody>
      </p:sp>
      <p:sp>
        <p:nvSpPr>
          <p:cNvPr id="318" name="Google Shape;318;p49"/>
          <p:cNvSpPr txBox="1"/>
          <p:nvPr/>
        </p:nvSpPr>
        <p:spPr>
          <a:xfrm>
            <a:off x="4931900" y="2991600"/>
            <a:ext cx="1460700" cy="43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House Fly</a:t>
            </a:r>
            <a:endParaRPr sz="1600" b="0" i="0" u="none" strike="noStrike" cap="none">
              <a:solidFill>
                <a:schemeClr val="dk1"/>
              </a:solidFill>
              <a:latin typeface="Calibri"/>
              <a:ea typeface="Calibri"/>
              <a:cs typeface="Calibri"/>
              <a:sym typeface="Calibri"/>
            </a:endParaRPr>
          </a:p>
        </p:txBody>
      </p:sp>
      <p:sp>
        <p:nvSpPr>
          <p:cNvPr id="319" name="Google Shape;319;p49"/>
          <p:cNvSpPr txBox="1"/>
          <p:nvPr/>
        </p:nvSpPr>
        <p:spPr>
          <a:xfrm>
            <a:off x="6921300" y="2942875"/>
            <a:ext cx="1907700" cy="439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Cheese Skipper</a:t>
            </a:r>
            <a:endParaRPr sz="1600" b="0" i="0" u="none" strike="noStrike" cap="none">
              <a:solidFill>
                <a:schemeClr val="dk1"/>
              </a:solidFill>
              <a:latin typeface="Calibri"/>
              <a:ea typeface="Calibri"/>
              <a:cs typeface="Calibri"/>
              <a:sym typeface="Calibri"/>
            </a:endParaRPr>
          </a:p>
        </p:txBody>
      </p:sp>
      <p:pic>
        <p:nvPicPr>
          <p:cNvPr id="320" name="Google Shape;320;p49" descr="Dorsal view of adult cheese skipper, Piophila casei Linnaeus."/>
          <p:cNvPicPr preferRelativeResize="0"/>
          <p:nvPr/>
        </p:nvPicPr>
        <p:blipFill rotWithShape="1">
          <a:blip r:embed="rId3">
            <a:alphaModFix/>
          </a:blip>
          <a:srcRect t="4974" b="10684"/>
          <a:stretch/>
        </p:blipFill>
        <p:spPr>
          <a:xfrm>
            <a:off x="7063500" y="1943150"/>
            <a:ext cx="1623300" cy="985752"/>
          </a:xfrm>
          <a:prstGeom prst="rect">
            <a:avLst/>
          </a:prstGeom>
          <a:noFill/>
          <a:ln>
            <a:noFill/>
          </a:ln>
        </p:spPr>
      </p:pic>
      <p:pic>
        <p:nvPicPr>
          <p:cNvPr id="321" name="Google Shape;321;p49" descr="Anterior lateral view of an Sarcophaga crassipalpis Macquart, a flesh fly. Fly is on glass, which reflects some of the legs."/>
          <p:cNvPicPr preferRelativeResize="0"/>
          <p:nvPr/>
        </p:nvPicPr>
        <p:blipFill rotWithShape="1">
          <a:blip r:embed="rId4">
            <a:alphaModFix/>
          </a:blip>
          <a:srcRect/>
          <a:stretch/>
        </p:blipFill>
        <p:spPr>
          <a:xfrm>
            <a:off x="2311500" y="1972126"/>
            <a:ext cx="1623325" cy="970750"/>
          </a:xfrm>
          <a:prstGeom prst="rect">
            <a:avLst/>
          </a:prstGeom>
          <a:noFill/>
          <a:ln>
            <a:noFill/>
          </a:ln>
        </p:spPr>
      </p:pic>
      <p:pic>
        <p:nvPicPr>
          <p:cNvPr id="322" name="Google Shape;322;p49" descr="Dorsal view of the common green bottle fly, Lucilia sericata (Meigen). "/>
          <p:cNvPicPr preferRelativeResize="0"/>
          <p:nvPr/>
        </p:nvPicPr>
        <p:blipFill rotWithShape="1">
          <a:blip r:embed="rId5">
            <a:alphaModFix/>
          </a:blip>
          <a:srcRect l="2384" t="3291" r="16439" b="9499"/>
          <a:stretch/>
        </p:blipFill>
        <p:spPr>
          <a:xfrm rot="-5400000">
            <a:off x="708789" y="1719613"/>
            <a:ext cx="957500" cy="1460675"/>
          </a:xfrm>
          <a:prstGeom prst="rect">
            <a:avLst/>
          </a:prstGeom>
          <a:noFill/>
          <a:ln>
            <a:noFill/>
          </a:ln>
        </p:spPr>
      </p:pic>
      <p:pic>
        <p:nvPicPr>
          <p:cNvPr id="323" name="Google Shape;323;p49" descr="Adult house fly, Musca domestica Linnaeus."/>
          <p:cNvPicPr preferRelativeResize="0"/>
          <p:nvPr/>
        </p:nvPicPr>
        <p:blipFill rotWithShape="1">
          <a:blip r:embed="rId6">
            <a:alphaModFix/>
          </a:blip>
          <a:srcRect l="7800" t="3047" r="6799" b="9234"/>
          <a:stretch/>
        </p:blipFill>
        <p:spPr>
          <a:xfrm>
            <a:off x="4850601" y="1861124"/>
            <a:ext cx="1623300" cy="113048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0"/>
          <p:cNvSpPr/>
          <p:nvPr/>
        </p:nvSpPr>
        <p:spPr>
          <a:xfrm>
            <a:off x="4357800" y="966325"/>
            <a:ext cx="4713775" cy="615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29" name="Google Shape;329;p50"/>
          <p:cNvSpPr/>
          <p:nvPr/>
        </p:nvSpPr>
        <p:spPr>
          <a:xfrm>
            <a:off x="295875" y="986425"/>
            <a:ext cx="3713850" cy="615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30" name="Google Shape;330;p50"/>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Examples of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Coleoptera </a:t>
            </a:r>
            <a:r>
              <a:rPr lang="en-US"/>
              <a:t>(Beetles)</a:t>
            </a:r>
            <a:endParaRPr/>
          </a:p>
        </p:txBody>
      </p:sp>
      <p:sp>
        <p:nvSpPr>
          <p:cNvPr id="331" name="Google Shape;331;p50"/>
          <p:cNvSpPr txBox="1"/>
          <p:nvPr/>
        </p:nvSpPr>
        <p:spPr>
          <a:xfrm>
            <a:off x="4744014" y="2979348"/>
            <a:ext cx="1721830" cy="8927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2000" b="1" i="0" u="none" strike="noStrike" cap="none">
                <a:solidFill>
                  <a:srgbClr val="000000"/>
                </a:solidFill>
                <a:latin typeface="Calibri"/>
                <a:ea typeface="Calibri"/>
                <a:cs typeface="Calibri"/>
                <a:sym typeface="Calibri"/>
              </a:rPr>
              <a:t>Rove Beetles </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600" b="0" i="0" u="none" strike="noStrike" cap="none">
                <a:solidFill>
                  <a:srgbClr val="000000"/>
                </a:solidFill>
                <a:latin typeface="Calibri"/>
                <a:ea typeface="Calibri"/>
                <a:cs typeface="Calibri"/>
                <a:sym typeface="Calibri"/>
              </a:rPr>
              <a:t>Predator of fly eggs</a:t>
            </a:r>
            <a:endParaRPr sz="1600" b="0" i="0" u="none" strike="noStrike" cap="none">
              <a:solidFill>
                <a:srgbClr val="000000"/>
              </a:solidFill>
              <a:latin typeface="Calibri"/>
              <a:ea typeface="Calibri"/>
              <a:cs typeface="Calibri"/>
              <a:sym typeface="Calibri"/>
            </a:endParaRPr>
          </a:p>
        </p:txBody>
      </p:sp>
      <p:sp>
        <p:nvSpPr>
          <p:cNvPr id="332" name="Google Shape;332;p50"/>
          <p:cNvSpPr txBox="1"/>
          <p:nvPr/>
        </p:nvSpPr>
        <p:spPr>
          <a:xfrm>
            <a:off x="6539275" y="2983287"/>
            <a:ext cx="1962721" cy="6464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2000" b="1" i="0" u="none" strike="noStrike" cap="none">
                <a:solidFill>
                  <a:srgbClr val="000000"/>
                </a:solidFill>
                <a:latin typeface="Calibri"/>
                <a:ea typeface="Calibri"/>
                <a:cs typeface="Calibri"/>
                <a:sym typeface="Calibri"/>
              </a:rPr>
              <a:t>Clown Beetles </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Times New Roman"/>
              <a:buNone/>
            </a:pPr>
            <a:r>
              <a:rPr lang="en-US" sz="1600" b="0" i="0" u="none" strike="noStrike" cap="none">
                <a:solidFill>
                  <a:srgbClr val="000000"/>
                </a:solidFill>
                <a:latin typeface="Calibri"/>
                <a:ea typeface="Calibri"/>
                <a:cs typeface="Calibri"/>
                <a:sym typeface="Calibri"/>
              </a:rPr>
              <a:t>Predator of fly eggs</a:t>
            </a:r>
            <a:endParaRPr sz="1600" b="0" i="0" u="none" strike="noStrike" cap="none">
              <a:solidFill>
                <a:srgbClr val="000000"/>
              </a:solidFill>
              <a:latin typeface="Calibri"/>
              <a:ea typeface="Calibri"/>
              <a:cs typeface="Calibri"/>
              <a:sym typeface="Calibri"/>
            </a:endParaRPr>
          </a:p>
        </p:txBody>
      </p:sp>
      <p:sp>
        <p:nvSpPr>
          <p:cNvPr id="333" name="Google Shape;333;p50"/>
          <p:cNvSpPr txBox="1"/>
          <p:nvPr/>
        </p:nvSpPr>
        <p:spPr>
          <a:xfrm>
            <a:off x="457200" y="2957350"/>
            <a:ext cx="33222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Carrion Beetles </a:t>
            </a:r>
            <a:br>
              <a:rPr lang="en-US" sz="1800" b="1" i="1" u="none" strike="noStrike" cap="none">
                <a:solidFill>
                  <a:schemeClr val="dk1"/>
                </a:solidFill>
                <a:latin typeface="Calibri"/>
                <a:ea typeface="Calibri"/>
                <a:cs typeface="Calibri"/>
                <a:sym typeface="Calibri"/>
              </a:rPr>
            </a:br>
            <a:r>
              <a:rPr lang="en-US" sz="1600" b="0" i="0" u="none" strike="noStrike" cap="none">
                <a:solidFill>
                  <a:schemeClr val="dk1"/>
                </a:solidFill>
                <a:latin typeface="Calibri"/>
                <a:ea typeface="Calibri"/>
                <a:cs typeface="Calibri"/>
                <a:sym typeface="Calibri"/>
              </a:rPr>
              <a:t>Adults &amp; larvae feed on fly larvae</a:t>
            </a:r>
            <a:endParaRPr sz="1600" b="0" i="0" u="none" strike="noStrike" cap="none">
              <a:solidFill>
                <a:srgbClr val="000000"/>
              </a:solidFill>
              <a:latin typeface="Calibri"/>
              <a:ea typeface="Calibri"/>
              <a:cs typeface="Calibri"/>
              <a:sym typeface="Calibri"/>
            </a:endParaRPr>
          </a:p>
        </p:txBody>
      </p:sp>
      <p:sp>
        <p:nvSpPr>
          <p:cNvPr id="334" name="Google Shape;334;p50"/>
          <p:cNvSpPr txBox="1"/>
          <p:nvPr/>
        </p:nvSpPr>
        <p:spPr>
          <a:xfrm>
            <a:off x="295875" y="1003818"/>
            <a:ext cx="3788100" cy="59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Calibri"/>
                <a:ea typeface="Calibri"/>
                <a:cs typeface="Calibri"/>
                <a:sym typeface="Calibri"/>
              </a:rPr>
              <a:t>Early Stage Decomposition</a:t>
            </a:r>
            <a:endParaRPr sz="2600" b="0" i="0" u="none" strike="noStrike" cap="none">
              <a:solidFill>
                <a:schemeClr val="dk1"/>
              </a:solidFill>
              <a:latin typeface="Calibri"/>
              <a:ea typeface="Calibri"/>
              <a:cs typeface="Calibri"/>
              <a:sym typeface="Calibri"/>
            </a:endParaRPr>
          </a:p>
        </p:txBody>
      </p:sp>
      <p:sp>
        <p:nvSpPr>
          <p:cNvPr id="335" name="Google Shape;335;p50"/>
          <p:cNvSpPr txBox="1"/>
          <p:nvPr/>
        </p:nvSpPr>
        <p:spPr>
          <a:xfrm>
            <a:off x="4357800" y="973367"/>
            <a:ext cx="4786200" cy="63329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Calibri"/>
                <a:ea typeface="Calibri"/>
                <a:cs typeface="Calibri"/>
                <a:sym typeface="Calibri"/>
              </a:rPr>
              <a:t>Early to Late Stage Decomposition</a:t>
            </a:r>
            <a:endParaRPr sz="2600" b="0" i="0" u="none" strike="noStrike" cap="none">
              <a:solidFill>
                <a:schemeClr val="dk1"/>
              </a:solidFill>
              <a:latin typeface="Calibri"/>
              <a:ea typeface="Calibri"/>
              <a:cs typeface="Calibri"/>
              <a:sym typeface="Calibri"/>
            </a:endParaRPr>
          </a:p>
        </p:txBody>
      </p:sp>
      <p:pic>
        <p:nvPicPr>
          <p:cNvPr id="336" name="Google Shape;336;p50"/>
          <p:cNvPicPr preferRelativeResize="0"/>
          <p:nvPr/>
        </p:nvPicPr>
        <p:blipFill rotWithShape="1">
          <a:blip r:embed="rId3">
            <a:alphaModFix/>
          </a:blip>
          <a:srcRect l="14940" t="5357" r="37281" b="9194"/>
          <a:stretch/>
        </p:blipFill>
        <p:spPr>
          <a:xfrm rot="5400000">
            <a:off x="660662" y="1627750"/>
            <a:ext cx="1192250" cy="1599175"/>
          </a:xfrm>
          <a:prstGeom prst="rect">
            <a:avLst/>
          </a:prstGeom>
          <a:noFill/>
          <a:ln>
            <a:noFill/>
          </a:ln>
        </p:spPr>
      </p:pic>
      <p:pic>
        <p:nvPicPr>
          <p:cNvPr id="337" name="Google Shape;337;p50"/>
          <p:cNvPicPr preferRelativeResize="0"/>
          <p:nvPr/>
        </p:nvPicPr>
        <p:blipFill>
          <a:blip r:embed="rId4">
            <a:alphaModFix/>
          </a:blip>
          <a:stretch>
            <a:fillRect/>
          </a:stretch>
        </p:blipFill>
        <p:spPr>
          <a:xfrm>
            <a:off x="2136478" y="1814175"/>
            <a:ext cx="1642922" cy="1226325"/>
          </a:xfrm>
          <a:prstGeom prst="rect">
            <a:avLst/>
          </a:prstGeom>
          <a:noFill/>
          <a:ln>
            <a:noFill/>
          </a:ln>
        </p:spPr>
      </p:pic>
      <p:pic>
        <p:nvPicPr>
          <p:cNvPr id="338" name="Google Shape;338;p50"/>
          <p:cNvPicPr preferRelativeResize="0"/>
          <p:nvPr/>
        </p:nvPicPr>
        <p:blipFill>
          <a:blip r:embed="rId5">
            <a:alphaModFix/>
          </a:blip>
          <a:stretch>
            <a:fillRect/>
          </a:stretch>
        </p:blipFill>
        <p:spPr>
          <a:xfrm>
            <a:off x="4949063" y="1722623"/>
            <a:ext cx="1311738" cy="1192275"/>
          </a:xfrm>
          <a:prstGeom prst="rect">
            <a:avLst/>
          </a:prstGeom>
          <a:noFill/>
          <a:ln>
            <a:noFill/>
          </a:ln>
        </p:spPr>
      </p:pic>
      <p:pic>
        <p:nvPicPr>
          <p:cNvPr id="339" name="Google Shape;339;p50"/>
          <p:cNvPicPr preferRelativeResize="0"/>
          <p:nvPr/>
        </p:nvPicPr>
        <p:blipFill rotWithShape="1">
          <a:blip r:embed="rId6">
            <a:alphaModFix/>
          </a:blip>
          <a:srcRect t="5142" b="7696"/>
          <a:stretch/>
        </p:blipFill>
        <p:spPr>
          <a:xfrm rot="5400000">
            <a:off x="6856812" y="1616825"/>
            <a:ext cx="1327650" cy="1539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1"/>
          <p:cNvSpPr/>
          <p:nvPr/>
        </p:nvSpPr>
        <p:spPr>
          <a:xfrm>
            <a:off x="457200" y="1106725"/>
            <a:ext cx="8229600" cy="6156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345" name="Google Shape;345;p51"/>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Examples of Coleoptera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Beetles</a:t>
            </a:r>
            <a:r>
              <a:rPr lang="en-US"/>
              <a:t>)</a:t>
            </a:r>
            <a:endParaRPr/>
          </a:p>
        </p:txBody>
      </p:sp>
      <p:sp>
        <p:nvSpPr>
          <p:cNvPr id="346" name="Google Shape;346;p51"/>
          <p:cNvSpPr txBox="1"/>
          <p:nvPr/>
        </p:nvSpPr>
        <p:spPr>
          <a:xfrm>
            <a:off x="69000" y="3202663"/>
            <a:ext cx="28956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rgbClr val="000000"/>
                </a:solidFill>
                <a:latin typeface="Calibri"/>
                <a:ea typeface="Calibri"/>
                <a:cs typeface="Calibri"/>
                <a:sym typeface="Calibri"/>
              </a:rPr>
              <a:t>Ham &amp; Checkered Beetles </a:t>
            </a:r>
            <a:br>
              <a:rPr lang="en-US" sz="1600" b="1"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Predator of flies &amp; beetles; </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Times New Roman"/>
              <a:buNone/>
            </a:pPr>
            <a:r>
              <a:rPr lang="en-US" sz="1600" b="0" i="0" u="none" strike="noStrike" cap="none">
                <a:solidFill>
                  <a:srgbClr val="000000"/>
                </a:solidFill>
                <a:latin typeface="Calibri"/>
                <a:ea typeface="Calibri"/>
                <a:cs typeface="Calibri"/>
                <a:sym typeface="Calibri"/>
              </a:rPr>
              <a:t>also feed on dead tissue</a:t>
            </a:r>
            <a:endParaRPr sz="1400" b="0" i="0" u="none" strike="noStrike" cap="none">
              <a:solidFill>
                <a:srgbClr val="000000"/>
              </a:solidFill>
              <a:latin typeface="Calibri"/>
              <a:ea typeface="Calibri"/>
              <a:cs typeface="Calibri"/>
              <a:sym typeface="Calibri"/>
            </a:endParaRPr>
          </a:p>
        </p:txBody>
      </p:sp>
      <p:sp>
        <p:nvSpPr>
          <p:cNvPr id="347" name="Google Shape;347;p51"/>
          <p:cNvSpPr txBox="1"/>
          <p:nvPr/>
        </p:nvSpPr>
        <p:spPr>
          <a:xfrm>
            <a:off x="2743200" y="4274925"/>
            <a:ext cx="28956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a:solidFill>
                  <a:srgbClr val="000000"/>
                </a:solidFill>
                <a:latin typeface="Calibri"/>
                <a:ea typeface="Calibri"/>
                <a:cs typeface="Calibri"/>
                <a:sym typeface="Calibri"/>
              </a:rPr>
              <a:t>Skin Beetles </a:t>
            </a:r>
            <a:br>
              <a:rPr lang="en-US" sz="1600" b="1"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Feed on dried skin &amp; tissues</a:t>
            </a:r>
            <a:endParaRPr sz="1400" b="0" i="0" u="none" strike="noStrike" cap="none">
              <a:solidFill>
                <a:srgbClr val="000000"/>
              </a:solidFill>
              <a:latin typeface="Calibri"/>
              <a:ea typeface="Calibri"/>
              <a:cs typeface="Calibri"/>
              <a:sym typeface="Calibri"/>
            </a:endParaRPr>
          </a:p>
        </p:txBody>
      </p:sp>
      <p:sp>
        <p:nvSpPr>
          <p:cNvPr id="348" name="Google Shape;348;p51"/>
          <p:cNvSpPr txBox="1"/>
          <p:nvPr/>
        </p:nvSpPr>
        <p:spPr>
          <a:xfrm>
            <a:off x="5638825" y="3271825"/>
            <a:ext cx="28956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Times New Roman"/>
              <a:buNone/>
            </a:pPr>
            <a:r>
              <a:rPr lang="en-US" sz="1800" b="1" i="0" u="none" strike="noStrike" cap="none" dirty="0">
                <a:solidFill>
                  <a:srgbClr val="000000"/>
                </a:solidFill>
                <a:latin typeface="Calibri"/>
                <a:ea typeface="Calibri"/>
                <a:cs typeface="Calibri"/>
                <a:sym typeface="Calibri"/>
              </a:rPr>
              <a:t>Hide Beetles </a:t>
            </a:r>
            <a:br>
              <a:rPr lang="en-US" sz="1600" b="1" i="0" u="none" strike="noStrike" cap="none" dirty="0">
                <a:solidFill>
                  <a:srgbClr val="000000"/>
                </a:solidFill>
                <a:latin typeface="Calibri"/>
                <a:ea typeface="Calibri"/>
                <a:cs typeface="Calibri"/>
                <a:sym typeface="Calibri"/>
              </a:rPr>
            </a:br>
            <a:r>
              <a:rPr lang="en-US" sz="1600" b="0" i="0" u="none" strike="noStrike" cap="none" dirty="0">
                <a:solidFill>
                  <a:srgbClr val="000000"/>
                </a:solidFill>
                <a:latin typeface="Calibri"/>
                <a:ea typeface="Calibri"/>
                <a:cs typeface="Calibri"/>
                <a:sym typeface="Calibri"/>
              </a:rPr>
              <a:t>Usually the last to arrive</a:t>
            </a:r>
            <a:endParaRPr sz="1400" b="0" i="0" u="none" strike="noStrike" cap="none" dirty="0">
              <a:solidFill>
                <a:srgbClr val="000000"/>
              </a:solidFill>
              <a:latin typeface="Calibri"/>
              <a:ea typeface="Calibri"/>
              <a:cs typeface="Calibri"/>
              <a:sym typeface="Calibri"/>
            </a:endParaRPr>
          </a:p>
        </p:txBody>
      </p:sp>
      <p:sp>
        <p:nvSpPr>
          <p:cNvPr id="349" name="Google Shape;349;p51"/>
          <p:cNvSpPr txBox="1"/>
          <p:nvPr/>
        </p:nvSpPr>
        <p:spPr>
          <a:xfrm>
            <a:off x="2503650" y="1106725"/>
            <a:ext cx="4136700" cy="85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dk1"/>
                </a:solidFill>
                <a:latin typeface="Calibri"/>
                <a:ea typeface="Calibri"/>
                <a:cs typeface="Calibri"/>
                <a:sym typeface="Calibri"/>
              </a:rPr>
              <a:t>Late Stage Decomposition</a:t>
            </a:r>
            <a:endParaRPr sz="2600" b="0" i="0" u="none" strike="noStrike" cap="none">
              <a:solidFill>
                <a:schemeClr val="dk1"/>
              </a:solidFill>
              <a:latin typeface="Calibri"/>
              <a:ea typeface="Calibri"/>
              <a:cs typeface="Calibri"/>
              <a:sym typeface="Calibri"/>
            </a:endParaRPr>
          </a:p>
        </p:txBody>
      </p:sp>
      <p:pic>
        <p:nvPicPr>
          <p:cNvPr id="350" name="Google Shape;350;p51"/>
          <p:cNvPicPr preferRelativeResize="0"/>
          <p:nvPr/>
        </p:nvPicPr>
        <p:blipFill>
          <a:blip r:embed="rId3">
            <a:alphaModFix/>
          </a:blip>
          <a:stretch>
            <a:fillRect/>
          </a:stretch>
        </p:blipFill>
        <p:spPr>
          <a:xfrm rot="-5400000">
            <a:off x="6386513" y="1657338"/>
            <a:ext cx="1400175" cy="1828800"/>
          </a:xfrm>
          <a:prstGeom prst="rect">
            <a:avLst/>
          </a:prstGeom>
          <a:noFill/>
          <a:ln>
            <a:noFill/>
          </a:ln>
        </p:spPr>
      </p:pic>
      <p:pic>
        <p:nvPicPr>
          <p:cNvPr id="351" name="Google Shape;351;p51"/>
          <p:cNvPicPr preferRelativeResize="0"/>
          <p:nvPr/>
        </p:nvPicPr>
        <p:blipFill>
          <a:blip r:embed="rId4">
            <a:alphaModFix/>
          </a:blip>
          <a:stretch>
            <a:fillRect/>
          </a:stretch>
        </p:blipFill>
        <p:spPr>
          <a:xfrm>
            <a:off x="3573038" y="2205113"/>
            <a:ext cx="1457325" cy="1828800"/>
          </a:xfrm>
          <a:prstGeom prst="rect">
            <a:avLst/>
          </a:prstGeom>
          <a:noFill/>
          <a:ln>
            <a:noFill/>
          </a:ln>
        </p:spPr>
      </p:pic>
      <p:pic>
        <p:nvPicPr>
          <p:cNvPr id="352" name="Google Shape;352;p51"/>
          <p:cNvPicPr preferRelativeResize="0"/>
          <p:nvPr/>
        </p:nvPicPr>
        <p:blipFill>
          <a:blip r:embed="rId5">
            <a:alphaModFix/>
          </a:blip>
          <a:stretch>
            <a:fillRect/>
          </a:stretch>
        </p:blipFill>
        <p:spPr>
          <a:xfrm rot="5400000">
            <a:off x="838200" y="1590650"/>
            <a:ext cx="1066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9"/>
          <p:cNvSpPr txBox="1">
            <a:spLocks noGrp="1"/>
          </p:cNvSpPr>
          <p:nvPr>
            <p:ph type="body" idx="1"/>
          </p:nvPr>
        </p:nvSpPr>
        <p:spPr>
          <a:xfrm>
            <a:off x="4538600" y="1164647"/>
            <a:ext cx="4148100" cy="2316703"/>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dirty="0"/>
              <a:t>Write a word or phrase for every letter answering the prompt below: </a:t>
            </a:r>
            <a:endParaRPr dirty="0"/>
          </a:p>
          <a:p>
            <a:pPr marL="0" lvl="0" indent="0" algn="l" rtl="0">
              <a:lnSpc>
                <a:spcPct val="100000"/>
              </a:lnSpc>
              <a:spcBef>
                <a:spcPts val="520"/>
              </a:spcBef>
              <a:spcAft>
                <a:spcPts val="0"/>
              </a:spcAft>
              <a:buSzPts val="2600"/>
              <a:buNone/>
            </a:pPr>
            <a:endParaRPr dirty="0"/>
          </a:p>
        </p:txBody>
      </p:sp>
      <p:sp>
        <p:nvSpPr>
          <p:cNvPr id="91" name="Google Shape;91;p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ABC Graffiti | Round 1</a:t>
            </a:r>
            <a:endParaRPr/>
          </a:p>
        </p:txBody>
      </p:sp>
      <p:pic>
        <p:nvPicPr>
          <p:cNvPr id="92" name="Google Shape;92;p9"/>
          <p:cNvPicPr preferRelativeResize="0"/>
          <p:nvPr/>
        </p:nvPicPr>
        <p:blipFill rotWithShape="1">
          <a:blip r:embed="rId3">
            <a:alphaModFix/>
          </a:blip>
          <a:srcRect/>
          <a:stretch/>
        </p:blipFill>
        <p:spPr>
          <a:xfrm>
            <a:off x="7626699" y="165798"/>
            <a:ext cx="1170014" cy="1190729"/>
          </a:xfrm>
          <a:prstGeom prst="rect">
            <a:avLst/>
          </a:prstGeom>
          <a:noFill/>
          <a:ln>
            <a:noFill/>
          </a:ln>
        </p:spPr>
      </p:pic>
      <p:pic>
        <p:nvPicPr>
          <p:cNvPr id="93" name="Google Shape;93;p9" title="K20 Center 3 minute timer">
            <a:hlinkClick r:id="rId4"/>
          </p:cNvPr>
          <p:cNvPicPr preferRelativeResize="0"/>
          <p:nvPr/>
        </p:nvPicPr>
        <p:blipFill rotWithShape="1">
          <a:blip r:embed="rId5">
            <a:alphaModFix/>
          </a:blip>
          <a:srcRect/>
          <a:stretch/>
        </p:blipFill>
        <p:spPr>
          <a:xfrm>
            <a:off x="457200" y="1309351"/>
            <a:ext cx="3861575" cy="2172125"/>
          </a:xfrm>
          <a:prstGeom prst="rect">
            <a:avLst/>
          </a:prstGeom>
          <a:noFill/>
          <a:ln>
            <a:noFill/>
          </a:ln>
        </p:spPr>
      </p:pic>
      <p:sp>
        <p:nvSpPr>
          <p:cNvPr id="94" name="Google Shape;94;p9"/>
          <p:cNvSpPr txBox="1"/>
          <p:nvPr/>
        </p:nvSpPr>
        <p:spPr>
          <a:xfrm>
            <a:off x="1253825" y="3481475"/>
            <a:ext cx="2268300" cy="53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rgbClr val="1C3C58"/>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K20 3 Minute Timer</a:t>
            </a:r>
            <a:endParaRPr sz="2000" b="0" i="0" u="none" strike="noStrike" cap="none">
              <a:solidFill>
                <a:srgbClr val="1C3C58"/>
              </a:solidFill>
              <a:latin typeface="Calibri"/>
              <a:ea typeface="Calibri"/>
              <a:cs typeface="Calibri"/>
              <a:sym typeface="Calibri"/>
            </a:endParaRPr>
          </a:p>
        </p:txBody>
      </p:sp>
      <p:sp>
        <p:nvSpPr>
          <p:cNvPr id="95" name="Google Shape;95;p9"/>
          <p:cNvSpPr/>
          <p:nvPr/>
        </p:nvSpPr>
        <p:spPr>
          <a:xfrm>
            <a:off x="4561952" y="2804675"/>
            <a:ext cx="4148100" cy="1107600"/>
          </a:xfrm>
          <a:prstGeom prst="roundRect">
            <a:avLst>
              <a:gd name="adj" fmla="val 16667"/>
            </a:avLst>
          </a:prstGeom>
          <a:solidFill>
            <a:srgbClr val="910D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96" name="Google Shape;96;p9"/>
          <p:cNvSpPr txBox="1"/>
          <p:nvPr/>
        </p:nvSpPr>
        <p:spPr>
          <a:xfrm>
            <a:off x="4681850" y="2804675"/>
            <a:ext cx="3861600" cy="121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dirty="0">
                <a:solidFill>
                  <a:schemeClr val="lt1"/>
                </a:solidFill>
                <a:latin typeface="Calibri"/>
                <a:ea typeface="Calibri"/>
                <a:cs typeface="Calibri"/>
                <a:sym typeface="Calibri"/>
              </a:rPr>
              <a:t>What can we learn from bugs?</a:t>
            </a:r>
            <a:endParaRPr sz="2600" b="0" i="0" u="none" strike="noStrike" cap="none" dirty="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339661d1e13_0_6"/>
          <p:cNvSpPr txBox="1">
            <a:spLocks noGrp="1"/>
          </p:cNvSpPr>
          <p:nvPr>
            <p:ph type="body" idx="1"/>
          </p:nvPr>
        </p:nvSpPr>
        <p:spPr>
          <a:xfrm>
            <a:off x="1605475" y="4378800"/>
            <a:ext cx="5560500" cy="7647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sz="2000" u="sng">
                <a:solidFill>
                  <a:srgbClr val="1C3C58"/>
                </a:solidFill>
                <a:hlinkClick r:id="rId3">
                  <a:extLst>
                    <a:ext uri="{A12FA001-AC4F-418D-AE19-62706E023703}">
                      <ahyp:hlinkClr xmlns:ahyp="http://schemas.microsoft.com/office/drawing/2018/hyperlinkcolor" val="tx"/>
                    </a:ext>
                  </a:extLst>
                </a:hlinkClick>
              </a:rPr>
              <a:t>K20 ICAP - Crime Solving Insects with Michael Chism</a:t>
            </a:r>
            <a:endParaRPr sz="2000">
              <a:solidFill>
                <a:srgbClr val="1C3C58"/>
              </a:solidFill>
            </a:endParaRPr>
          </a:p>
        </p:txBody>
      </p:sp>
      <p:sp>
        <p:nvSpPr>
          <p:cNvPr id="358" name="Google Shape;358;g339661d1e13_0_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ICAP </a:t>
            </a:r>
            <a:endParaRPr/>
          </a:p>
        </p:txBody>
      </p:sp>
      <p:pic>
        <p:nvPicPr>
          <p:cNvPr id="359" name="Google Shape;359;g339661d1e13_0_6" descr="Listen as the manager of the processing division at Skulls Unlimited, describes how he came to work at there, defines Osteology, and how Osteology can help get a better understanding of the natural world." title="K20 ICAP - Crime Solving Insects with Michael Chism">
            <a:hlinkClick r:id="rId4"/>
          </p:cNvPr>
          <p:cNvPicPr preferRelativeResize="0"/>
          <p:nvPr/>
        </p:nvPicPr>
        <p:blipFill>
          <a:blip r:embed="rId5">
            <a:alphaModFix/>
          </a:blip>
          <a:stretch>
            <a:fillRect/>
          </a:stretch>
        </p:blipFill>
        <p:spPr>
          <a:xfrm>
            <a:off x="1528683" y="1164650"/>
            <a:ext cx="5714092" cy="3214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332d9e090c6_0_0"/>
          <p:cNvSpPr/>
          <p:nvPr/>
        </p:nvSpPr>
        <p:spPr>
          <a:xfrm>
            <a:off x="746375" y="4422250"/>
            <a:ext cx="3438600" cy="568800"/>
          </a:xfrm>
          <a:prstGeom prst="roundRect">
            <a:avLst>
              <a:gd name="adj" fmla="val 16667"/>
            </a:avLst>
          </a:prstGeom>
          <a:solidFill>
            <a:srgbClr val="910D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5" name="Google Shape;365;g332d9e090c6_0_0"/>
          <p:cNvSpPr/>
          <p:nvPr/>
        </p:nvSpPr>
        <p:spPr>
          <a:xfrm>
            <a:off x="4675175" y="3581125"/>
            <a:ext cx="3323400" cy="1073100"/>
          </a:xfrm>
          <a:prstGeom prst="roundRect">
            <a:avLst>
              <a:gd name="adj" fmla="val 16667"/>
            </a:avLst>
          </a:prstGeom>
          <a:solidFill>
            <a:srgbClr val="910D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6" name="Google Shape;366;g332d9e090c6_0_0"/>
          <p:cNvSpPr txBox="1">
            <a:spLocks noGrp="1"/>
          </p:cNvSpPr>
          <p:nvPr>
            <p:ph type="body" idx="1"/>
          </p:nvPr>
        </p:nvSpPr>
        <p:spPr>
          <a:xfrm>
            <a:off x="457200" y="1145970"/>
            <a:ext cx="4040100" cy="494400"/>
          </a:xfrm>
          <a:prstGeom prst="rect">
            <a:avLst/>
          </a:prstGeom>
        </p:spPr>
        <p:txBody>
          <a:bodyPr spcFirstLastPara="1" wrap="square" lIns="45700" tIns="0" rIns="45700" bIns="0" anchor="ctr" anchorCtr="0">
            <a:noAutofit/>
          </a:bodyPr>
          <a:lstStyle/>
          <a:p>
            <a:pPr marL="0" lvl="0" indent="0" algn="l" rtl="0">
              <a:spcBef>
                <a:spcPts val="480"/>
              </a:spcBef>
              <a:spcAft>
                <a:spcPts val="0"/>
              </a:spcAft>
              <a:buClr>
                <a:schemeClr val="dk1"/>
              </a:buClr>
              <a:buSzPts val="1100"/>
              <a:buFont typeface="Arial"/>
              <a:buNone/>
            </a:pPr>
            <a:r>
              <a:rPr lang="en-US" sz="2000" dirty="0"/>
              <a:t>Meat Processing Associate Degree or Certificate</a:t>
            </a:r>
            <a:endParaRPr sz="2000" dirty="0"/>
          </a:p>
        </p:txBody>
      </p:sp>
      <p:sp>
        <p:nvSpPr>
          <p:cNvPr id="367" name="Google Shape;367;g332d9e090c6_0_0"/>
          <p:cNvSpPr txBox="1">
            <a:spLocks noGrp="1"/>
          </p:cNvSpPr>
          <p:nvPr>
            <p:ph type="title"/>
          </p:nvPr>
        </p:nvSpPr>
        <p:spPr>
          <a:xfrm>
            <a:off x="382500" y="60874"/>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Educational Pathways</a:t>
            </a:r>
            <a:endParaRPr dirty="0"/>
          </a:p>
        </p:txBody>
      </p:sp>
      <p:sp>
        <p:nvSpPr>
          <p:cNvPr id="368" name="Google Shape;368;g332d9e090c6_0_0"/>
          <p:cNvSpPr txBox="1">
            <a:spLocks noGrp="1"/>
          </p:cNvSpPr>
          <p:nvPr>
            <p:ph type="body" idx="2"/>
          </p:nvPr>
        </p:nvSpPr>
        <p:spPr>
          <a:xfrm>
            <a:off x="4675175" y="1007095"/>
            <a:ext cx="4041900" cy="491100"/>
          </a:xfrm>
          <a:prstGeom prst="rect">
            <a:avLst/>
          </a:prstGeom>
        </p:spPr>
        <p:txBody>
          <a:bodyPr spcFirstLastPara="1" wrap="square" lIns="45700" tIns="0" rIns="45700" bIns="0" anchor="ctr" anchorCtr="0">
            <a:normAutofit/>
          </a:bodyPr>
          <a:lstStyle/>
          <a:p>
            <a:pPr marL="0" lvl="0" indent="0" algn="l" rtl="0">
              <a:spcBef>
                <a:spcPts val="480"/>
              </a:spcBef>
              <a:spcAft>
                <a:spcPts val="0"/>
              </a:spcAft>
              <a:buNone/>
            </a:pPr>
            <a:r>
              <a:rPr lang="en-US" dirty="0"/>
              <a:t>Zoology 4-year Degree</a:t>
            </a:r>
            <a:endParaRPr dirty="0"/>
          </a:p>
        </p:txBody>
      </p:sp>
      <p:sp>
        <p:nvSpPr>
          <p:cNvPr id="369" name="Google Shape;369;g332d9e090c6_0_0"/>
          <p:cNvSpPr txBox="1">
            <a:spLocks noGrp="1"/>
          </p:cNvSpPr>
          <p:nvPr>
            <p:ph type="body" idx="3"/>
          </p:nvPr>
        </p:nvSpPr>
        <p:spPr>
          <a:xfrm>
            <a:off x="486326" y="1824775"/>
            <a:ext cx="4040100" cy="2795400"/>
          </a:xfrm>
          <a:prstGeom prst="rect">
            <a:avLst/>
          </a:prstGeom>
        </p:spPr>
        <p:txBody>
          <a:bodyPr spcFirstLastPara="1" wrap="square" lIns="91425" tIns="0" rIns="91425" bIns="45700" anchor="t" anchorCtr="0">
            <a:normAutofit/>
          </a:bodyPr>
          <a:lstStyle/>
          <a:p>
            <a:pPr marL="457200" lvl="0" indent="-342900" algn="l" rtl="0">
              <a:spcBef>
                <a:spcPts val="360"/>
              </a:spcBef>
              <a:spcAft>
                <a:spcPts val="0"/>
              </a:spcAft>
              <a:buSzPts val="1800"/>
              <a:buChar char="•"/>
            </a:pPr>
            <a:r>
              <a:rPr lang="en-US" dirty="0"/>
              <a:t>Tissue Removal Techniques </a:t>
            </a:r>
            <a:endParaRPr dirty="0"/>
          </a:p>
          <a:p>
            <a:pPr marL="457200" lvl="0" indent="-342900" algn="l" rtl="0">
              <a:spcBef>
                <a:spcPts val="0"/>
              </a:spcBef>
              <a:spcAft>
                <a:spcPts val="0"/>
              </a:spcAft>
              <a:buSzPts val="1800"/>
              <a:buChar char="•"/>
            </a:pPr>
            <a:r>
              <a:rPr lang="en-US" dirty="0"/>
              <a:t>Knife and Tool Proficiency </a:t>
            </a:r>
            <a:endParaRPr dirty="0"/>
          </a:p>
          <a:p>
            <a:pPr marL="457200" lvl="0" indent="-342900" algn="l" rtl="0">
              <a:spcBef>
                <a:spcPts val="0"/>
              </a:spcBef>
              <a:spcAft>
                <a:spcPts val="0"/>
              </a:spcAft>
              <a:buSzPts val="1800"/>
              <a:buChar char="•"/>
            </a:pPr>
            <a:r>
              <a:rPr lang="en-US" dirty="0"/>
              <a:t>Sanitation and Safety </a:t>
            </a:r>
            <a:endParaRPr dirty="0"/>
          </a:p>
          <a:p>
            <a:pPr marL="457200" lvl="0" indent="-342900" algn="l" rtl="0">
              <a:spcBef>
                <a:spcPts val="0"/>
              </a:spcBef>
              <a:spcAft>
                <a:spcPts val="0"/>
              </a:spcAft>
              <a:buSzPts val="1800"/>
              <a:buChar char="•"/>
            </a:pPr>
            <a:r>
              <a:rPr lang="en-US" dirty="0"/>
              <a:t>Understanding of Animal Anatomy </a:t>
            </a:r>
            <a:endParaRPr dirty="0"/>
          </a:p>
          <a:p>
            <a:pPr marL="457200" lvl="0" indent="-342900" algn="l" rtl="0">
              <a:spcBef>
                <a:spcPts val="0"/>
              </a:spcBef>
              <a:spcAft>
                <a:spcPts val="0"/>
              </a:spcAft>
              <a:buSzPts val="1800"/>
              <a:buChar char="•"/>
            </a:pPr>
            <a:r>
              <a:rPr lang="en-US" dirty="0"/>
              <a:t>Chemical Processing and Preservation</a:t>
            </a:r>
            <a:endParaRPr dirty="0"/>
          </a:p>
          <a:p>
            <a:pPr marL="457200" lvl="0" indent="-342900" algn="l" rtl="0">
              <a:spcBef>
                <a:spcPts val="0"/>
              </a:spcBef>
              <a:spcAft>
                <a:spcPts val="0"/>
              </a:spcAft>
              <a:buSzPts val="1800"/>
              <a:buChar char="•"/>
            </a:pPr>
            <a:r>
              <a:rPr lang="en-US" dirty="0"/>
              <a:t>Regulatory Compliance </a:t>
            </a:r>
            <a:endParaRPr dirty="0"/>
          </a:p>
          <a:p>
            <a:pPr marL="457200" lvl="0" indent="-342900" algn="l" rtl="0">
              <a:spcBef>
                <a:spcPts val="0"/>
              </a:spcBef>
              <a:spcAft>
                <a:spcPts val="0"/>
              </a:spcAft>
              <a:buSzPts val="1800"/>
              <a:buChar char="•"/>
            </a:pPr>
            <a:r>
              <a:rPr lang="en-US" dirty="0"/>
              <a:t>Business and Customer Service Skills</a:t>
            </a:r>
            <a:endParaRPr dirty="0"/>
          </a:p>
        </p:txBody>
      </p:sp>
      <p:sp>
        <p:nvSpPr>
          <p:cNvPr id="370" name="Google Shape;370;g332d9e090c6_0_0"/>
          <p:cNvSpPr txBox="1">
            <a:spLocks noGrp="1"/>
          </p:cNvSpPr>
          <p:nvPr>
            <p:ph type="body" idx="4"/>
          </p:nvPr>
        </p:nvSpPr>
        <p:spPr>
          <a:xfrm>
            <a:off x="4660460" y="1755835"/>
            <a:ext cx="4040100" cy="1542600"/>
          </a:xfrm>
          <a:prstGeom prst="rect">
            <a:avLst/>
          </a:prstGeom>
        </p:spPr>
        <p:txBody>
          <a:bodyPr spcFirstLastPara="1" wrap="square" lIns="91425" tIns="0" rIns="91425" bIns="45700" anchor="t" anchorCtr="0">
            <a:normAutofit/>
          </a:bodyPr>
          <a:lstStyle/>
          <a:p>
            <a:pPr marL="457200" lvl="0" indent="-342900" algn="l" rtl="0">
              <a:spcBef>
                <a:spcPts val="360"/>
              </a:spcBef>
              <a:spcAft>
                <a:spcPts val="0"/>
              </a:spcAft>
              <a:buSzPts val="1800"/>
              <a:buChar char="•"/>
            </a:pPr>
            <a:r>
              <a:rPr lang="en-US" dirty="0"/>
              <a:t>Anatomical Knowledge </a:t>
            </a:r>
            <a:endParaRPr dirty="0"/>
          </a:p>
          <a:p>
            <a:pPr marL="457200" lvl="0" indent="-342900" algn="l" rtl="0">
              <a:spcBef>
                <a:spcPts val="0"/>
              </a:spcBef>
              <a:spcAft>
                <a:spcPts val="0"/>
              </a:spcAft>
              <a:buSzPts val="1800"/>
              <a:buChar char="•"/>
            </a:pPr>
            <a:r>
              <a:rPr lang="en-US" dirty="0"/>
              <a:t>Biological and Chemical Processes </a:t>
            </a:r>
            <a:endParaRPr dirty="0"/>
          </a:p>
          <a:p>
            <a:pPr marL="457200" lvl="0" indent="-342900" algn="l" rtl="0">
              <a:spcBef>
                <a:spcPts val="0"/>
              </a:spcBef>
              <a:spcAft>
                <a:spcPts val="0"/>
              </a:spcAft>
              <a:buSzPts val="1800"/>
              <a:buChar char="•"/>
            </a:pPr>
            <a:r>
              <a:rPr lang="en-US" dirty="0"/>
              <a:t>Taxonomy and Classification </a:t>
            </a:r>
            <a:endParaRPr dirty="0"/>
          </a:p>
          <a:p>
            <a:pPr marL="457200" lvl="0" indent="-342900" algn="l" rtl="0">
              <a:spcBef>
                <a:spcPts val="0"/>
              </a:spcBef>
              <a:spcAft>
                <a:spcPts val="0"/>
              </a:spcAft>
              <a:buSzPts val="1800"/>
              <a:buChar char="•"/>
            </a:pPr>
            <a:r>
              <a:rPr lang="en-US" dirty="0"/>
              <a:t>Ethical and Legal Considerations</a:t>
            </a:r>
            <a:endParaRPr dirty="0"/>
          </a:p>
          <a:p>
            <a:pPr marL="457200" lvl="0" indent="-342900" algn="l" rtl="0">
              <a:spcBef>
                <a:spcPts val="0"/>
              </a:spcBef>
              <a:spcAft>
                <a:spcPts val="0"/>
              </a:spcAft>
              <a:buSzPts val="1800"/>
              <a:buChar char="•"/>
            </a:pPr>
            <a:r>
              <a:rPr lang="en-US" dirty="0"/>
              <a:t>Industry Applications</a:t>
            </a:r>
            <a:endParaRPr dirty="0"/>
          </a:p>
        </p:txBody>
      </p:sp>
      <p:sp>
        <p:nvSpPr>
          <p:cNvPr id="371" name="Google Shape;371;g332d9e090c6_0_0"/>
          <p:cNvSpPr txBox="1"/>
          <p:nvPr/>
        </p:nvSpPr>
        <p:spPr>
          <a:xfrm>
            <a:off x="4617575" y="3556075"/>
            <a:ext cx="3438600" cy="10140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US" sz="1800">
                <a:solidFill>
                  <a:schemeClr val="lt1"/>
                </a:solidFill>
                <a:latin typeface="Calibri"/>
                <a:ea typeface="Calibri"/>
                <a:cs typeface="Calibri"/>
                <a:sym typeface="Calibri"/>
              </a:rPr>
              <a:t>Check out the programs at </a:t>
            </a:r>
            <a:endParaRPr sz="1800">
              <a:solidFill>
                <a:schemeClr val="lt1"/>
              </a:solidFill>
              <a:latin typeface="Calibri"/>
              <a:ea typeface="Calibri"/>
              <a:cs typeface="Calibri"/>
              <a:sym typeface="Calibri"/>
            </a:endParaRPr>
          </a:p>
          <a:p>
            <a:pPr marL="0" lvl="0" indent="0" algn="ctr" rtl="0">
              <a:spcBef>
                <a:spcPts val="360"/>
              </a:spcBef>
              <a:spcAft>
                <a:spcPts val="0"/>
              </a:spcAft>
              <a:buClr>
                <a:schemeClr val="dk1"/>
              </a:buClr>
              <a:buSzPts val="1100"/>
              <a:buFont typeface="Arial"/>
              <a:buNone/>
            </a:pPr>
            <a:r>
              <a:rPr lang="en-US" sz="1800">
                <a:solidFill>
                  <a:schemeClr val="lt1"/>
                </a:solidFill>
                <a:latin typeface="Calibri"/>
                <a:ea typeface="Calibri"/>
                <a:cs typeface="Calibri"/>
                <a:sym typeface="Calibri"/>
              </a:rPr>
              <a:t>University of Oklahoma &amp; Oklahoma State University! </a:t>
            </a:r>
            <a:endParaRPr sz="2600">
              <a:solidFill>
                <a:schemeClr val="lt1"/>
              </a:solidFill>
              <a:latin typeface="Calibri"/>
              <a:ea typeface="Calibri"/>
              <a:cs typeface="Calibri"/>
              <a:sym typeface="Calibri"/>
            </a:endParaRPr>
          </a:p>
        </p:txBody>
      </p:sp>
      <p:sp>
        <p:nvSpPr>
          <p:cNvPr id="372" name="Google Shape;372;g332d9e090c6_0_0"/>
          <p:cNvSpPr txBox="1"/>
          <p:nvPr/>
        </p:nvSpPr>
        <p:spPr>
          <a:xfrm>
            <a:off x="757950" y="4254756"/>
            <a:ext cx="3438600" cy="684000"/>
          </a:xfrm>
          <a:prstGeom prst="rect">
            <a:avLst/>
          </a:prstGeom>
          <a:noFill/>
          <a:ln>
            <a:noFill/>
          </a:ln>
        </p:spPr>
        <p:txBody>
          <a:bodyPr spcFirstLastPara="1" wrap="square" lIns="91425" tIns="91425" rIns="91425" bIns="91425" anchor="t" anchorCtr="0">
            <a:noAutofit/>
          </a:bodyPr>
          <a:lstStyle/>
          <a:p>
            <a:pPr marL="0" lvl="0" indent="0" algn="ctr" rtl="0">
              <a:spcBef>
                <a:spcPts val="360"/>
              </a:spcBef>
              <a:spcAft>
                <a:spcPts val="0"/>
              </a:spcAft>
              <a:buNone/>
            </a:pPr>
            <a:r>
              <a:rPr lang="en-US" sz="1800">
                <a:solidFill>
                  <a:schemeClr val="lt1"/>
                </a:solidFill>
                <a:latin typeface="Calibri"/>
                <a:ea typeface="Calibri"/>
                <a:cs typeface="Calibri"/>
                <a:sym typeface="Calibri"/>
              </a:rPr>
              <a:t>Check out the program at </a:t>
            </a:r>
            <a:endParaRPr sz="1800">
              <a:solidFill>
                <a:schemeClr val="lt1"/>
              </a:solidFill>
              <a:latin typeface="Calibri"/>
              <a:ea typeface="Calibri"/>
              <a:cs typeface="Calibri"/>
              <a:sym typeface="Calibri"/>
            </a:endParaRPr>
          </a:p>
          <a:p>
            <a:pPr marL="0" lvl="0" indent="0" algn="ctr" rtl="0">
              <a:spcBef>
                <a:spcPts val="360"/>
              </a:spcBef>
              <a:spcAft>
                <a:spcPts val="0"/>
              </a:spcAft>
              <a:buNone/>
            </a:pPr>
            <a:r>
              <a:rPr lang="en-US" sz="1800">
                <a:solidFill>
                  <a:schemeClr val="lt1"/>
                </a:solidFill>
                <a:latin typeface="Calibri"/>
                <a:ea typeface="Calibri"/>
                <a:cs typeface="Calibri"/>
                <a:sym typeface="Calibri"/>
              </a:rPr>
              <a:t>Eastern Oklahoma State! </a:t>
            </a:r>
            <a:endParaRPr sz="2600">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2"/>
          <p:cNvSpPr txBox="1">
            <a:spLocks noGrp="1"/>
          </p:cNvSpPr>
          <p:nvPr>
            <p:ph type="body" idx="1"/>
          </p:nvPr>
        </p:nvSpPr>
        <p:spPr>
          <a:xfrm>
            <a:off x="457200" y="1309352"/>
            <a:ext cx="8229600" cy="2715013"/>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Clr>
                <a:schemeClr val="accent4"/>
              </a:buClr>
              <a:buSzPts val="2600"/>
              <a:buFont typeface="Arial"/>
              <a:buChar char="•"/>
            </a:pPr>
            <a:r>
              <a:rPr lang="en-US" dirty="0"/>
              <a:t>You are now a Forensic Entomologist! </a:t>
            </a:r>
            <a:endParaRPr dirty="0"/>
          </a:p>
          <a:p>
            <a:pPr marL="457200" lvl="0" indent="-393700" algn="l" rtl="0">
              <a:lnSpc>
                <a:spcPct val="100000"/>
              </a:lnSpc>
              <a:spcBef>
                <a:spcPts val="520"/>
              </a:spcBef>
              <a:spcAft>
                <a:spcPts val="0"/>
              </a:spcAft>
              <a:buClr>
                <a:schemeClr val="accent4"/>
              </a:buClr>
              <a:buSzPts val="2600"/>
              <a:buFont typeface="Arial"/>
              <a:buChar char="•"/>
            </a:pPr>
            <a:r>
              <a:rPr lang="en-US" dirty="0"/>
              <a:t>Open your case file. </a:t>
            </a:r>
            <a:endParaRPr dirty="0"/>
          </a:p>
          <a:p>
            <a:pPr lvl="1" algn="l" rtl="0">
              <a:lnSpc>
                <a:spcPct val="100000"/>
              </a:lnSpc>
              <a:spcBef>
                <a:spcPts val="400"/>
              </a:spcBef>
              <a:spcAft>
                <a:spcPts val="0"/>
              </a:spcAft>
              <a:buSzPts val="2000"/>
              <a:buFont typeface="Wingdings" panose="05000000000000000000" pitchFamily="2" charset="2"/>
              <a:buChar char="§"/>
            </a:pPr>
            <a:r>
              <a:rPr lang="en-US" dirty="0"/>
              <a:t>What do we know? </a:t>
            </a:r>
            <a:endParaRPr dirty="0"/>
          </a:p>
          <a:p>
            <a:pPr lvl="1" algn="l" rtl="0">
              <a:lnSpc>
                <a:spcPct val="100000"/>
              </a:lnSpc>
              <a:spcBef>
                <a:spcPts val="400"/>
              </a:spcBef>
              <a:spcAft>
                <a:spcPts val="0"/>
              </a:spcAft>
              <a:buSzPts val="2000"/>
              <a:buFont typeface="Wingdings" panose="05000000000000000000" pitchFamily="2" charset="2"/>
              <a:buChar char="§"/>
            </a:pPr>
            <a:r>
              <a:rPr lang="en-US" dirty="0"/>
              <a:t>What can we infer about the case so far? </a:t>
            </a:r>
            <a:endParaRPr dirty="0"/>
          </a:p>
          <a:p>
            <a:pPr lvl="1" algn="l" rtl="0">
              <a:lnSpc>
                <a:spcPct val="100000"/>
              </a:lnSpc>
              <a:spcBef>
                <a:spcPts val="400"/>
              </a:spcBef>
              <a:spcAft>
                <a:spcPts val="0"/>
              </a:spcAft>
              <a:buSzPts val="2000"/>
              <a:buFont typeface="Wingdings" panose="05000000000000000000" pitchFamily="2" charset="2"/>
              <a:buChar char="§"/>
            </a:pPr>
            <a:r>
              <a:rPr lang="en-US" dirty="0"/>
              <a:t>What is the first step we need to take? </a:t>
            </a:r>
            <a:endParaRPr dirty="0"/>
          </a:p>
        </p:txBody>
      </p:sp>
      <p:sp>
        <p:nvSpPr>
          <p:cNvPr id="378" name="Google Shape;378;p5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Model Case Study | “Canine Caper”</a:t>
            </a:r>
            <a:endParaRPr/>
          </a:p>
        </p:txBody>
      </p:sp>
      <p:pic>
        <p:nvPicPr>
          <p:cNvPr id="379" name="Google Shape;379;p52"/>
          <p:cNvPicPr preferRelativeResize="0"/>
          <p:nvPr/>
        </p:nvPicPr>
        <p:blipFill rotWithShape="1">
          <a:blip r:embed="rId3">
            <a:alphaModFix/>
          </a:blip>
          <a:srcRect l="23578" r="24210"/>
          <a:stretch/>
        </p:blipFill>
        <p:spPr>
          <a:xfrm>
            <a:off x="6618100" y="1362263"/>
            <a:ext cx="2245248" cy="241897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53"/>
          <p:cNvSpPr txBox="1">
            <a:spLocks noGrp="1"/>
          </p:cNvSpPr>
          <p:nvPr>
            <p:ph type="body" idx="1"/>
          </p:nvPr>
        </p:nvSpPr>
        <p:spPr>
          <a:xfrm>
            <a:off x="457200" y="1197700"/>
            <a:ext cx="8229600" cy="3805800"/>
          </a:xfrm>
          <a:prstGeom prst="rect">
            <a:avLst/>
          </a:prstGeom>
          <a:noFill/>
          <a:ln>
            <a:noFill/>
          </a:ln>
        </p:spPr>
        <p:txBody>
          <a:bodyPr spcFirstLastPara="1" wrap="square" lIns="91425" tIns="45700" rIns="91425" bIns="45700" anchor="t" anchorCtr="0">
            <a:normAutofit/>
          </a:bodyPr>
          <a:lstStyle/>
          <a:p>
            <a:pPr marL="457200" lvl="0" indent="-381000" algn="l" rtl="0">
              <a:lnSpc>
                <a:spcPct val="100000"/>
              </a:lnSpc>
              <a:spcBef>
                <a:spcPts val="520"/>
              </a:spcBef>
              <a:spcAft>
                <a:spcPts val="0"/>
              </a:spcAft>
              <a:buSzPts val="2400"/>
              <a:buChar char="•"/>
            </a:pPr>
            <a:r>
              <a:rPr lang="en-US" sz="2400" b="1"/>
              <a:t>Species succession</a:t>
            </a:r>
            <a:r>
              <a:rPr lang="en-US" sz="2400"/>
              <a:t> may also provide clues for investigators.</a:t>
            </a:r>
            <a:endParaRPr sz="2400"/>
          </a:p>
          <a:p>
            <a:pPr marL="457200" lvl="0" indent="-381000" algn="l" rtl="0">
              <a:spcBef>
                <a:spcPts val="520"/>
              </a:spcBef>
              <a:spcAft>
                <a:spcPts val="0"/>
              </a:spcAft>
              <a:buSzPts val="2400"/>
              <a:buChar char="•"/>
            </a:pPr>
            <a:r>
              <a:rPr lang="en-US" sz="2400"/>
              <a:t>Some species may feed on a </a:t>
            </a:r>
            <a:r>
              <a:rPr lang="en-US" sz="2400" b="1"/>
              <a:t>fresh </a:t>
            </a:r>
            <a:r>
              <a:rPr lang="en-US" sz="2400"/>
              <a:t>corpse, while another species may prefer to feed on one that has been dead for two weeks. </a:t>
            </a:r>
            <a:endParaRPr sz="2400"/>
          </a:p>
          <a:p>
            <a:pPr marL="457200" lvl="0" indent="-381000" algn="l" rtl="0">
              <a:spcBef>
                <a:spcPts val="520"/>
              </a:spcBef>
              <a:spcAft>
                <a:spcPts val="0"/>
              </a:spcAft>
              <a:buSzPts val="2400"/>
              <a:buChar char="•"/>
            </a:pPr>
            <a:r>
              <a:rPr lang="en-US" sz="2400"/>
              <a:t>Investigators will also find other insect species that prey on the insects feeding on the corpse.</a:t>
            </a:r>
            <a:endParaRPr sz="2200"/>
          </a:p>
          <a:p>
            <a:pPr marL="0" lvl="0" indent="0" algn="l" rtl="0">
              <a:lnSpc>
                <a:spcPct val="100000"/>
              </a:lnSpc>
              <a:spcBef>
                <a:spcPts val="520"/>
              </a:spcBef>
              <a:spcAft>
                <a:spcPts val="0"/>
              </a:spcAft>
              <a:buNone/>
            </a:pPr>
            <a:endParaRPr sz="2400"/>
          </a:p>
          <a:p>
            <a:pPr marL="0" lvl="0" indent="0" algn="l" rtl="0">
              <a:lnSpc>
                <a:spcPct val="100000"/>
              </a:lnSpc>
              <a:spcBef>
                <a:spcPts val="520"/>
              </a:spcBef>
              <a:spcAft>
                <a:spcPts val="0"/>
              </a:spcAft>
              <a:buSzPts val="2600"/>
              <a:buNone/>
            </a:pPr>
            <a:endParaRPr sz="2200"/>
          </a:p>
        </p:txBody>
      </p:sp>
      <p:sp>
        <p:nvSpPr>
          <p:cNvPr id="385" name="Google Shape;385;p53"/>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Insects as Evidence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4"/>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Insects as Evidence </a:t>
            </a:r>
            <a:endParaRPr/>
          </a:p>
        </p:txBody>
      </p:sp>
      <p:pic>
        <p:nvPicPr>
          <p:cNvPr id="391" name="Google Shape;391;p54"/>
          <p:cNvPicPr preferRelativeResize="0"/>
          <p:nvPr/>
        </p:nvPicPr>
        <p:blipFill rotWithShape="1">
          <a:blip r:embed="rId3">
            <a:alphaModFix/>
          </a:blip>
          <a:srcRect l="33855" t="43051" r="22738" b="23455"/>
          <a:stretch/>
        </p:blipFill>
        <p:spPr>
          <a:xfrm>
            <a:off x="893340" y="857397"/>
            <a:ext cx="6834806" cy="329585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Clr>
                <a:schemeClr val="accent4"/>
              </a:buClr>
              <a:buSzPts val="2600"/>
              <a:buFont typeface="Arial"/>
              <a:buChar char="•"/>
            </a:pPr>
            <a:r>
              <a:rPr lang="en-US" dirty="0"/>
              <a:t>Find your table and data. </a:t>
            </a:r>
            <a:endParaRPr dirty="0"/>
          </a:p>
          <a:p>
            <a:pPr lvl="1" algn="l" rtl="0">
              <a:lnSpc>
                <a:spcPct val="100000"/>
              </a:lnSpc>
              <a:spcBef>
                <a:spcPts val="400"/>
              </a:spcBef>
              <a:spcAft>
                <a:spcPts val="0"/>
              </a:spcAft>
              <a:buSzPts val="2000"/>
              <a:buFont typeface="Wingdings" panose="05000000000000000000" pitchFamily="2" charset="2"/>
              <a:buChar char="§"/>
            </a:pPr>
            <a:r>
              <a:rPr lang="en-US" dirty="0"/>
              <a:t>Using what we know, what can we learn from the table? </a:t>
            </a:r>
            <a:endParaRPr dirty="0"/>
          </a:p>
          <a:p>
            <a:pPr lvl="1" algn="l" rtl="0">
              <a:lnSpc>
                <a:spcPct val="100000"/>
              </a:lnSpc>
              <a:spcBef>
                <a:spcPts val="400"/>
              </a:spcBef>
              <a:spcAft>
                <a:spcPts val="0"/>
              </a:spcAft>
              <a:buSzPts val="2000"/>
              <a:buFont typeface="Wingdings" panose="05000000000000000000" pitchFamily="2" charset="2"/>
              <a:buChar char="§"/>
            </a:pPr>
            <a:r>
              <a:rPr lang="en-US" dirty="0"/>
              <a:t>How does this help us solve the case? </a:t>
            </a:r>
            <a:endParaRPr dirty="0"/>
          </a:p>
        </p:txBody>
      </p:sp>
      <p:sp>
        <p:nvSpPr>
          <p:cNvPr id="397" name="Google Shape;397;p5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Model Case Study | “Canine Caper”</a:t>
            </a:r>
            <a:endParaRPr/>
          </a:p>
        </p:txBody>
      </p:sp>
      <p:pic>
        <p:nvPicPr>
          <p:cNvPr id="398" name="Google Shape;398;p56"/>
          <p:cNvPicPr preferRelativeResize="0"/>
          <p:nvPr/>
        </p:nvPicPr>
        <p:blipFill rotWithShape="1">
          <a:blip r:embed="rId3">
            <a:alphaModFix/>
          </a:blip>
          <a:srcRect l="23578" r="24210"/>
          <a:stretch/>
        </p:blipFill>
        <p:spPr>
          <a:xfrm>
            <a:off x="4916434" y="2324474"/>
            <a:ext cx="2245248" cy="241897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7"/>
          <p:cNvSpPr txBox="1">
            <a:spLocks noGrp="1"/>
          </p:cNvSpPr>
          <p:nvPr>
            <p:ph type="body" idx="1"/>
          </p:nvPr>
        </p:nvSpPr>
        <p:spPr>
          <a:xfrm>
            <a:off x="457200" y="1032550"/>
            <a:ext cx="7646276" cy="3711000"/>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100000"/>
              </a:lnSpc>
              <a:spcBef>
                <a:spcPts val="520"/>
              </a:spcBef>
              <a:spcAft>
                <a:spcPts val="0"/>
              </a:spcAft>
              <a:buSzPct val="117647"/>
              <a:buNone/>
            </a:pPr>
            <a:r>
              <a:rPr lang="en-US" b="1" dirty="0"/>
              <a:t>Weather </a:t>
            </a:r>
            <a:r>
              <a:rPr lang="en-US" dirty="0"/>
              <a:t>data is also an important tool in analyzing insect evidence from a corpse.  Investigators will… </a:t>
            </a:r>
            <a:endParaRPr dirty="0"/>
          </a:p>
          <a:p>
            <a:pPr marL="457200" lvl="0" indent="-368935" algn="l" rtl="0">
              <a:lnSpc>
                <a:spcPct val="100000"/>
              </a:lnSpc>
              <a:spcBef>
                <a:spcPts val="520"/>
              </a:spcBef>
              <a:spcAft>
                <a:spcPts val="0"/>
              </a:spcAft>
              <a:buSzPct val="100000"/>
              <a:buChar char="•"/>
            </a:pPr>
            <a:r>
              <a:rPr lang="en-US" dirty="0"/>
              <a:t>Take note of the temperature </a:t>
            </a:r>
            <a:br>
              <a:rPr lang="en-US" dirty="0"/>
            </a:br>
            <a:r>
              <a:rPr lang="en-US" dirty="0"/>
              <a:t>– of the </a:t>
            </a:r>
            <a:r>
              <a:rPr lang="en-US" b="1" dirty="0"/>
              <a:t>air</a:t>
            </a:r>
            <a:r>
              <a:rPr lang="en-US" dirty="0"/>
              <a:t>, </a:t>
            </a:r>
            <a:r>
              <a:rPr lang="en-US" b="1" dirty="0"/>
              <a:t>ground </a:t>
            </a:r>
            <a:r>
              <a:rPr lang="en-US" dirty="0"/>
              <a:t>surface;</a:t>
            </a:r>
            <a:br>
              <a:rPr lang="en-US" dirty="0"/>
            </a:br>
            <a:r>
              <a:rPr lang="en-US" dirty="0"/>
              <a:t>– between the </a:t>
            </a:r>
            <a:r>
              <a:rPr lang="en-US" b="1" dirty="0"/>
              <a:t>interface area</a:t>
            </a:r>
            <a:r>
              <a:rPr lang="en-US" dirty="0"/>
              <a:t> of the body and the ground;</a:t>
            </a:r>
            <a:br>
              <a:rPr lang="en-US" dirty="0"/>
            </a:br>
            <a:r>
              <a:rPr lang="en-US" dirty="0"/>
              <a:t>– </a:t>
            </a:r>
            <a:r>
              <a:rPr lang="en-US" b="1" dirty="0"/>
              <a:t>soil </a:t>
            </a:r>
            <a:r>
              <a:rPr lang="en-US" dirty="0"/>
              <a:t>under the body;</a:t>
            </a:r>
            <a:br>
              <a:rPr lang="en-US" dirty="0"/>
            </a:br>
            <a:r>
              <a:rPr lang="en-US" dirty="0"/>
              <a:t>– temperature inside any </a:t>
            </a:r>
            <a:r>
              <a:rPr lang="en-US" b="1" dirty="0"/>
              <a:t>maggot masses.</a:t>
            </a:r>
            <a:r>
              <a:rPr lang="en-US" dirty="0"/>
              <a:t>  </a:t>
            </a:r>
            <a:endParaRPr dirty="0"/>
          </a:p>
          <a:p>
            <a:pPr marL="457200" lvl="0" indent="-368935" algn="l" rtl="0">
              <a:lnSpc>
                <a:spcPct val="100000"/>
              </a:lnSpc>
              <a:spcBef>
                <a:spcPts val="520"/>
              </a:spcBef>
              <a:spcAft>
                <a:spcPts val="0"/>
              </a:spcAft>
              <a:buSzPct val="100000"/>
              <a:buChar char="•"/>
            </a:pPr>
            <a:r>
              <a:rPr lang="en-US" dirty="0"/>
              <a:t>Collect weather data (daily temperatures and precipitation)</a:t>
            </a:r>
            <a:r>
              <a:rPr lang="en-US" b="1" dirty="0"/>
              <a:t> </a:t>
            </a:r>
            <a:r>
              <a:rPr lang="en-US" dirty="0"/>
              <a:t>for a period of time before the body was discovered up to the time the insect evidence was collected. </a:t>
            </a:r>
            <a:endParaRPr dirty="0"/>
          </a:p>
        </p:txBody>
      </p:sp>
      <p:sp>
        <p:nvSpPr>
          <p:cNvPr id="404" name="Google Shape;404;p57"/>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Other Factors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8"/>
          <p:cNvSpPr txBox="1">
            <a:spLocks noGrp="1"/>
          </p:cNvSpPr>
          <p:nvPr>
            <p:ph type="body" idx="1"/>
          </p:nvPr>
        </p:nvSpPr>
        <p:spPr>
          <a:xfrm>
            <a:off x="522514" y="1006557"/>
            <a:ext cx="7611626" cy="369180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100000"/>
              </a:lnSpc>
              <a:spcBef>
                <a:spcPts val="520"/>
              </a:spcBef>
              <a:spcAft>
                <a:spcPts val="0"/>
              </a:spcAft>
              <a:buSzPct val="117647"/>
              <a:buNone/>
            </a:pPr>
            <a:r>
              <a:rPr lang="en-US" b="1" dirty="0"/>
              <a:t>Other factors that might affect their PMI (postmortem interval) estimates:</a:t>
            </a:r>
            <a:endParaRPr b="1" dirty="0"/>
          </a:p>
          <a:p>
            <a:pPr marL="457200" lvl="0" indent="-344169" algn="l" rtl="0">
              <a:lnSpc>
                <a:spcPct val="100000"/>
              </a:lnSpc>
              <a:spcBef>
                <a:spcPts val="520"/>
              </a:spcBef>
              <a:spcAft>
                <a:spcPts val="0"/>
              </a:spcAft>
              <a:buSzPct val="100000"/>
              <a:buAutoNum type="arabicPeriod"/>
            </a:pPr>
            <a:r>
              <a:rPr lang="en-US" dirty="0"/>
              <a:t>Was the body enclosed in an area or wrapped in a material that would have prevented flies from finding the corpse and laying eggs?</a:t>
            </a:r>
          </a:p>
          <a:p>
            <a:pPr marL="457200" lvl="0" indent="-344169" algn="l" rtl="0">
              <a:lnSpc>
                <a:spcPct val="100000"/>
              </a:lnSpc>
              <a:spcBef>
                <a:spcPts val="520"/>
              </a:spcBef>
              <a:spcAft>
                <a:spcPts val="0"/>
              </a:spcAft>
              <a:buSzPct val="100000"/>
              <a:buAutoNum type="arabicPeriod"/>
            </a:pPr>
            <a:r>
              <a:rPr lang="en-US" dirty="0"/>
              <a:t>Were other insect species present that may have affected the development of the collected species?</a:t>
            </a:r>
          </a:p>
          <a:p>
            <a:pPr marL="457200" lvl="0" indent="-344169" algn="l" rtl="0">
              <a:lnSpc>
                <a:spcPct val="100000"/>
              </a:lnSpc>
              <a:spcBef>
                <a:spcPts val="520"/>
              </a:spcBef>
              <a:spcAft>
                <a:spcPts val="0"/>
              </a:spcAft>
              <a:buSzPct val="100000"/>
              <a:buAutoNum type="arabicPeriod"/>
            </a:pPr>
            <a:r>
              <a:rPr lang="en-US" dirty="0"/>
              <a:t>Were there drugs or other poisons in or on the body that might have affected the larvae’s development?</a:t>
            </a:r>
            <a:endParaRPr dirty="0"/>
          </a:p>
          <a:p>
            <a:pPr marL="0" lvl="0" indent="0" algn="l" rtl="0">
              <a:lnSpc>
                <a:spcPct val="100000"/>
              </a:lnSpc>
              <a:spcBef>
                <a:spcPts val="520"/>
              </a:spcBef>
              <a:spcAft>
                <a:spcPts val="0"/>
              </a:spcAft>
              <a:buSzPct val="117647"/>
              <a:buNone/>
            </a:pPr>
            <a:endParaRPr dirty="0"/>
          </a:p>
        </p:txBody>
      </p:sp>
      <p:sp>
        <p:nvSpPr>
          <p:cNvPr id="410" name="Google Shape;410;p58"/>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SzPts val="3600"/>
              <a:buNone/>
            </a:pPr>
            <a:r>
              <a:rPr lang="en-US"/>
              <a:t>Other Factors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63"/>
          <p:cNvSpPr txBox="1">
            <a:spLocks noGrp="1"/>
          </p:cNvSpPr>
          <p:nvPr>
            <p:ph type="body" idx="1"/>
          </p:nvPr>
        </p:nvSpPr>
        <p:spPr>
          <a:xfrm>
            <a:off x="227049" y="1135198"/>
            <a:ext cx="6243098" cy="3526800"/>
          </a:xfrm>
          <a:prstGeom prst="rect">
            <a:avLst/>
          </a:prstGeom>
          <a:noFill/>
          <a:ln>
            <a:noFill/>
          </a:ln>
        </p:spPr>
        <p:txBody>
          <a:bodyPr spcFirstLastPara="1" wrap="square" lIns="91425" tIns="45700" rIns="91425" bIns="45700" anchor="t" anchorCtr="0">
            <a:normAutofit fontScale="92500" lnSpcReduction="10000"/>
          </a:bodyPr>
          <a:lstStyle/>
          <a:p>
            <a:pPr marL="577850" lvl="0" indent="-543485" algn="l" rtl="0">
              <a:lnSpc>
                <a:spcPct val="100000"/>
              </a:lnSpc>
              <a:spcBef>
                <a:spcPts val="520"/>
              </a:spcBef>
              <a:spcAft>
                <a:spcPts val="0"/>
              </a:spcAft>
              <a:buSzPts val="3059"/>
              <a:buFont typeface="Arial"/>
              <a:buAutoNum type="arabicPeriod"/>
            </a:pPr>
            <a:r>
              <a:rPr lang="en-US" dirty="0"/>
              <a:t>Approximately how long has this animal been dead? </a:t>
            </a:r>
          </a:p>
          <a:p>
            <a:pPr marL="577850" lvl="0" indent="-543485" algn="l" rtl="0">
              <a:lnSpc>
                <a:spcPct val="100000"/>
              </a:lnSpc>
              <a:spcBef>
                <a:spcPts val="520"/>
              </a:spcBef>
              <a:spcAft>
                <a:spcPts val="0"/>
              </a:spcAft>
              <a:buSzPts val="3059"/>
              <a:buFont typeface="Arial"/>
              <a:buAutoNum type="arabicPeriod"/>
            </a:pPr>
            <a:r>
              <a:rPr lang="en-US" dirty="0"/>
              <a:t>What effect, if any, does the outside temperature have on your estimation of time of death in this case? </a:t>
            </a:r>
            <a:endParaRPr dirty="0"/>
          </a:p>
          <a:p>
            <a:pPr marL="577850" lvl="0" indent="-543485" algn="l" rtl="0">
              <a:lnSpc>
                <a:spcPct val="100000"/>
              </a:lnSpc>
              <a:spcBef>
                <a:spcPts val="520"/>
              </a:spcBef>
              <a:spcAft>
                <a:spcPts val="0"/>
              </a:spcAft>
              <a:buSzPts val="3059"/>
              <a:buFont typeface="Arial"/>
              <a:buAutoNum type="arabicPeriod"/>
            </a:pPr>
            <a:r>
              <a:rPr lang="en-US" dirty="0"/>
              <a:t>How does the fact that the windows were closed relate to the populations of flies you observed in and around the corpse? </a:t>
            </a:r>
            <a:endParaRPr dirty="0"/>
          </a:p>
          <a:p>
            <a:pPr marL="577850" lvl="0" indent="-543485" algn="l" rtl="0">
              <a:lnSpc>
                <a:spcPct val="100000"/>
              </a:lnSpc>
              <a:spcBef>
                <a:spcPts val="520"/>
              </a:spcBef>
              <a:spcAft>
                <a:spcPts val="0"/>
              </a:spcAft>
              <a:buSzPts val="3059"/>
              <a:buFont typeface="Arial"/>
              <a:buAutoNum type="arabicPeriod"/>
            </a:pPr>
            <a:r>
              <a:rPr lang="en-US" dirty="0"/>
              <a:t>Do you suspect foul play? Explain.</a:t>
            </a:r>
            <a:endParaRPr dirty="0"/>
          </a:p>
        </p:txBody>
      </p:sp>
      <p:sp>
        <p:nvSpPr>
          <p:cNvPr id="416" name="Google Shape;416;p63"/>
          <p:cNvSpPr txBox="1">
            <a:spLocks noGrp="1"/>
          </p:cNvSpPr>
          <p:nvPr>
            <p:ph type="title"/>
          </p:nvPr>
        </p:nvSpPr>
        <p:spPr>
          <a:xfrm>
            <a:off x="457200" y="102104"/>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Model Case Study | “Canine Caper”</a:t>
            </a:r>
            <a:endParaRPr dirty="0"/>
          </a:p>
        </p:txBody>
      </p:sp>
      <p:graphicFrame>
        <p:nvGraphicFramePr>
          <p:cNvPr id="417" name="Google Shape;417;p63"/>
          <p:cNvGraphicFramePr/>
          <p:nvPr>
            <p:extLst>
              <p:ext uri="{D42A27DB-BD31-4B8C-83A1-F6EECF244321}">
                <p14:modId xmlns:p14="http://schemas.microsoft.com/office/powerpoint/2010/main" val="2132175209"/>
              </p:ext>
            </p:extLst>
          </p:nvPr>
        </p:nvGraphicFramePr>
        <p:xfrm>
          <a:off x="6364639" y="1331140"/>
          <a:ext cx="2617750" cy="1432470"/>
        </p:xfrm>
        <a:graphic>
          <a:graphicData uri="http://schemas.openxmlformats.org/drawingml/2006/table">
            <a:tbl>
              <a:tblPr>
                <a:noFill/>
                <a:tableStyleId>{F37A5D6E-6F6B-42F6-A571-0B804C853741}</a:tableStyleId>
              </a:tblPr>
              <a:tblGrid>
                <a:gridCol w="1168500">
                  <a:extLst>
                    <a:ext uri="{9D8B030D-6E8A-4147-A177-3AD203B41FA5}">
                      <a16:colId xmlns:a16="http://schemas.microsoft.com/office/drawing/2014/main" val="20000"/>
                    </a:ext>
                  </a:extLst>
                </a:gridCol>
                <a:gridCol w="779675">
                  <a:extLst>
                    <a:ext uri="{9D8B030D-6E8A-4147-A177-3AD203B41FA5}">
                      <a16:colId xmlns:a16="http://schemas.microsoft.com/office/drawing/2014/main" val="20001"/>
                    </a:ext>
                  </a:extLst>
                </a:gridCol>
                <a:gridCol w="669575">
                  <a:extLst>
                    <a:ext uri="{9D8B030D-6E8A-4147-A177-3AD203B41FA5}">
                      <a16:colId xmlns:a16="http://schemas.microsoft.com/office/drawing/2014/main" val="20002"/>
                    </a:ext>
                  </a:extLst>
                </a:gridCol>
              </a:tblGrid>
              <a:tr h="388775">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Species &amp; Stage</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Size</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 (mm)</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Age</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(days)</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extLst>
                  <a:ext uri="{0D108BD9-81ED-4DB2-BD59-A6C34878D82A}">
                    <a16:rowId xmlns:a16="http://schemas.microsoft.com/office/drawing/2014/main" val="10000"/>
                  </a:ext>
                </a:extLst>
              </a:tr>
              <a:tr h="321275">
                <a:tc>
                  <a:txBody>
                    <a:bodyPr/>
                    <a:lstStyle/>
                    <a:p>
                      <a:pPr marL="0" lvl="0" indent="0" algn="l" rtl="0">
                        <a:spcBef>
                          <a:spcPts val="0"/>
                        </a:spcBef>
                        <a:spcAft>
                          <a:spcPts val="0"/>
                        </a:spcAft>
                        <a:buClr>
                          <a:schemeClr val="dk1"/>
                        </a:buClr>
                        <a:buFont typeface="Arial"/>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21275">
                <a:tc>
                  <a:txBody>
                    <a:bodyPr/>
                    <a:lstStyle/>
                    <a:p>
                      <a:pPr marL="0" lvl="0" indent="0" algn="l" rtl="0">
                        <a:spcBef>
                          <a:spcPts val="0"/>
                        </a:spcBef>
                        <a:spcAft>
                          <a:spcPts val="0"/>
                        </a:spcAft>
                        <a:buClr>
                          <a:schemeClr val="dk1"/>
                        </a:buClr>
                        <a:buFont typeface="Arial"/>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332d9e090c6_3_5"/>
          <p:cNvSpPr txBox="1">
            <a:spLocks noGrp="1"/>
          </p:cNvSpPr>
          <p:nvPr>
            <p:ph type="body" idx="1"/>
          </p:nvPr>
        </p:nvSpPr>
        <p:spPr>
          <a:xfrm>
            <a:off x="206950" y="1110077"/>
            <a:ext cx="5922545" cy="3751500"/>
          </a:xfrm>
          <a:prstGeom prst="rect">
            <a:avLst/>
          </a:prstGeom>
          <a:noFill/>
          <a:ln>
            <a:noFill/>
          </a:ln>
        </p:spPr>
        <p:txBody>
          <a:bodyPr spcFirstLastPara="1" wrap="square" lIns="91425" tIns="45700" rIns="91425" bIns="45700" anchor="t" anchorCtr="0">
            <a:normAutofit fontScale="92500" lnSpcReduction="10000"/>
          </a:bodyPr>
          <a:lstStyle/>
          <a:p>
            <a:pPr marL="577850" lvl="0" indent="-543485" algn="l" rtl="0">
              <a:lnSpc>
                <a:spcPct val="100000"/>
              </a:lnSpc>
              <a:spcBef>
                <a:spcPts val="520"/>
              </a:spcBef>
              <a:spcAft>
                <a:spcPts val="0"/>
              </a:spcAft>
              <a:buSzPts val="3059"/>
              <a:buFont typeface="Arial"/>
              <a:buAutoNum type="arabicPeriod"/>
            </a:pPr>
            <a:r>
              <a:rPr lang="en-US" dirty="0"/>
              <a:t>5 days</a:t>
            </a:r>
            <a:endParaRPr dirty="0"/>
          </a:p>
          <a:p>
            <a:pPr marL="577850" lvl="0" indent="-543485" algn="l" rtl="0">
              <a:lnSpc>
                <a:spcPct val="100000"/>
              </a:lnSpc>
              <a:spcBef>
                <a:spcPts val="520"/>
              </a:spcBef>
              <a:spcAft>
                <a:spcPts val="0"/>
              </a:spcAft>
              <a:buSzPts val="3059"/>
              <a:buFont typeface="Arial"/>
              <a:buAutoNum type="arabicPeriod"/>
            </a:pPr>
            <a:r>
              <a:rPr lang="en-US" dirty="0"/>
              <a:t>None. The windows were closed. The inside temperature was 72 degrees. </a:t>
            </a:r>
            <a:endParaRPr dirty="0"/>
          </a:p>
          <a:p>
            <a:pPr marL="577850" lvl="0" indent="-543485" algn="l" rtl="0">
              <a:lnSpc>
                <a:spcPct val="100000"/>
              </a:lnSpc>
              <a:spcBef>
                <a:spcPts val="520"/>
              </a:spcBef>
              <a:spcAft>
                <a:spcPts val="0"/>
              </a:spcAft>
              <a:buSzPts val="3059"/>
              <a:buFont typeface="Arial"/>
              <a:buAutoNum type="arabicPeriod"/>
            </a:pPr>
            <a:r>
              <a:rPr lang="en-US" dirty="0"/>
              <a:t>Since the windows were closed, the only flies that could have laid eggs on the body were those that were already inside at the time of death.</a:t>
            </a:r>
            <a:endParaRPr dirty="0"/>
          </a:p>
          <a:p>
            <a:pPr marL="577850" lvl="0" indent="-543485" algn="l" rtl="0">
              <a:lnSpc>
                <a:spcPct val="100000"/>
              </a:lnSpc>
              <a:spcBef>
                <a:spcPts val="520"/>
              </a:spcBef>
              <a:spcAft>
                <a:spcPts val="0"/>
              </a:spcAft>
              <a:buSzPts val="3059"/>
              <a:buFont typeface="Arial"/>
              <a:buAutoNum type="arabicPeriod"/>
            </a:pPr>
            <a:r>
              <a:rPr lang="en-US" dirty="0"/>
              <a:t>Yes. The maggots behind the shoulder indicate an opening was present like a stab wound or bullet hole.</a:t>
            </a:r>
            <a:endParaRPr dirty="0"/>
          </a:p>
        </p:txBody>
      </p:sp>
      <p:sp>
        <p:nvSpPr>
          <p:cNvPr id="423" name="Google Shape;423;g332d9e090c6_3_5"/>
          <p:cNvSpPr txBox="1">
            <a:spLocks noGrp="1"/>
          </p:cNvSpPr>
          <p:nvPr>
            <p:ph type="title"/>
          </p:nvPr>
        </p:nvSpPr>
        <p:spPr>
          <a:xfrm>
            <a:off x="457200" y="121150"/>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Model Case Study | You’ve Solved it!</a:t>
            </a:r>
            <a:endParaRPr dirty="0"/>
          </a:p>
        </p:txBody>
      </p:sp>
      <p:graphicFrame>
        <p:nvGraphicFramePr>
          <p:cNvPr id="424" name="Google Shape;424;g332d9e090c6_3_5"/>
          <p:cNvGraphicFramePr/>
          <p:nvPr>
            <p:extLst>
              <p:ext uri="{D42A27DB-BD31-4B8C-83A1-F6EECF244321}">
                <p14:modId xmlns:p14="http://schemas.microsoft.com/office/powerpoint/2010/main" val="1276191504"/>
              </p:ext>
            </p:extLst>
          </p:nvPr>
        </p:nvGraphicFramePr>
        <p:xfrm>
          <a:off x="6278575" y="1371333"/>
          <a:ext cx="2658475" cy="1432470"/>
        </p:xfrm>
        <a:graphic>
          <a:graphicData uri="http://schemas.openxmlformats.org/drawingml/2006/table">
            <a:tbl>
              <a:tblPr>
                <a:noFill/>
                <a:tableStyleId>{F37A5D6E-6F6B-42F6-A571-0B804C853741}</a:tableStyleId>
              </a:tblPr>
              <a:tblGrid>
                <a:gridCol w="1186675">
                  <a:extLst>
                    <a:ext uri="{9D8B030D-6E8A-4147-A177-3AD203B41FA5}">
                      <a16:colId xmlns:a16="http://schemas.microsoft.com/office/drawing/2014/main" val="20000"/>
                    </a:ext>
                  </a:extLst>
                </a:gridCol>
                <a:gridCol w="791800">
                  <a:extLst>
                    <a:ext uri="{9D8B030D-6E8A-4147-A177-3AD203B41FA5}">
                      <a16:colId xmlns:a16="http://schemas.microsoft.com/office/drawing/2014/main" val="20001"/>
                    </a:ext>
                  </a:extLst>
                </a:gridCol>
                <a:gridCol w="680000">
                  <a:extLst>
                    <a:ext uri="{9D8B030D-6E8A-4147-A177-3AD203B41FA5}">
                      <a16:colId xmlns:a16="http://schemas.microsoft.com/office/drawing/2014/main" val="20002"/>
                    </a:ext>
                  </a:extLst>
                </a:gridCol>
              </a:tblGrid>
              <a:tr h="388775">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Species &amp; Stage</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Size</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 (mm)</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Age</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(days)</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extLst>
                  <a:ext uri="{0D108BD9-81ED-4DB2-BD59-A6C34878D82A}">
                    <a16:rowId xmlns:a16="http://schemas.microsoft.com/office/drawing/2014/main" val="10000"/>
                  </a:ext>
                </a:extLst>
              </a:tr>
              <a:tr h="321275">
                <a:tc>
                  <a:txBody>
                    <a:bodyPr/>
                    <a:lstStyle/>
                    <a:p>
                      <a:pPr marL="0" lvl="0" indent="0" algn="l" rtl="0">
                        <a:spcBef>
                          <a:spcPts val="0"/>
                        </a:spcBef>
                        <a:spcAft>
                          <a:spcPts val="0"/>
                        </a:spcAft>
                        <a:buClr>
                          <a:schemeClr val="dk1"/>
                        </a:buClr>
                        <a:buFont typeface="Arial"/>
                        <a:buNone/>
                      </a:pPr>
                      <a:r>
                        <a:rPr lang="en-US">
                          <a:solidFill>
                            <a:schemeClr val="accent4"/>
                          </a:solidFill>
                        </a:rPr>
                        <a:t>House fly </a:t>
                      </a:r>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6</a:t>
                      </a:r>
                      <a:endParaRPr>
                        <a:solidFill>
                          <a:schemeClr val="accent4"/>
                        </a:solidFill>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4-5 </a:t>
                      </a:r>
                      <a:endParaRPr>
                        <a:solidFill>
                          <a:schemeClr val="accent4"/>
                        </a:solidFill>
                      </a:endParaRPr>
                    </a:p>
                  </a:txBody>
                  <a:tcPr marL="91425" marR="91425" marT="91425" marB="91425"/>
                </a:tc>
                <a:extLst>
                  <a:ext uri="{0D108BD9-81ED-4DB2-BD59-A6C34878D82A}">
                    <a16:rowId xmlns:a16="http://schemas.microsoft.com/office/drawing/2014/main" val="10001"/>
                  </a:ext>
                </a:extLst>
              </a:tr>
              <a:tr h="321275">
                <a:tc>
                  <a:txBody>
                    <a:bodyPr/>
                    <a:lstStyle/>
                    <a:p>
                      <a:pPr marL="0" lvl="0" indent="0" algn="l" rtl="0">
                        <a:spcBef>
                          <a:spcPts val="0"/>
                        </a:spcBef>
                        <a:spcAft>
                          <a:spcPts val="0"/>
                        </a:spcAft>
                        <a:buClr>
                          <a:schemeClr val="dk1"/>
                        </a:buClr>
                        <a:buFont typeface="Arial"/>
                        <a:buNone/>
                      </a:pPr>
                      <a:r>
                        <a:rPr lang="en-US" dirty="0">
                          <a:solidFill>
                            <a:schemeClr val="accent4"/>
                          </a:solidFill>
                        </a:rPr>
                        <a:t>Flesh fly</a:t>
                      </a:r>
                      <a:endParaRPr dirty="0"/>
                    </a:p>
                  </a:txBody>
                  <a:tcPr marL="91425" marR="91425" marT="91425" marB="91425"/>
                </a:tc>
                <a:tc>
                  <a:txBody>
                    <a:bodyPr/>
                    <a:lstStyle/>
                    <a:p>
                      <a:pPr marL="0" lvl="0" indent="0" algn="ctr" rtl="0">
                        <a:spcBef>
                          <a:spcPts val="0"/>
                        </a:spcBef>
                        <a:spcAft>
                          <a:spcPts val="0"/>
                        </a:spcAft>
                        <a:buNone/>
                      </a:pPr>
                      <a:r>
                        <a:rPr lang="en-US">
                          <a:solidFill>
                            <a:schemeClr val="accent4"/>
                          </a:solidFill>
                        </a:rPr>
                        <a:t>15</a:t>
                      </a:r>
                      <a:endParaRPr>
                        <a:solidFill>
                          <a:schemeClr val="accent4"/>
                        </a:solidFill>
                      </a:endParaRPr>
                    </a:p>
                  </a:txBody>
                  <a:tcPr marL="91425" marR="91425" marT="91425" marB="91425"/>
                </a:tc>
                <a:tc>
                  <a:txBody>
                    <a:bodyPr/>
                    <a:lstStyle/>
                    <a:p>
                      <a:pPr marL="0" lvl="0" indent="0" algn="ctr" rtl="0">
                        <a:spcBef>
                          <a:spcPts val="0"/>
                        </a:spcBef>
                        <a:spcAft>
                          <a:spcPts val="0"/>
                        </a:spcAft>
                        <a:buNone/>
                      </a:pPr>
                      <a:r>
                        <a:rPr lang="en-US" dirty="0">
                          <a:solidFill>
                            <a:schemeClr val="accent4"/>
                          </a:solidFill>
                        </a:rPr>
                        <a:t>2 </a:t>
                      </a:r>
                      <a:endParaRPr dirty="0">
                        <a:solidFill>
                          <a:schemeClr val="accent4"/>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0"/>
          <p:cNvSpPr txBox="1">
            <a:spLocks noGrp="1"/>
          </p:cNvSpPr>
          <p:nvPr>
            <p:ph type="body" idx="1"/>
          </p:nvPr>
        </p:nvSpPr>
        <p:spPr>
          <a:xfrm>
            <a:off x="4538600" y="1309350"/>
            <a:ext cx="4148100" cy="217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Write a word or phrase for every letter answering the prompt below: </a:t>
            </a:r>
            <a:endParaRPr/>
          </a:p>
          <a:p>
            <a:pPr marL="0" lvl="0" indent="0" algn="l" rtl="0">
              <a:lnSpc>
                <a:spcPct val="100000"/>
              </a:lnSpc>
              <a:spcBef>
                <a:spcPts val="520"/>
              </a:spcBef>
              <a:spcAft>
                <a:spcPts val="0"/>
              </a:spcAft>
              <a:buSzPts val="2600"/>
              <a:buNone/>
            </a:pPr>
            <a:endParaRPr/>
          </a:p>
        </p:txBody>
      </p:sp>
      <p:sp>
        <p:nvSpPr>
          <p:cNvPr id="102" name="Google Shape;102;p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ABC Graffiti | Round 2</a:t>
            </a:r>
            <a:endParaRPr/>
          </a:p>
        </p:txBody>
      </p:sp>
      <p:pic>
        <p:nvPicPr>
          <p:cNvPr id="103" name="Google Shape;103;p10"/>
          <p:cNvPicPr preferRelativeResize="0"/>
          <p:nvPr/>
        </p:nvPicPr>
        <p:blipFill rotWithShape="1">
          <a:blip r:embed="rId3">
            <a:alphaModFix/>
          </a:blip>
          <a:srcRect/>
          <a:stretch/>
        </p:blipFill>
        <p:spPr>
          <a:xfrm>
            <a:off x="7696200" y="0"/>
            <a:ext cx="1447800" cy="1362075"/>
          </a:xfrm>
          <a:prstGeom prst="rect">
            <a:avLst/>
          </a:prstGeom>
          <a:noFill/>
          <a:ln>
            <a:noFill/>
          </a:ln>
        </p:spPr>
      </p:pic>
      <p:pic>
        <p:nvPicPr>
          <p:cNvPr id="104" name="Google Shape;104;p10" title="K20 Center 3 minute timer">
            <a:hlinkClick r:id="rId4"/>
          </p:cNvPr>
          <p:cNvPicPr preferRelativeResize="0"/>
          <p:nvPr/>
        </p:nvPicPr>
        <p:blipFill rotWithShape="1">
          <a:blip r:embed="rId5">
            <a:alphaModFix/>
          </a:blip>
          <a:srcRect/>
          <a:stretch/>
        </p:blipFill>
        <p:spPr>
          <a:xfrm>
            <a:off x="457200" y="1309351"/>
            <a:ext cx="3861575" cy="2172125"/>
          </a:xfrm>
          <a:prstGeom prst="rect">
            <a:avLst/>
          </a:prstGeom>
          <a:noFill/>
          <a:ln>
            <a:noFill/>
          </a:ln>
        </p:spPr>
      </p:pic>
      <p:sp>
        <p:nvSpPr>
          <p:cNvPr id="105" name="Google Shape;105;p10"/>
          <p:cNvSpPr txBox="1"/>
          <p:nvPr/>
        </p:nvSpPr>
        <p:spPr>
          <a:xfrm>
            <a:off x="1253825" y="3481475"/>
            <a:ext cx="2268300" cy="53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rgbClr val="1C3C58"/>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K20 3 Minute Timer</a:t>
            </a:r>
            <a:endParaRPr sz="2000" b="0" i="0" u="none" strike="noStrike" cap="none">
              <a:solidFill>
                <a:srgbClr val="1C3C58"/>
              </a:solidFill>
              <a:latin typeface="Calibri"/>
              <a:ea typeface="Calibri"/>
              <a:cs typeface="Calibri"/>
              <a:sym typeface="Calibri"/>
            </a:endParaRPr>
          </a:p>
        </p:txBody>
      </p:sp>
      <p:sp>
        <p:nvSpPr>
          <p:cNvPr id="106" name="Google Shape;106;p10"/>
          <p:cNvSpPr/>
          <p:nvPr/>
        </p:nvSpPr>
        <p:spPr>
          <a:xfrm>
            <a:off x="4538600" y="2650000"/>
            <a:ext cx="4148100" cy="1107600"/>
          </a:xfrm>
          <a:prstGeom prst="roundRect">
            <a:avLst>
              <a:gd name="adj" fmla="val 16667"/>
            </a:avLst>
          </a:prstGeom>
          <a:solidFill>
            <a:srgbClr val="910D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07" name="Google Shape;107;p10"/>
          <p:cNvSpPr txBox="1"/>
          <p:nvPr/>
        </p:nvSpPr>
        <p:spPr>
          <a:xfrm>
            <a:off x="4679275" y="2729125"/>
            <a:ext cx="3861600" cy="121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Calibri"/>
                <a:ea typeface="Calibri"/>
                <a:cs typeface="Calibri"/>
                <a:sym typeface="Calibri"/>
              </a:rPr>
              <a:t>What can we learn from bugs?</a:t>
            </a:r>
            <a:endParaRPr sz="2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1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2"/>
          <p:cNvSpPr txBox="1">
            <a:spLocks noGrp="1"/>
          </p:cNvSpPr>
          <p:nvPr>
            <p:ph type="body" idx="1"/>
          </p:nvPr>
        </p:nvSpPr>
        <p:spPr>
          <a:xfrm>
            <a:off x="457200" y="1269425"/>
            <a:ext cx="5244000" cy="3590100"/>
          </a:xfrm>
          <a:prstGeom prst="rect">
            <a:avLst/>
          </a:prstGeom>
          <a:noFill/>
          <a:ln>
            <a:noFill/>
          </a:ln>
        </p:spPr>
        <p:txBody>
          <a:bodyPr spcFirstLastPara="1" wrap="square" lIns="91425" tIns="45700" rIns="91425" bIns="45700" anchor="t" anchorCtr="0">
            <a:normAutofit/>
          </a:bodyPr>
          <a:lstStyle/>
          <a:p>
            <a:pPr marL="0" lvl="0" indent="0" algn="l" rtl="0">
              <a:spcBef>
                <a:spcPts val="520"/>
              </a:spcBef>
              <a:spcAft>
                <a:spcPts val="0"/>
              </a:spcAft>
              <a:buNone/>
            </a:pPr>
            <a:r>
              <a:rPr lang="en-US"/>
              <a:t>Station Rotations</a:t>
            </a:r>
            <a:endParaRPr/>
          </a:p>
          <a:p>
            <a:pPr marL="457200" lvl="0" indent="-379970" algn="l" rtl="0">
              <a:spcBef>
                <a:spcPts val="520"/>
              </a:spcBef>
              <a:spcAft>
                <a:spcPts val="0"/>
              </a:spcAft>
              <a:buSzPts val="2384"/>
              <a:buAutoNum type="arabicPeriod"/>
            </a:pPr>
            <a:r>
              <a:rPr lang="en-US" sz="2383"/>
              <a:t>With your group, go to your first assigned station and solve that case. </a:t>
            </a:r>
            <a:endParaRPr sz="2383"/>
          </a:p>
          <a:p>
            <a:pPr marL="457200" lvl="0" indent="-379970" algn="l" rtl="0">
              <a:spcBef>
                <a:spcPts val="520"/>
              </a:spcBef>
              <a:spcAft>
                <a:spcPts val="0"/>
              </a:spcAft>
              <a:buSzPts val="2384"/>
              <a:buAutoNum type="arabicPeriod"/>
            </a:pPr>
            <a:r>
              <a:rPr lang="en-US" sz="2383"/>
              <a:t>When the timer goes off, move to the next available station. </a:t>
            </a:r>
            <a:endParaRPr sz="2383"/>
          </a:p>
          <a:p>
            <a:pPr marL="457200" lvl="0" indent="-379970" algn="l" rtl="0">
              <a:spcBef>
                <a:spcPts val="520"/>
              </a:spcBef>
              <a:spcAft>
                <a:spcPts val="0"/>
              </a:spcAft>
              <a:buSzPts val="2384"/>
              <a:buAutoNum type="arabicPeriod"/>
            </a:pPr>
            <a:r>
              <a:rPr lang="en-US" sz="2383"/>
              <a:t>Solve all the cases! </a:t>
            </a:r>
            <a:endParaRPr sz="2383"/>
          </a:p>
        </p:txBody>
      </p:sp>
      <p:sp>
        <p:nvSpPr>
          <p:cNvPr id="430" name="Google Shape;430;p6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Let’s Crack the Case!</a:t>
            </a:r>
            <a:endParaRPr/>
          </a:p>
        </p:txBody>
      </p:sp>
      <p:pic>
        <p:nvPicPr>
          <p:cNvPr id="431" name="Google Shape;431;p62"/>
          <p:cNvPicPr preferRelativeResize="0"/>
          <p:nvPr/>
        </p:nvPicPr>
        <p:blipFill>
          <a:blip r:embed="rId3">
            <a:alphaModFix/>
          </a:blip>
          <a:stretch>
            <a:fillRect/>
          </a:stretch>
        </p:blipFill>
        <p:spPr>
          <a:xfrm>
            <a:off x="5838500" y="1025638"/>
            <a:ext cx="2917525" cy="29175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435"/>
        <p:cNvGrpSpPr/>
        <p:nvPr/>
      </p:nvGrpSpPr>
      <p:grpSpPr>
        <a:xfrm>
          <a:off x="0" y="0"/>
          <a:ext cx="0" cy="0"/>
          <a:chOff x="0" y="0"/>
          <a:chExt cx="0" cy="0"/>
        </a:xfrm>
      </p:grpSpPr>
      <p:sp>
        <p:nvSpPr>
          <p:cNvPr id="436" name="Google Shape;436;g331205cb1fa_1_0"/>
          <p:cNvSpPr txBox="1">
            <a:spLocks noGrp="1"/>
          </p:cNvSpPr>
          <p:nvPr>
            <p:ph type="body" idx="1"/>
          </p:nvPr>
        </p:nvSpPr>
        <p:spPr>
          <a:xfrm>
            <a:off x="204900" y="857400"/>
            <a:ext cx="8682900" cy="4286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Insect life cycles follow a </a:t>
            </a:r>
            <a:r>
              <a:rPr lang="en-US" b="1" dirty="0"/>
              <a:t>pattern</a:t>
            </a:r>
            <a:r>
              <a:rPr lang="en-US" dirty="0"/>
              <a:t> and are </a:t>
            </a:r>
            <a:r>
              <a:rPr lang="en-US" b="1" dirty="0"/>
              <a:t>predictable</a:t>
            </a:r>
            <a:r>
              <a:rPr lang="en-US" dirty="0"/>
              <a:t>. </a:t>
            </a:r>
          </a:p>
          <a:p>
            <a:pPr marL="457200" lvl="0" indent="-393700" algn="l" rtl="0">
              <a:spcBef>
                <a:spcPts val="520"/>
              </a:spcBef>
              <a:spcAft>
                <a:spcPts val="0"/>
              </a:spcAft>
              <a:buSzPts val="2600"/>
              <a:buChar char="•"/>
            </a:pPr>
            <a:r>
              <a:rPr lang="en-US" dirty="0"/>
              <a:t>Life cycles are influenced by temperature. Being ectothermic, insects rely on external warmth to activate, eat, and grow.</a:t>
            </a:r>
          </a:p>
          <a:p>
            <a:pPr marL="457200" lvl="0" indent="-393700" algn="l" rtl="0">
              <a:spcBef>
                <a:spcPts val="520"/>
              </a:spcBef>
              <a:spcAft>
                <a:spcPts val="0"/>
              </a:spcAft>
              <a:buSzPts val="2600"/>
              <a:buChar char="•"/>
            </a:pPr>
            <a:r>
              <a:rPr lang="en-US" dirty="0"/>
              <a:t>Not all </a:t>
            </a:r>
            <a:r>
              <a:rPr lang="en-US" b="1" dirty="0"/>
              <a:t>fly species</a:t>
            </a:r>
            <a:r>
              <a:rPr lang="en-US" dirty="0"/>
              <a:t> are found everywhere. This can provide important information also. </a:t>
            </a:r>
            <a:endParaRPr dirty="0"/>
          </a:p>
          <a:p>
            <a:pPr lvl="1" algn="l" rtl="0">
              <a:spcBef>
                <a:spcPts val="0"/>
              </a:spcBef>
              <a:spcAft>
                <a:spcPts val="0"/>
              </a:spcAft>
              <a:buSzPts val="2000"/>
              <a:buFont typeface="Wingdings" panose="05000000000000000000" pitchFamily="2" charset="2"/>
              <a:buChar char="§"/>
            </a:pPr>
            <a:r>
              <a:rPr lang="en-US" dirty="0"/>
              <a:t>For example, skipper flies are found only in </a:t>
            </a:r>
            <a:r>
              <a:rPr lang="en-US" b="1" dirty="0"/>
              <a:t>urban </a:t>
            </a:r>
            <a:r>
              <a:rPr lang="en-US" dirty="0"/>
              <a:t>settings.  </a:t>
            </a:r>
          </a:p>
          <a:p>
            <a:pPr lvl="1" algn="l" rtl="0">
              <a:spcBef>
                <a:spcPts val="0"/>
              </a:spcBef>
              <a:spcAft>
                <a:spcPts val="0"/>
              </a:spcAft>
              <a:buSzPts val="2000"/>
              <a:buFont typeface="Wingdings" panose="05000000000000000000" pitchFamily="2" charset="2"/>
              <a:buChar char="§"/>
            </a:pPr>
            <a:r>
              <a:rPr lang="en-US" dirty="0"/>
              <a:t>House flies, blow flies, and flesh flies live in both urban and </a:t>
            </a:r>
            <a:r>
              <a:rPr lang="en-US" b="1" dirty="0"/>
              <a:t>rural </a:t>
            </a:r>
            <a:r>
              <a:rPr lang="en-US" dirty="0"/>
              <a:t>settings.</a:t>
            </a:r>
            <a:endParaRPr dirty="0"/>
          </a:p>
        </p:txBody>
      </p:sp>
      <p:sp>
        <p:nvSpPr>
          <p:cNvPr id="437" name="Google Shape;437;g331205cb1fa_1_0"/>
          <p:cNvSpPr txBox="1">
            <a:spLocks noGrp="1"/>
          </p:cNvSpPr>
          <p:nvPr>
            <p:ph type="title"/>
          </p:nvPr>
        </p:nvSpPr>
        <p:spPr>
          <a:xfrm>
            <a:off x="457200" y="-3"/>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Things to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Remember</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g33b9ac827d0_0_10"/>
          <p:cNvSpPr txBox="1">
            <a:spLocks noGrp="1"/>
          </p:cNvSpPr>
          <p:nvPr>
            <p:ph type="body" idx="1"/>
          </p:nvPr>
        </p:nvSpPr>
        <p:spPr>
          <a:xfrm>
            <a:off x="457200" y="1269425"/>
            <a:ext cx="5244000" cy="35901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a:t>Use the information from the reports and your examination to answer the questions. </a:t>
            </a:r>
            <a:endParaRPr/>
          </a:p>
          <a:p>
            <a:pPr marL="457200" lvl="0" indent="-379970" algn="l" rtl="0">
              <a:spcBef>
                <a:spcPts val="520"/>
              </a:spcBef>
              <a:spcAft>
                <a:spcPts val="0"/>
              </a:spcAft>
              <a:buSzPts val="2384"/>
              <a:buAutoNum type="arabicPeriod"/>
            </a:pPr>
            <a:r>
              <a:rPr lang="en-US" sz="2383"/>
              <a:t>Measure the length of the maggots &amp; pupae. </a:t>
            </a:r>
            <a:endParaRPr sz="2383"/>
          </a:p>
          <a:p>
            <a:pPr marL="457200" lvl="0" indent="-379970" algn="l" rtl="0">
              <a:spcBef>
                <a:spcPts val="520"/>
              </a:spcBef>
              <a:spcAft>
                <a:spcPts val="0"/>
              </a:spcAft>
              <a:buSzPts val="2384"/>
              <a:buAutoNum type="arabicPeriod"/>
            </a:pPr>
            <a:r>
              <a:rPr lang="en-US" sz="2383"/>
              <a:t>Record your data in the chart. </a:t>
            </a:r>
            <a:endParaRPr sz="2383"/>
          </a:p>
          <a:p>
            <a:pPr marL="457200" lvl="0" indent="-379970" algn="l" rtl="0">
              <a:spcBef>
                <a:spcPts val="520"/>
              </a:spcBef>
              <a:spcAft>
                <a:spcPts val="0"/>
              </a:spcAft>
              <a:buSzPts val="2384"/>
              <a:buAutoNum type="arabicPeriod"/>
            </a:pPr>
            <a:r>
              <a:rPr lang="en-US" sz="2383"/>
              <a:t>Consult the Key and the tables to determine the various fly species and their ages.</a:t>
            </a:r>
            <a:endParaRPr sz="2383"/>
          </a:p>
        </p:txBody>
      </p:sp>
      <p:sp>
        <p:nvSpPr>
          <p:cNvPr id="443" name="Google Shape;443;g33b9ac827d0_0_1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Let’s Crack the Case!</a:t>
            </a:r>
            <a:endParaRPr/>
          </a:p>
        </p:txBody>
      </p:sp>
      <p:pic>
        <p:nvPicPr>
          <p:cNvPr id="444" name="Google Shape;444;g33b9ac827d0_0_10"/>
          <p:cNvPicPr preferRelativeResize="0"/>
          <p:nvPr/>
        </p:nvPicPr>
        <p:blipFill>
          <a:blip r:embed="rId3">
            <a:alphaModFix/>
          </a:blip>
          <a:stretch>
            <a:fillRect/>
          </a:stretch>
        </p:blipFill>
        <p:spPr>
          <a:xfrm>
            <a:off x="7227675" y="307249"/>
            <a:ext cx="1528350" cy="1528325"/>
          </a:xfrm>
          <a:prstGeom prst="rect">
            <a:avLst/>
          </a:prstGeom>
          <a:noFill/>
          <a:ln>
            <a:noFill/>
          </a:ln>
        </p:spPr>
      </p:pic>
      <p:sp>
        <p:nvSpPr>
          <p:cNvPr id="445" name="Google Shape;445;g33b9ac827d0_0_10"/>
          <p:cNvSpPr txBox="1"/>
          <p:nvPr/>
        </p:nvSpPr>
        <p:spPr>
          <a:xfrm>
            <a:off x="6225750" y="3629775"/>
            <a:ext cx="2480700" cy="5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u="sng">
                <a:solidFill>
                  <a:srgbClr val="1C3C58"/>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K20 10 Minute Timer</a:t>
            </a:r>
            <a:r>
              <a:rPr lang="en-US" sz="2000">
                <a:solidFill>
                  <a:srgbClr val="1C3C58"/>
                </a:solidFill>
                <a:latin typeface="Calibri"/>
                <a:ea typeface="Calibri"/>
                <a:cs typeface="Calibri"/>
                <a:sym typeface="Calibri"/>
              </a:rPr>
              <a:t> </a:t>
            </a:r>
            <a:endParaRPr sz="2000">
              <a:solidFill>
                <a:srgbClr val="1C3C58"/>
              </a:solidFill>
              <a:latin typeface="Calibri"/>
              <a:ea typeface="Calibri"/>
              <a:cs typeface="Calibri"/>
              <a:sym typeface="Calibri"/>
            </a:endParaRPr>
          </a:p>
        </p:txBody>
      </p:sp>
      <p:pic>
        <p:nvPicPr>
          <p:cNvPr id="446" name="Google Shape;446;g33b9ac827d0_0_10" title="K20 Center 10 minute timer">
            <a:hlinkClick r:id="rId5"/>
          </p:cNvPr>
          <p:cNvPicPr preferRelativeResize="0"/>
          <p:nvPr/>
        </p:nvPicPr>
        <p:blipFill>
          <a:blip r:embed="rId6">
            <a:alphaModFix/>
          </a:blip>
          <a:stretch>
            <a:fillRect/>
          </a:stretch>
        </p:blipFill>
        <p:spPr>
          <a:xfrm>
            <a:off x="6201150" y="2206688"/>
            <a:ext cx="2529900" cy="1423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6"/>
                                        </p:tgtEl>
                                        <p:attrNameLst>
                                          <p:attrName>style.visibility</p:attrName>
                                        </p:attrNameLst>
                                      </p:cBhvr>
                                      <p:to>
                                        <p:strVal val="visible"/>
                                      </p:to>
                                    </p:set>
                                    <p:animEffect transition="in" filter="fade">
                                      <p:cBhvr>
                                        <p:cTn id="7" dur="10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50"/>
        <p:cNvGrpSpPr/>
        <p:nvPr/>
      </p:nvGrpSpPr>
      <p:grpSpPr>
        <a:xfrm>
          <a:off x="0" y="0"/>
          <a:ext cx="0" cy="0"/>
          <a:chOff x="0" y="0"/>
          <a:chExt cx="0" cy="0"/>
        </a:xfrm>
      </p:grpSpPr>
      <p:sp>
        <p:nvSpPr>
          <p:cNvPr id="451" name="Google Shape;451;g332b7e12fc0_1_0"/>
          <p:cNvSpPr txBox="1">
            <a:spLocks noGrp="1"/>
          </p:cNvSpPr>
          <p:nvPr>
            <p:ph type="body" idx="1"/>
          </p:nvPr>
        </p:nvSpPr>
        <p:spPr>
          <a:xfrm>
            <a:off x="206950" y="857400"/>
            <a:ext cx="5269402" cy="3940200"/>
          </a:xfrm>
          <a:prstGeom prst="rect">
            <a:avLst/>
          </a:prstGeom>
          <a:noFill/>
          <a:ln>
            <a:noFill/>
          </a:ln>
        </p:spPr>
        <p:txBody>
          <a:bodyPr spcFirstLastPara="1" wrap="square" lIns="91425" tIns="45700" rIns="91425" bIns="45700" anchor="t" anchorCtr="0">
            <a:noAutofit/>
          </a:bodyPr>
          <a:lstStyle/>
          <a:p>
            <a:pPr marL="577850" lvl="0" indent="-543485" algn="l" rtl="0">
              <a:lnSpc>
                <a:spcPct val="100000"/>
              </a:lnSpc>
              <a:spcBef>
                <a:spcPts val="520"/>
              </a:spcBef>
              <a:spcAft>
                <a:spcPts val="0"/>
              </a:spcAft>
              <a:buSzPts val="3059"/>
              <a:buFont typeface="Arial"/>
              <a:buAutoNum type="arabicPeriod"/>
            </a:pPr>
            <a:r>
              <a:rPr lang="en-US" sz="2400" dirty="0"/>
              <a:t>Approximately how long has this animal been dead?</a:t>
            </a:r>
            <a:endParaRPr sz="2400" dirty="0"/>
          </a:p>
          <a:p>
            <a:pPr marL="577850" lvl="0" indent="-543485" algn="l" rtl="0">
              <a:lnSpc>
                <a:spcPct val="100000"/>
              </a:lnSpc>
              <a:spcBef>
                <a:spcPts val="520"/>
              </a:spcBef>
              <a:spcAft>
                <a:spcPts val="0"/>
              </a:spcAft>
              <a:buSzPts val="3059"/>
              <a:buFont typeface="Arial"/>
              <a:buAutoNum type="arabicPeriod"/>
            </a:pPr>
            <a:r>
              <a:rPr lang="en-US" sz="2400" dirty="0"/>
              <a:t>Why are maggots of different ages found in the body?</a:t>
            </a:r>
            <a:endParaRPr sz="2400" dirty="0"/>
          </a:p>
          <a:p>
            <a:pPr marL="577850" lvl="0" indent="-514350" algn="l" rtl="0">
              <a:lnSpc>
                <a:spcPct val="100000"/>
              </a:lnSpc>
              <a:spcBef>
                <a:spcPts val="520"/>
              </a:spcBef>
              <a:spcAft>
                <a:spcPts val="0"/>
              </a:spcAft>
              <a:buSzPts val="2600"/>
              <a:buAutoNum type="arabicPeriod"/>
            </a:pPr>
            <a:r>
              <a:rPr lang="en-US" sz="2400" dirty="0"/>
              <a:t>Other than temperature, what abiotic (external to the corpse) conditions would you obtain from the weather station to help you be more confident of your time of death estimation?</a:t>
            </a:r>
            <a:endParaRPr sz="2400" dirty="0"/>
          </a:p>
        </p:txBody>
      </p:sp>
      <p:sp>
        <p:nvSpPr>
          <p:cNvPr id="452" name="Google Shape;452;g332b7e12fc0_1_0"/>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Case #2: Oh, Deer</a:t>
            </a:r>
            <a:endParaRPr/>
          </a:p>
        </p:txBody>
      </p:sp>
      <p:graphicFrame>
        <p:nvGraphicFramePr>
          <p:cNvPr id="453" name="Google Shape;453;g332b7e12fc0_1_0"/>
          <p:cNvGraphicFramePr/>
          <p:nvPr>
            <p:extLst>
              <p:ext uri="{D42A27DB-BD31-4B8C-83A1-F6EECF244321}">
                <p14:modId xmlns:p14="http://schemas.microsoft.com/office/powerpoint/2010/main" val="3031850020"/>
              </p:ext>
            </p:extLst>
          </p:nvPr>
        </p:nvGraphicFramePr>
        <p:xfrm>
          <a:off x="5713498" y="999544"/>
          <a:ext cx="3062900" cy="3413520"/>
        </p:xfrm>
        <a:graphic>
          <a:graphicData uri="http://schemas.openxmlformats.org/drawingml/2006/table">
            <a:tbl>
              <a:tblPr>
                <a:noFill/>
                <a:tableStyleId>{F37A5D6E-6F6B-42F6-A571-0B804C853741}</a:tableStyleId>
              </a:tblPr>
              <a:tblGrid>
                <a:gridCol w="1479300">
                  <a:extLst>
                    <a:ext uri="{9D8B030D-6E8A-4147-A177-3AD203B41FA5}">
                      <a16:colId xmlns:a16="http://schemas.microsoft.com/office/drawing/2014/main" val="20000"/>
                    </a:ext>
                  </a:extLst>
                </a:gridCol>
                <a:gridCol w="910025">
                  <a:extLst>
                    <a:ext uri="{9D8B030D-6E8A-4147-A177-3AD203B41FA5}">
                      <a16:colId xmlns:a16="http://schemas.microsoft.com/office/drawing/2014/main" val="20001"/>
                    </a:ext>
                  </a:extLst>
                </a:gridCol>
                <a:gridCol w="673575">
                  <a:extLst>
                    <a:ext uri="{9D8B030D-6E8A-4147-A177-3AD203B41FA5}">
                      <a16:colId xmlns:a16="http://schemas.microsoft.com/office/drawing/2014/main" val="20002"/>
                    </a:ext>
                  </a:extLst>
                </a:gridCol>
              </a:tblGrid>
              <a:tr h="388775">
                <a:tc>
                  <a:txBody>
                    <a:bodyPr/>
                    <a:lstStyle/>
                    <a:p>
                      <a:pPr marL="0" lvl="0" indent="0" algn="ctr" rtl="0">
                        <a:spcBef>
                          <a:spcPts val="0"/>
                        </a:spcBef>
                        <a:spcAft>
                          <a:spcPts val="0"/>
                        </a:spcAft>
                        <a:buClr>
                          <a:schemeClr val="dk1"/>
                        </a:buClr>
                        <a:buFont typeface="Arial"/>
                        <a:buNone/>
                      </a:pPr>
                      <a:r>
                        <a:rPr lang="en-US" sz="1500" b="1" dirty="0">
                          <a:solidFill>
                            <a:schemeClr val="lt1"/>
                          </a:solidFill>
                          <a:latin typeface="Calibri"/>
                          <a:ea typeface="Calibri"/>
                          <a:cs typeface="Calibri"/>
                          <a:sym typeface="Calibri"/>
                        </a:rPr>
                        <a:t>Species &amp; Stage</a:t>
                      </a:r>
                      <a:endParaRPr sz="1500" b="1" dirty="0">
                        <a:solidFill>
                          <a:schemeClr val="lt1"/>
                        </a:solidFill>
                        <a:latin typeface="Calibri"/>
                        <a:ea typeface="Calibri"/>
                        <a:cs typeface="Calibri"/>
                        <a:sym typeface="Calibri"/>
                      </a:endParaRPr>
                    </a:p>
                  </a:txBody>
                  <a:tcPr marL="91425" marR="91425" marT="91425" marB="91425" anchor="b">
                    <a:lnB w="9525" cap="flat" cmpd="sng">
                      <a:solidFill>
                        <a:srgbClr val="9E9E9E"/>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Clr>
                          <a:schemeClr val="dk1"/>
                        </a:buClr>
                        <a:buFont typeface="Arial"/>
                        <a:buNone/>
                      </a:pPr>
                      <a:r>
                        <a:rPr lang="en-US" sz="1500" b="1">
                          <a:solidFill>
                            <a:schemeClr val="lt1"/>
                          </a:solidFill>
                          <a:latin typeface="Calibri"/>
                          <a:ea typeface="Calibri"/>
                          <a:cs typeface="Calibri"/>
                          <a:sym typeface="Calibri"/>
                        </a:rPr>
                        <a:t>Size</a:t>
                      </a:r>
                      <a:endParaRPr sz="1500" b="1">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1500" b="1">
                          <a:solidFill>
                            <a:schemeClr val="lt1"/>
                          </a:solidFill>
                          <a:latin typeface="Calibri"/>
                          <a:ea typeface="Calibri"/>
                          <a:cs typeface="Calibri"/>
                          <a:sym typeface="Calibri"/>
                        </a:rPr>
                        <a:t> (mm)</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Clr>
                          <a:schemeClr val="dk1"/>
                        </a:buClr>
                        <a:buFont typeface="Arial"/>
                        <a:buNone/>
                      </a:pPr>
                      <a:r>
                        <a:rPr lang="en-US" sz="1500" b="1">
                          <a:solidFill>
                            <a:schemeClr val="lt1"/>
                          </a:solidFill>
                          <a:latin typeface="Calibri"/>
                          <a:ea typeface="Calibri"/>
                          <a:cs typeface="Calibri"/>
                          <a:sym typeface="Calibri"/>
                        </a:rPr>
                        <a:t>Age</a:t>
                      </a:r>
                      <a:endParaRPr sz="1500" b="1">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1500" b="1">
                          <a:solidFill>
                            <a:schemeClr val="lt1"/>
                          </a:solidFill>
                          <a:latin typeface="Calibri"/>
                          <a:ea typeface="Calibri"/>
                          <a:cs typeface="Calibri"/>
                          <a:sym typeface="Calibri"/>
                        </a:rPr>
                        <a:t>(days)</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extLst>
                  <a:ext uri="{0D108BD9-81ED-4DB2-BD59-A6C34878D82A}">
                    <a16:rowId xmlns:a16="http://schemas.microsoft.com/office/drawing/2014/main" val="10000"/>
                  </a:ext>
                </a:extLst>
              </a:tr>
              <a:tr h="321275">
                <a:tc>
                  <a:txBody>
                    <a:bodyPr/>
                    <a:lstStyle/>
                    <a:p>
                      <a:pPr marL="0" lvl="0" indent="0" algn="l" rtl="0">
                        <a:spcBef>
                          <a:spcPts val="0"/>
                        </a:spcBef>
                        <a:spcAft>
                          <a:spcPts val="0"/>
                        </a:spcAft>
                        <a:buClr>
                          <a:schemeClr val="dk1"/>
                        </a:buClr>
                        <a:buFont typeface="Arial"/>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solidFill>
                          <a:srgbClr val="910D28"/>
                        </a:solidFill>
                      </a:endParaRPr>
                    </a:p>
                  </a:txBody>
                  <a:tcPr marL="91425" marR="91425" marT="91425" marB="91425"/>
                </a:tc>
                <a:extLst>
                  <a:ext uri="{0D108BD9-81ED-4DB2-BD59-A6C34878D82A}">
                    <a16:rowId xmlns:a16="http://schemas.microsoft.com/office/drawing/2014/main" val="10001"/>
                  </a:ext>
                </a:extLst>
              </a:tr>
              <a:tr h="321275">
                <a:tc>
                  <a:txBody>
                    <a:bodyPr/>
                    <a:lstStyle/>
                    <a:p>
                      <a:pPr marL="0" lvl="0" indent="0" algn="l" rtl="0">
                        <a:spcBef>
                          <a:spcPts val="0"/>
                        </a:spcBef>
                        <a:spcAft>
                          <a:spcPts val="0"/>
                        </a:spcAft>
                        <a:buClr>
                          <a:schemeClr val="dk1"/>
                        </a:buClr>
                        <a:buSzPts val="1400"/>
                        <a:buFont typeface="Arial"/>
                        <a:buNone/>
                      </a:pP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solidFill>
                          <a:srgbClr val="910D28"/>
                        </a:solidFill>
                      </a:endParaRPr>
                    </a:p>
                  </a:txBody>
                  <a:tcPr marL="91425" marR="91425" marT="91425" marB="91425"/>
                </a:tc>
                <a:extLst>
                  <a:ext uri="{0D108BD9-81ED-4DB2-BD59-A6C34878D82A}">
                    <a16:rowId xmlns:a16="http://schemas.microsoft.com/office/drawing/2014/main" val="10002"/>
                  </a:ext>
                </a:extLst>
              </a:tr>
              <a:tr h="321275">
                <a:tc>
                  <a:txBody>
                    <a:bodyPr/>
                    <a:lstStyle/>
                    <a:p>
                      <a:pPr marL="0" lvl="0" indent="0" algn="l" rtl="0">
                        <a:spcBef>
                          <a:spcPts val="0"/>
                        </a:spcBef>
                        <a:spcAft>
                          <a:spcPts val="0"/>
                        </a:spcAft>
                        <a:buClr>
                          <a:schemeClr val="dk1"/>
                        </a:buClr>
                        <a:buFont typeface="Arial"/>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solidFill>
                          <a:srgbClr val="910D28"/>
                        </a:solidFill>
                      </a:endParaRPr>
                    </a:p>
                  </a:txBody>
                  <a:tcPr marL="91425" marR="91425" marT="91425" marB="91425"/>
                </a:tc>
                <a:extLst>
                  <a:ext uri="{0D108BD9-81ED-4DB2-BD59-A6C34878D82A}">
                    <a16:rowId xmlns:a16="http://schemas.microsoft.com/office/drawing/2014/main" val="10003"/>
                  </a:ext>
                </a:extLst>
              </a:tr>
              <a:tr h="321275">
                <a:tc>
                  <a:txBody>
                    <a:bodyPr/>
                    <a:lstStyle/>
                    <a:p>
                      <a:pPr marL="0" lvl="0" indent="0" algn="l" rtl="0">
                        <a:spcBef>
                          <a:spcPts val="0"/>
                        </a:spcBef>
                        <a:spcAft>
                          <a:spcPts val="0"/>
                        </a:spcAft>
                        <a:buClr>
                          <a:schemeClr val="dk1"/>
                        </a:buClr>
                        <a:buSzPts val="1400"/>
                        <a:buFont typeface="Arial"/>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solidFill>
                          <a:srgbClr val="910D28"/>
                        </a:solidFill>
                      </a:endParaRPr>
                    </a:p>
                  </a:txBody>
                  <a:tcPr marL="91425" marR="91425" marT="91425" marB="91425"/>
                </a:tc>
                <a:extLst>
                  <a:ext uri="{0D108BD9-81ED-4DB2-BD59-A6C34878D82A}">
                    <a16:rowId xmlns:a16="http://schemas.microsoft.com/office/drawing/2014/main" val="10004"/>
                  </a:ext>
                </a:extLst>
              </a:tr>
              <a:tr h="321275">
                <a:tc>
                  <a:txBody>
                    <a:bodyPr/>
                    <a:lstStyle/>
                    <a:p>
                      <a:pPr marL="0" lvl="0" indent="0" algn="l" rtl="0">
                        <a:spcBef>
                          <a:spcPts val="0"/>
                        </a:spcBef>
                        <a:spcAft>
                          <a:spcPts val="0"/>
                        </a:spcAft>
                        <a:buClr>
                          <a:schemeClr val="dk1"/>
                        </a:buClr>
                        <a:buSzPts val="1400"/>
                        <a:buFont typeface="Arial"/>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solidFill>
                          <a:srgbClr val="910D28"/>
                        </a:solidFill>
                      </a:endParaRPr>
                    </a:p>
                  </a:txBody>
                  <a:tcPr marL="91425" marR="91425" marT="91425" marB="91425"/>
                </a:tc>
                <a:extLst>
                  <a:ext uri="{0D108BD9-81ED-4DB2-BD59-A6C34878D82A}">
                    <a16:rowId xmlns:a16="http://schemas.microsoft.com/office/drawing/2014/main" val="10005"/>
                  </a:ext>
                </a:extLst>
              </a:tr>
              <a:tr h="321275">
                <a:tc>
                  <a:txBody>
                    <a:bodyPr/>
                    <a:lstStyle/>
                    <a:p>
                      <a:pPr marL="0" lvl="0" indent="0" algn="l" rtl="0">
                        <a:spcBef>
                          <a:spcPts val="0"/>
                        </a:spcBef>
                        <a:spcAft>
                          <a:spcPts val="0"/>
                        </a:spcAft>
                        <a:buClr>
                          <a:schemeClr val="dk1"/>
                        </a:buClr>
                        <a:buSzPts val="1400"/>
                        <a:buFont typeface="Arial"/>
                        <a:buNone/>
                      </a:pP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endParaRPr>
                        <a:solidFill>
                          <a:srgbClr val="910D28"/>
                        </a:solidFill>
                      </a:endParaRPr>
                    </a:p>
                  </a:txBody>
                  <a:tcPr marL="91425" marR="91425" marT="91425" marB="91425"/>
                </a:tc>
                <a:extLst>
                  <a:ext uri="{0D108BD9-81ED-4DB2-BD59-A6C34878D82A}">
                    <a16:rowId xmlns:a16="http://schemas.microsoft.com/office/drawing/2014/main" val="10006"/>
                  </a:ext>
                </a:extLst>
              </a:tr>
              <a:tr h="321275">
                <a:tc>
                  <a:txBody>
                    <a:bodyPr/>
                    <a:lstStyle/>
                    <a:p>
                      <a:pPr marL="0" lvl="0" indent="0" algn="l" rtl="0">
                        <a:spcBef>
                          <a:spcPts val="0"/>
                        </a:spcBef>
                        <a:spcAft>
                          <a:spcPts val="0"/>
                        </a:spcAft>
                        <a:buClr>
                          <a:schemeClr val="dk1"/>
                        </a:buClr>
                        <a:buFont typeface="Arial"/>
                        <a:buNone/>
                      </a:pP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endParaRPr>
                        <a:solidFill>
                          <a:schemeClr val="accent4"/>
                        </a:solidFill>
                      </a:endParaRPr>
                    </a:p>
                  </a:txBody>
                  <a:tcPr marL="91425" marR="91425" marT="91425" marB="91425"/>
                </a:tc>
                <a:tc>
                  <a:txBody>
                    <a:bodyPr/>
                    <a:lstStyle/>
                    <a:p>
                      <a:pPr marL="0" lvl="0" indent="0" algn="l" rtl="0">
                        <a:spcBef>
                          <a:spcPts val="0"/>
                        </a:spcBef>
                        <a:spcAft>
                          <a:spcPts val="0"/>
                        </a:spcAft>
                        <a:buNone/>
                      </a:pPr>
                      <a:endParaRPr dirty="0">
                        <a:solidFill>
                          <a:srgbClr val="910D28"/>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57"/>
        <p:cNvGrpSpPr/>
        <p:nvPr/>
      </p:nvGrpSpPr>
      <p:grpSpPr>
        <a:xfrm>
          <a:off x="0" y="0"/>
          <a:ext cx="0" cy="0"/>
          <a:chOff x="0" y="0"/>
          <a:chExt cx="0" cy="0"/>
        </a:xfrm>
      </p:grpSpPr>
      <p:sp>
        <p:nvSpPr>
          <p:cNvPr id="458" name="Google Shape;458;g332b7e12fc0_1_6"/>
          <p:cNvSpPr txBox="1">
            <a:spLocks noGrp="1"/>
          </p:cNvSpPr>
          <p:nvPr>
            <p:ph type="body" idx="1"/>
          </p:nvPr>
        </p:nvSpPr>
        <p:spPr>
          <a:xfrm>
            <a:off x="206950" y="857400"/>
            <a:ext cx="5798100" cy="2955949"/>
          </a:xfrm>
          <a:prstGeom prst="rect">
            <a:avLst/>
          </a:prstGeom>
          <a:noFill/>
          <a:ln>
            <a:noFill/>
          </a:ln>
        </p:spPr>
        <p:txBody>
          <a:bodyPr spcFirstLastPara="1" wrap="square" lIns="91425" tIns="45700" rIns="91425" bIns="45700" anchor="t" anchorCtr="0">
            <a:normAutofit/>
          </a:bodyPr>
          <a:lstStyle/>
          <a:p>
            <a:pPr marL="577850" lvl="0" indent="-543485" algn="l" rtl="0">
              <a:lnSpc>
                <a:spcPct val="100000"/>
              </a:lnSpc>
              <a:spcBef>
                <a:spcPts val="520"/>
              </a:spcBef>
              <a:spcAft>
                <a:spcPts val="0"/>
              </a:spcAft>
              <a:buSzPts val="3059"/>
              <a:buFont typeface="Arial"/>
              <a:buAutoNum type="arabicPeriod"/>
            </a:pPr>
            <a:r>
              <a:rPr lang="en-US" sz="2400" dirty="0"/>
              <a:t>11 days</a:t>
            </a:r>
            <a:endParaRPr sz="2400" dirty="0"/>
          </a:p>
          <a:p>
            <a:pPr marL="577850" lvl="0" indent="-543485" algn="l" rtl="0">
              <a:lnSpc>
                <a:spcPct val="100000"/>
              </a:lnSpc>
              <a:spcBef>
                <a:spcPts val="520"/>
              </a:spcBef>
              <a:spcAft>
                <a:spcPts val="0"/>
              </a:spcAft>
              <a:buSzPts val="3059"/>
              <a:buFont typeface="Arial"/>
              <a:buAutoNum type="arabicPeriod"/>
            </a:pPr>
            <a:r>
              <a:rPr lang="en-US" sz="2400" dirty="0"/>
              <a:t>Adult flies of the same species may arrive at different times and different species arrive at different stages of decomposition.</a:t>
            </a:r>
            <a:endParaRPr sz="2400" dirty="0"/>
          </a:p>
          <a:p>
            <a:pPr marL="577850" lvl="0" indent="-543485" algn="l" rtl="0">
              <a:lnSpc>
                <a:spcPct val="100000"/>
              </a:lnSpc>
              <a:spcBef>
                <a:spcPts val="520"/>
              </a:spcBef>
              <a:spcAft>
                <a:spcPts val="0"/>
              </a:spcAft>
              <a:buSzPts val="3059"/>
              <a:buFont typeface="Arial"/>
              <a:buAutoNum type="arabicPeriod"/>
            </a:pPr>
            <a:r>
              <a:rPr lang="en-US" sz="2400" dirty="0"/>
              <a:t>Humidity, rain, wind, and cloud cover.</a:t>
            </a:r>
            <a:endParaRPr sz="2400" dirty="0"/>
          </a:p>
        </p:txBody>
      </p:sp>
      <p:sp>
        <p:nvSpPr>
          <p:cNvPr id="459" name="Google Shape;459;g332b7e12fc0_1_6"/>
          <p:cNvSpPr txBox="1">
            <a:spLocks noGrp="1"/>
          </p:cNvSpPr>
          <p:nvPr>
            <p:ph type="title"/>
          </p:nvPr>
        </p:nvSpPr>
        <p:spPr>
          <a:xfrm>
            <a:off x="457200" y="-3"/>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a:t>Case #2: Oh, Deer</a:t>
            </a:r>
            <a:endParaRPr/>
          </a:p>
        </p:txBody>
      </p:sp>
      <p:graphicFrame>
        <p:nvGraphicFramePr>
          <p:cNvPr id="460" name="Google Shape;460;g332b7e12fc0_1_6"/>
          <p:cNvGraphicFramePr/>
          <p:nvPr>
            <p:extLst>
              <p:ext uri="{D42A27DB-BD31-4B8C-83A1-F6EECF244321}">
                <p14:modId xmlns:p14="http://schemas.microsoft.com/office/powerpoint/2010/main" val="1852829554"/>
              </p:ext>
            </p:extLst>
          </p:nvPr>
        </p:nvGraphicFramePr>
        <p:xfrm>
          <a:off x="5914465" y="872580"/>
          <a:ext cx="3062900" cy="3413520"/>
        </p:xfrm>
        <a:graphic>
          <a:graphicData uri="http://schemas.openxmlformats.org/drawingml/2006/table">
            <a:tbl>
              <a:tblPr>
                <a:noFill/>
                <a:tableStyleId>{F37A5D6E-6F6B-42F6-A571-0B804C853741}</a:tableStyleId>
              </a:tblPr>
              <a:tblGrid>
                <a:gridCol w="1479300">
                  <a:extLst>
                    <a:ext uri="{9D8B030D-6E8A-4147-A177-3AD203B41FA5}">
                      <a16:colId xmlns:a16="http://schemas.microsoft.com/office/drawing/2014/main" val="20000"/>
                    </a:ext>
                  </a:extLst>
                </a:gridCol>
                <a:gridCol w="910025">
                  <a:extLst>
                    <a:ext uri="{9D8B030D-6E8A-4147-A177-3AD203B41FA5}">
                      <a16:colId xmlns:a16="http://schemas.microsoft.com/office/drawing/2014/main" val="20001"/>
                    </a:ext>
                  </a:extLst>
                </a:gridCol>
                <a:gridCol w="673575">
                  <a:extLst>
                    <a:ext uri="{9D8B030D-6E8A-4147-A177-3AD203B41FA5}">
                      <a16:colId xmlns:a16="http://schemas.microsoft.com/office/drawing/2014/main" val="20002"/>
                    </a:ext>
                  </a:extLst>
                </a:gridCol>
              </a:tblGrid>
              <a:tr h="388775">
                <a:tc>
                  <a:txBody>
                    <a:bodyPr/>
                    <a:lstStyle/>
                    <a:p>
                      <a:pPr marL="0" lvl="0" indent="0" algn="ctr" rtl="0">
                        <a:spcBef>
                          <a:spcPts val="0"/>
                        </a:spcBef>
                        <a:spcAft>
                          <a:spcPts val="0"/>
                        </a:spcAft>
                        <a:buClr>
                          <a:schemeClr val="dk1"/>
                        </a:buClr>
                        <a:buFont typeface="Arial"/>
                        <a:buNone/>
                      </a:pPr>
                      <a:r>
                        <a:rPr lang="en-US" sz="1500" b="1" dirty="0">
                          <a:solidFill>
                            <a:schemeClr val="lt1"/>
                          </a:solidFill>
                          <a:latin typeface="Calibri"/>
                          <a:ea typeface="Calibri"/>
                          <a:cs typeface="Calibri"/>
                          <a:sym typeface="Calibri"/>
                        </a:rPr>
                        <a:t>Species &amp; Stage</a:t>
                      </a:r>
                      <a:endParaRPr sz="1500" b="1" dirty="0">
                        <a:solidFill>
                          <a:schemeClr val="lt1"/>
                        </a:solidFill>
                        <a:latin typeface="Calibri"/>
                        <a:ea typeface="Calibri"/>
                        <a:cs typeface="Calibri"/>
                        <a:sym typeface="Calibri"/>
                      </a:endParaRPr>
                    </a:p>
                  </a:txBody>
                  <a:tcPr marL="91425" marR="91425" marT="91425" marB="91425" anchor="b">
                    <a:lnB w="9525" cap="flat" cmpd="sng">
                      <a:solidFill>
                        <a:srgbClr val="9E9E9E"/>
                      </a:solidFill>
                      <a:prstDash val="solid"/>
                      <a:round/>
                      <a:headEnd type="none" w="sm" len="sm"/>
                      <a:tailEnd type="none" w="sm" len="sm"/>
                    </a:lnB>
                    <a:solidFill>
                      <a:schemeClr val="accent2"/>
                    </a:solidFill>
                  </a:tcPr>
                </a:tc>
                <a:tc>
                  <a:txBody>
                    <a:bodyPr/>
                    <a:lstStyle/>
                    <a:p>
                      <a:pPr marL="0" lvl="0" indent="0" algn="ctr" rtl="0">
                        <a:spcBef>
                          <a:spcPts val="0"/>
                        </a:spcBef>
                        <a:spcAft>
                          <a:spcPts val="0"/>
                        </a:spcAft>
                        <a:buClr>
                          <a:schemeClr val="dk1"/>
                        </a:buClr>
                        <a:buFont typeface="Arial"/>
                        <a:buNone/>
                      </a:pPr>
                      <a:r>
                        <a:rPr lang="en-US" sz="1500" b="1">
                          <a:solidFill>
                            <a:schemeClr val="lt1"/>
                          </a:solidFill>
                          <a:latin typeface="Calibri"/>
                          <a:ea typeface="Calibri"/>
                          <a:cs typeface="Calibri"/>
                          <a:sym typeface="Calibri"/>
                        </a:rPr>
                        <a:t>Size</a:t>
                      </a:r>
                      <a:endParaRPr sz="1500" b="1">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1500" b="1">
                          <a:solidFill>
                            <a:schemeClr val="lt1"/>
                          </a:solidFill>
                          <a:latin typeface="Calibri"/>
                          <a:ea typeface="Calibri"/>
                          <a:cs typeface="Calibri"/>
                          <a:sym typeface="Calibri"/>
                        </a:rPr>
                        <a:t> (mm)</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Clr>
                          <a:schemeClr val="dk1"/>
                        </a:buClr>
                        <a:buFont typeface="Arial"/>
                        <a:buNone/>
                      </a:pPr>
                      <a:r>
                        <a:rPr lang="en-US" sz="1500" b="1">
                          <a:solidFill>
                            <a:schemeClr val="lt1"/>
                          </a:solidFill>
                          <a:latin typeface="Calibri"/>
                          <a:ea typeface="Calibri"/>
                          <a:cs typeface="Calibri"/>
                          <a:sym typeface="Calibri"/>
                        </a:rPr>
                        <a:t>Age</a:t>
                      </a:r>
                      <a:endParaRPr sz="1500" b="1">
                        <a:solidFill>
                          <a:schemeClr val="lt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US" sz="1500" b="1">
                          <a:solidFill>
                            <a:schemeClr val="lt1"/>
                          </a:solidFill>
                          <a:latin typeface="Calibri"/>
                          <a:ea typeface="Calibri"/>
                          <a:cs typeface="Calibri"/>
                          <a:sym typeface="Calibri"/>
                        </a:rPr>
                        <a:t>(days)</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extLst>
                  <a:ext uri="{0D108BD9-81ED-4DB2-BD59-A6C34878D82A}">
                    <a16:rowId xmlns:a16="http://schemas.microsoft.com/office/drawing/2014/main" val="10000"/>
                  </a:ext>
                </a:extLst>
              </a:tr>
              <a:tr h="321275">
                <a:tc>
                  <a:txBody>
                    <a:bodyPr/>
                    <a:lstStyle/>
                    <a:p>
                      <a:pPr marL="0" lvl="0" indent="0" algn="l" rtl="0">
                        <a:spcBef>
                          <a:spcPts val="0"/>
                        </a:spcBef>
                        <a:spcAft>
                          <a:spcPts val="0"/>
                        </a:spcAft>
                        <a:buClr>
                          <a:schemeClr val="dk1"/>
                        </a:buClr>
                        <a:buFont typeface="Arial"/>
                        <a:buNone/>
                      </a:pPr>
                      <a:r>
                        <a:rPr lang="en-US">
                          <a:solidFill>
                            <a:schemeClr val="accent4"/>
                          </a:solidFill>
                        </a:rPr>
                        <a:t>House fly (1)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chemeClr val="accent4"/>
                          </a:solidFill>
                        </a:rPr>
                        <a:t>29 </a:t>
                      </a: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a:solidFill>
                            <a:srgbClr val="910D28"/>
                          </a:solidFill>
                        </a:rPr>
                        <a:t>10</a:t>
                      </a:r>
                      <a:endParaRPr>
                        <a:solidFill>
                          <a:srgbClr val="910D28"/>
                        </a:solidFill>
                      </a:endParaRPr>
                    </a:p>
                  </a:txBody>
                  <a:tcPr marL="91425" marR="91425" marT="91425" marB="91425"/>
                </a:tc>
                <a:extLst>
                  <a:ext uri="{0D108BD9-81ED-4DB2-BD59-A6C34878D82A}">
                    <a16:rowId xmlns:a16="http://schemas.microsoft.com/office/drawing/2014/main" val="10001"/>
                  </a:ext>
                </a:extLst>
              </a:tr>
              <a:tr h="321275">
                <a:tc>
                  <a:txBody>
                    <a:bodyPr/>
                    <a:lstStyle/>
                    <a:p>
                      <a:pPr marL="0" lvl="0" indent="0" algn="l" rtl="0">
                        <a:spcBef>
                          <a:spcPts val="0"/>
                        </a:spcBef>
                        <a:spcAft>
                          <a:spcPts val="0"/>
                        </a:spcAft>
                        <a:buClr>
                          <a:schemeClr val="dk1"/>
                        </a:buClr>
                        <a:buSzPts val="1400"/>
                        <a:buFont typeface="Arial"/>
                        <a:buNone/>
                      </a:pPr>
                      <a:r>
                        <a:rPr lang="en-US">
                          <a:solidFill>
                            <a:schemeClr val="accent4"/>
                          </a:solidFill>
                        </a:rPr>
                        <a:t>House fly (2)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chemeClr val="accent4"/>
                          </a:solidFill>
                        </a:rPr>
                        <a:t>20</a:t>
                      </a: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a:solidFill>
                            <a:srgbClr val="910D28"/>
                          </a:solidFill>
                        </a:rPr>
                        <a:t>8</a:t>
                      </a:r>
                      <a:endParaRPr>
                        <a:solidFill>
                          <a:srgbClr val="910D28"/>
                        </a:solidFill>
                      </a:endParaRPr>
                    </a:p>
                  </a:txBody>
                  <a:tcPr marL="91425" marR="91425" marT="91425" marB="91425"/>
                </a:tc>
                <a:extLst>
                  <a:ext uri="{0D108BD9-81ED-4DB2-BD59-A6C34878D82A}">
                    <a16:rowId xmlns:a16="http://schemas.microsoft.com/office/drawing/2014/main" val="10002"/>
                  </a:ext>
                </a:extLst>
              </a:tr>
              <a:tr h="321275">
                <a:tc>
                  <a:txBody>
                    <a:bodyPr/>
                    <a:lstStyle/>
                    <a:p>
                      <a:pPr marL="0" lvl="0" indent="0" algn="l" rtl="0">
                        <a:spcBef>
                          <a:spcPts val="0"/>
                        </a:spcBef>
                        <a:spcAft>
                          <a:spcPts val="0"/>
                        </a:spcAft>
                        <a:buClr>
                          <a:schemeClr val="dk1"/>
                        </a:buClr>
                        <a:buFont typeface="Arial"/>
                        <a:buNone/>
                      </a:pPr>
                      <a:r>
                        <a:rPr lang="en-US">
                          <a:solidFill>
                            <a:schemeClr val="accent4"/>
                          </a:solidFill>
                        </a:rPr>
                        <a:t>Blow fly (1)</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chemeClr val="accent4"/>
                          </a:solidFill>
                        </a:rPr>
                        <a:t>25</a:t>
                      </a: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a:solidFill>
                            <a:srgbClr val="910D28"/>
                          </a:solidFill>
                        </a:rPr>
                        <a:t>8-9</a:t>
                      </a:r>
                      <a:endParaRPr>
                        <a:solidFill>
                          <a:srgbClr val="910D28"/>
                        </a:solidFill>
                      </a:endParaRPr>
                    </a:p>
                  </a:txBody>
                  <a:tcPr marL="91425" marR="91425" marT="91425" marB="91425"/>
                </a:tc>
                <a:extLst>
                  <a:ext uri="{0D108BD9-81ED-4DB2-BD59-A6C34878D82A}">
                    <a16:rowId xmlns:a16="http://schemas.microsoft.com/office/drawing/2014/main" val="10003"/>
                  </a:ext>
                </a:extLst>
              </a:tr>
              <a:tr h="321275">
                <a:tc>
                  <a:txBody>
                    <a:bodyPr/>
                    <a:lstStyle/>
                    <a:p>
                      <a:pPr marL="0" lvl="0" indent="0" algn="l" rtl="0">
                        <a:spcBef>
                          <a:spcPts val="0"/>
                        </a:spcBef>
                        <a:spcAft>
                          <a:spcPts val="0"/>
                        </a:spcAft>
                        <a:buClr>
                          <a:schemeClr val="dk1"/>
                        </a:buClr>
                        <a:buSzPts val="1400"/>
                        <a:buFont typeface="Arial"/>
                        <a:buNone/>
                      </a:pPr>
                      <a:r>
                        <a:rPr lang="en-US">
                          <a:solidFill>
                            <a:schemeClr val="accent4"/>
                          </a:solidFill>
                        </a:rPr>
                        <a:t>Blow fly (2)</a:t>
                      </a:r>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chemeClr val="accent4"/>
                          </a:solidFill>
                        </a:rPr>
                        <a:t>29</a:t>
                      </a: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a:solidFill>
                            <a:srgbClr val="910D28"/>
                          </a:solidFill>
                        </a:rPr>
                        <a:t>10-11</a:t>
                      </a:r>
                      <a:endParaRPr>
                        <a:solidFill>
                          <a:srgbClr val="910D28"/>
                        </a:solidFill>
                      </a:endParaRPr>
                    </a:p>
                  </a:txBody>
                  <a:tcPr marL="91425" marR="91425" marT="91425" marB="91425"/>
                </a:tc>
                <a:extLst>
                  <a:ext uri="{0D108BD9-81ED-4DB2-BD59-A6C34878D82A}">
                    <a16:rowId xmlns:a16="http://schemas.microsoft.com/office/drawing/2014/main" val="10004"/>
                  </a:ext>
                </a:extLst>
              </a:tr>
              <a:tr h="321275">
                <a:tc>
                  <a:txBody>
                    <a:bodyPr/>
                    <a:lstStyle/>
                    <a:p>
                      <a:pPr marL="0" lvl="0" indent="0" algn="l" rtl="0">
                        <a:spcBef>
                          <a:spcPts val="0"/>
                        </a:spcBef>
                        <a:spcAft>
                          <a:spcPts val="0"/>
                        </a:spcAft>
                        <a:buClr>
                          <a:schemeClr val="dk1"/>
                        </a:buClr>
                        <a:buSzPts val="1400"/>
                        <a:buFont typeface="Arial"/>
                        <a:buNone/>
                      </a:pPr>
                      <a:r>
                        <a:rPr lang="en-US" dirty="0">
                          <a:solidFill>
                            <a:schemeClr val="accent4"/>
                          </a:solidFill>
                        </a:rPr>
                        <a:t>Flesh fly</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chemeClr val="accent4"/>
                          </a:solidFill>
                        </a:rPr>
                        <a:t>29</a:t>
                      </a: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a:solidFill>
                            <a:srgbClr val="910D28"/>
                          </a:solidFill>
                        </a:rPr>
                        <a:t>5</a:t>
                      </a:r>
                      <a:endParaRPr>
                        <a:solidFill>
                          <a:srgbClr val="910D28"/>
                        </a:solidFill>
                      </a:endParaRPr>
                    </a:p>
                  </a:txBody>
                  <a:tcPr marL="91425" marR="91425" marT="91425" marB="91425"/>
                </a:tc>
                <a:extLst>
                  <a:ext uri="{0D108BD9-81ED-4DB2-BD59-A6C34878D82A}">
                    <a16:rowId xmlns:a16="http://schemas.microsoft.com/office/drawing/2014/main" val="10005"/>
                  </a:ext>
                </a:extLst>
              </a:tr>
              <a:tr h="321275">
                <a:tc>
                  <a:txBody>
                    <a:bodyPr/>
                    <a:lstStyle/>
                    <a:p>
                      <a:pPr marL="0" lvl="0" indent="0" algn="l" rtl="0">
                        <a:spcBef>
                          <a:spcPts val="0"/>
                        </a:spcBef>
                        <a:spcAft>
                          <a:spcPts val="0"/>
                        </a:spcAft>
                        <a:buClr>
                          <a:schemeClr val="dk1"/>
                        </a:buClr>
                        <a:buSzPts val="1400"/>
                        <a:buFont typeface="Arial"/>
                        <a:buNone/>
                      </a:pPr>
                      <a:r>
                        <a:rPr lang="en-US" dirty="0">
                          <a:solidFill>
                            <a:schemeClr val="accent4"/>
                          </a:solidFill>
                        </a:rPr>
                        <a:t>Skipper</a:t>
                      </a:r>
                      <a:endParaRPr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a:solidFill>
                            <a:schemeClr val="accent4"/>
                          </a:solidFill>
                        </a:rPr>
                        <a:t>9</a:t>
                      </a:r>
                      <a:endParaRPr>
                        <a:solidFill>
                          <a:schemeClr val="accent4"/>
                        </a:solidFill>
                      </a:endParaRPr>
                    </a:p>
                  </a:txBody>
                  <a:tcPr marL="91425" marR="91425" marT="91425" marB="91425">
                    <a:lnL w="9525" cap="flat" cmpd="sng">
                      <a:solidFill>
                        <a:srgbClr val="9E9E9E"/>
                      </a:solidFill>
                      <a:prstDash val="solid"/>
                      <a:round/>
                      <a:headEnd type="none" w="sm" len="sm"/>
                      <a:tailEnd type="none" w="sm" len="sm"/>
                    </a:lnL>
                  </a:tcPr>
                </a:tc>
                <a:tc>
                  <a:txBody>
                    <a:bodyPr/>
                    <a:lstStyle/>
                    <a:p>
                      <a:pPr marL="0" lvl="0" indent="0" algn="l" rtl="0">
                        <a:spcBef>
                          <a:spcPts val="0"/>
                        </a:spcBef>
                        <a:spcAft>
                          <a:spcPts val="0"/>
                        </a:spcAft>
                        <a:buNone/>
                      </a:pPr>
                      <a:r>
                        <a:rPr lang="en-US">
                          <a:solidFill>
                            <a:srgbClr val="910D28"/>
                          </a:solidFill>
                        </a:rPr>
                        <a:t>10</a:t>
                      </a:r>
                      <a:endParaRPr>
                        <a:solidFill>
                          <a:srgbClr val="910D28"/>
                        </a:solidFill>
                      </a:endParaRPr>
                    </a:p>
                  </a:txBody>
                  <a:tcPr marL="91425" marR="91425" marT="91425" marB="91425"/>
                </a:tc>
                <a:extLst>
                  <a:ext uri="{0D108BD9-81ED-4DB2-BD59-A6C34878D82A}">
                    <a16:rowId xmlns:a16="http://schemas.microsoft.com/office/drawing/2014/main" val="10006"/>
                  </a:ext>
                </a:extLst>
              </a:tr>
              <a:tr h="321275">
                <a:tc>
                  <a:txBody>
                    <a:bodyPr/>
                    <a:lstStyle/>
                    <a:p>
                      <a:pPr marL="0" lvl="0" indent="0" algn="l" rtl="0">
                        <a:spcBef>
                          <a:spcPts val="0"/>
                        </a:spcBef>
                        <a:spcAft>
                          <a:spcPts val="0"/>
                        </a:spcAft>
                        <a:buClr>
                          <a:schemeClr val="dk1"/>
                        </a:buClr>
                        <a:buFont typeface="Arial"/>
                        <a:buNone/>
                      </a:pPr>
                      <a:r>
                        <a:rPr lang="en-US">
                          <a:solidFill>
                            <a:schemeClr val="accent4"/>
                          </a:solidFill>
                        </a:rPr>
                        <a:t>Pupae</a:t>
                      </a:r>
                      <a:endParaRPr/>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a:solidFill>
                            <a:schemeClr val="accent4"/>
                          </a:solidFill>
                        </a:rPr>
                        <a:t>39</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dirty="0">
                          <a:solidFill>
                            <a:srgbClr val="910D28"/>
                          </a:solidFill>
                        </a:rPr>
                        <a:t>11</a:t>
                      </a:r>
                      <a:endParaRPr dirty="0">
                        <a:solidFill>
                          <a:srgbClr val="910D28"/>
                        </a:solidFill>
                      </a:endParaRPr>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64"/>
        <p:cNvGrpSpPr/>
        <p:nvPr/>
      </p:nvGrpSpPr>
      <p:grpSpPr>
        <a:xfrm>
          <a:off x="0" y="0"/>
          <a:ext cx="0" cy="0"/>
          <a:chOff x="0" y="0"/>
          <a:chExt cx="0" cy="0"/>
        </a:xfrm>
      </p:grpSpPr>
      <p:sp>
        <p:nvSpPr>
          <p:cNvPr id="465" name="Google Shape;465;p65"/>
          <p:cNvSpPr txBox="1">
            <a:spLocks noGrp="1"/>
          </p:cNvSpPr>
          <p:nvPr>
            <p:ph type="body" idx="1"/>
          </p:nvPr>
        </p:nvSpPr>
        <p:spPr>
          <a:xfrm>
            <a:off x="206950" y="1270850"/>
            <a:ext cx="6158681" cy="3366464"/>
          </a:xfrm>
          <a:prstGeom prst="rect">
            <a:avLst/>
          </a:prstGeom>
          <a:noFill/>
          <a:ln>
            <a:noFill/>
          </a:ln>
        </p:spPr>
        <p:txBody>
          <a:bodyPr spcFirstLastPara="1" wrap="square" lIns="91425" tIns="45700" rIns="91425" bIns="45700" anchor="t" anchorCtr="0">
            <a:normAutofit/>
          </a:bodyPr>
          <a:lstStyle/>
          <a:p>
            <a:pPr marL="577850" lvl="0" indent="-527736" algn="l" rtl="0">
              <a:lnSpc>
                <a:spcPct val="100000"/>
              </a:lnSpc>
              <a:spcBef>
                <a:spcPts val="520"/>
              </a:spcBef>
              <a:spcAft>
                <a:spcPts val="0"/>
              </a:spcAft>
              <a:buSzPts val="2811"/>
              <a:buFont typeface="Arial"/>
              <a:buAutoNum type="arabicPeriod"/>
            </a:pPr>
            <a:r>
              <a:rPr lang="en-US" sz="2400" dirty="0"/>
              <a:t>Approximately how long has this animal been dead? </a:t>
            </a:r>
            <a:endParaRPr sz="2400" dirty="0"/>
          </a:p>
          <a:p>
            <a:pPr marL="577850" lvl="0" indent="-527736" algn="l" rtl="0">
              <a:lnSpc>
                <a:spcPct val="100000"/>
              </a:lnSpc>
              <a:spcBef>
                <a:spcPts val="520"/>
              </a:spcBef>
              <a:spcAft>
                <a:spcPts val="0"/>
              </a:spcAft>
              <a:buSzPts val="2811"/>
              <a:buFont typeface="Arial"/>
              <a:buAutoNum type="arabicPeriod"/>
            </a:pPr>
            <a:r>
              <a:rPr lang="en-US" sz="2400" dirty="0"/>
              <a:t>What effect, if any, does Oleandrin have on your estimation of time of death? </a:t>
            </a:r>
            <a:endParaRPr sz="2400" dirty="0"/>
          </a:p>
          <a:p>
            <a:pPr marL="577850" lvl="0" indent="-527736" algn="l" rtl="0">
              <a:lnSpc>
                <a:spcPct val="100000"/>
              </a:lnSpc>
              <a:spcBef>
                <a:spcPts val="520"/>
              </a:spcBef>
              <a:spcAft>
                <a:spcPts val="0"/>
              </a:spcAft>
              <a:buSzPts val="2811"/>
              <a:buFont typeface="Arial"/>
              <a:buAutoNum type="arabicPeriod"/>
            </a:pPr>
            <a:r>
              <a:rPr lang="en-US" sz="2400" dirty="0"/>
              <a:t>What effect, if any, does temperature have on your estimation of time of death in this case?</a:t>
            </a:r>
            <a:endParaRPr sz="2400" dirty="0"/>
          </a:p>
          <a:p>
            <a:pPr marL="577850" lvl="0" indent="-527736" algn="l" rtl="0">
              <a:lnSpc>
                <a:spcPct val="100000"/>
              </a:lnSpc>
              <a:spcBef>
                <a:spcPts val="520"/>
              </a:spcBef>
              <a:spcAft>
                <a:spcPts val="0"/>
              </a:spcAft>
              <a:buSzPts val="2811"/>
              <a:buFont typeface="Arial"/>
              <a:buAutoNum type="arabicPeriod"/>
            </a:pPr>
            <a:r>
              <a:rPr lang="en-US" sz="2400" dirty="0"/>
              <a:t>Do you suspect foul play? Explain.</a:t>
            </a:r>
            <a:endParaRPr sz="2400" dirty="0"/>
          </a:p>
        </p:txBody>
      </p:sp>
      <p:sp>
        <p:nvSpPr>
          <p:cNvPr id="466" name="Google Shape;466;p6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Case #3: Dandy’s Death</a:t>
            </a:r>
            <a:endParaRPr/>
          </a:p>
        </p:txBody>
      </p:sp>
      <p:graphicFrame>
        <p:nvGraphicFramePr>
          <p:cNvPr id="467" name="Google Shape;467;p65"/>
          <p:cNvGraphicFramePr/>
          <p:nvPr>
            <p:extLst>
              <p:ext uri="{D42A27DB-BD31-4B8C-83A1-F6EECF244321}">
                <p14:modId xmlns:p14="http://schemas.microsoft.com/office/powerpoint/2010/main" val="1748358361"/>
              </p:ext>
            </p:extLst>
          </p:nvPr>
        </p:nvGraphicFramePr>
        <p:xfrm>
          <a:off x="6435848" y="1285656"/>
          <a:ext cx="2501202" cy="2453490"/>
        </p:xfrm>
        <a:graphic>
          <a:graphicData uri="http://schemas.openxmlformats.org/drawingml/2006/table">
            <a:tbl>
              <a:tblPr>
                <a:noFill/>
                <a:tableStyleId>{F37A5D6E-6F6B-42F6-A571-0B804C853741}</a:tableStyleId>
              </a:tblPr>
              <a:tblGrid>
                <a:gridCol w="1049427">
                  <a:extLst>
                    <a:ext uri="{9D8B030D-6E8A-4147-A177-3AD203B41FA5}">
                      <a16:colId xmlns:a16="http://schemas.microsoft.com/office/drawing/2014/main" val="20000"/>
                    </a:ext>
                  </a:extLst>
                </a:gridCol>
                <a:gridCol w="790525">
                  <a:extLst>
                    <a:ext uri="{9D8B030D-6E8A-4147-A177-3AD203B41FA5}">
                      <a16:colId xmlns:a16="http://schemas.microsoft.com/office/drawing/2014/main" val="20001"/>
                    </a:ext>
                  </a:extLst>
                </a:gridCol>
                <a:gridCol w="661250">
                  <a:extLst>
                    <a:ext uri="{9D8B030D-6E8A-4147-A177-3AD203B41FA5}">
                      <a16:colId xmlns:a16="http://schemas.microsoft.com/office/drawing/2014/main" val="20002"/>
                    </a:ext>
                  </a:extLst>
                </a:gridCol>
              </a:tblGrid>
              <a:tr h="388775">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Species &amp; Stage</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Size </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(mm)</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Age</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(days)</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extLst>
                  <a:ext uri="{0D108BD9-81ED-4DB2-BD59-A6C34878D82A}">
                    <a16:rowId xmlns:a16="http://schemas.microsoft.com/office/drawing/2014/main" val="10000"/>
                  </a:ext>
                </a:extLst>
              </a:tr>
              <a:tr h="3212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212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212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21275">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Shape 471"/>
        <p:cNvGrpSpPr/>
        <p:nvPr/>
      </p:nvGrpSpPr>
      <p:grpSpPr>
        <a:xfrm>
          <a:off x="0" y="0"/>
          <a:ext cx="0" cy="0"/>
          <a:chOff x="0" y="0"/>
          <a:chExt cx="0" cy="0"/>
        </a:xfrm>
      </p:grpSpPr>
      <p:sp>
        <p:nvSpPr>
          <p:cNvPr id="472" name="Google Shape;472;p66"/>
          <p:cNvSpPr txBox="1">
            <a:spLocks noGrp="1"/>
          </p:cNvSpPr>
          <p:nvPr>
            <p:ph type="body" idx="1"/>
          </p:nvPr>
        </p:nvSpPr>
        <p:spPr>
          <a:xfrm>
            <a:off x="121539" y="1215584"/>
            <a:ext cx="6194700" cy="3689100"/>
          </a:xfrm>
          <a:prstGeom prst="rect">
            <a:avLst/>
          </a:prstGeom>
          <a:noFill/>
          <a:ln>
            <a:noFill/>
          </a:ln>
        </p:spPr>
        <p:txBody>
          <a:bodyPr spcFirstLastPara="1" wrap="square" lIns="91425" tIns="45700" rIns="91425" bIns="45700" anchor="t" anchorCtr="0">
            <a:normAutofit fontScale="92500" lnSpcReduction="20000"/>
          </a:bodyPr>
          <a:lstStyle/>
          <a:p>
            <a:pPr marL="577850" lvl="0" indent="-514349" algn="l" rtl="0">
              <a:lnSpc>
                <a:spcPct val="100000"/>
              </a:lnSpc>
              <a:spcBef>
                <a:spcPts val="520"/>
              </a:spcBef>
              <a:spcAft>
                <a:spcPts val="0"/>
              </a:spcAft>
              <a:buSzPct val="108108"/>
              <a:buFont typeface="Arial"/>
              <a:buAutoNum type="arabicPeriod"/>
            </a:pPr>
            <a:r>
              <a:rPr lang="en-US" dirty="0"/>
              <a:t>7 days</a:t>
            </a:r>
            <a:endParaRPr dirty="0"/>
          </a:p>
          <a:p>
            <a:pPr marL="577850" lvl="0" indent="-514349" algn="l" rtl="0">
              <a:lnSpc>
                <a:spcPct val="100000"/>
              </a:lnSpc>
              <a:spcBef>
                <a:spcPts val="520"/>
              </a:spcBef>
              <a:spcAft>
                <a:spcPts val="0"/>
              </a:spcAft>
              <a:buSzPct val="108108"/>
              <a:buFont typeface="Arial"/>
              <a:buAutoNum type="arabicPeriod"/>
            </a:pPr>
            <a:r>
              <a:rPr lang="en-US" dirty="0"/>
              <a:t>Oleandrin speeds up development of the blow fly by 2 to 3 days.</a:t>
            </a:r>
            <a:endParaRPr dirty="0"/>
          </a:p>
          <a:p>
            <a:pPr marL="577850" lvl="0" indent="-514349" algn="l" rtl="0">
              <a:lnSpc>
                <a:spcPct val="100000"/>
              </a:lnSpc>
              <a:spcBef>
                <a:spcPts val="520"/>
              </a:spcBef>
              <a:spcAft>
                <a:spcPts val="0"/>
              </a:spcAft>
              <a:buSzPct val="108108"/>
              <a:buFont typeface="Arial"/>
              <a:buAutoNum type="arabicPeriod"/>
            </a:pPr>
            <a:r>
              <a:rPr lang="en-US" dirty="0"/>
              <a:t>High temperatures speed up larvae development, so you subtract from the number of days because they develop faster.</a:t>
            </a:r>
            <a:endParaRPr dirty="0"/>
          </a:p>
          <a:p>
            <a:pPr marL="577850" lvl="0" indent="-514350" algn="l" rtl="0">
              <a:lnSpc>
                <a:spcPct val="100000"/>
              </a:lnSpc>
              <a:spcBef>
                <a:spcPts val="520"/>
              </a:spcBef>
              <a:spcAft>
                <a:spcPts val="0"/>
              </a:spcAft>
              <a:buSzPct val="108108"/>
              <a:buFont typeface="Arial"/>
              <a:buAutoNum type="arabicPeriod"/>
            </a:pPr>
            <a:r>
              <a:rPr lang="en-US" dirty="0"/>
              <a:t>Not exactly.  While the insects present were consistent with the location, the presence of Oleandrin raised suspicions. More investigation is needed.</a:t>
            </a:r>
            <a:endParaRPr dirty="0"/>
          </a:p>
        </p:txBody>
      </p:sp>
      <p:sp>
        <p:nvSpPr>
          <p:cNvPr id="473" name="Google Shape;473;p6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Case #3: Dandy’s Death 	| Answers</a:t>
            </a:r>
            <a:endParaRPr/>
          </a:p>
        </p:txBody>
      </p:sp>
      <p:graphicFrame>
        <p:nvGraphicFramePr>
          <p:cNvPr id="474" name="Google Shape;474;p66"/>
          <p:cNvGraphicFramePr/>
          <p:nvPr/>
        </p:nvGraphicFramePr>
        <p:xfrm>
          <a:off x="6401750" y="1270850"/>
          <a:ext cx="2666050" cy="2224890"/>
        </p:xfrm>
        <a:graphic>
          <a:graphicData uri="http://schemas.openxmlformats.org/drawingml/2006/table">
            <a:tbl>
              <a:tblPr>
                <a:noFill/>
                <a:tableStyleId>{F37A5D6E-6F6B-42F6-A571-0B804C853741}</a:tableStyleId>
              </a:tblPr>
              <a:tblGrid>
                <a:gridCol w="1132275">
                  <a:extLst>
                    <a:ext uri="{9D8B030D-6E8A-4147-A177-3AD203B41FA5}">
                      <a16:colId xmlns:a16="http://schemas.microsoft.com/office/drawing/2014/main" val="20000"/>
                    </a:ext>
                  </a:extLst>
                </a:gridCol>
                <a:gridCol w="835175">
                  <a:extLst>
                    <a:ext uri="{9D8B030D-6E8A-4147-A177-3AD203B41FA5}">
                      <a16:colId xmlns:a16="http://schemas.microsoft.com/office/drawing/2014/main" val="20001"/>
                    </a:ext>
                  </a:extLst>
                </a:gridCol>
                <a:gridCol w="698600">
                  <a:extLst>
                    <a:ext uri="{9D8B030D-6E8A-4147-A177-3AD203B41FA5}">
                      <a16:colId xmlns:a16="http://schemas.microsoft.com/office/drawing/2014/main" val="20002"/>
                    </a:ext>
                  </a:extLst>
                </a:gridCol>
              </a:tblGrid>
              <a:tr h="388775">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Species &amp; Stage</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Size </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(mm)</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Age</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(days)</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extLst>
                  <a:ext uri="{0D108BD9-81ED-4DB2-BD59-A6C34878D82A}">
                    <a16:rowId xmlns:a16="http://schemas.microsoft.com/office/drawing/2014/main" val="10000"/>
                  </a:ext>
                </a:extLst>
              </a:tr>
              <a:tr h="321275">
                <a:tc>
                  <a:txBody>
                    <a:bodyPr/>
                    <a:lstStyle/>
                    <a:p>
                      <a:pPr marL="0" lvl="0" indent="0" algn="l" rtl="0">
                        <a:spcBef>
                          <a:spcPts val="0"/>
                        </a:spcBef>
                        <a:spcAft>
                          <a:spcPts val="0"/>
                        </a:spcAft>
                        <a:buClr>
                          <a:schemeClr val="dk1"/>
                        </a:buClr>
                        <a:buFont typeface="Arial"/>
                        <a:buNone/>
                      </a:pPr>
                      <a:r>
                        <a:rPr lang="en-US">
                          <a:solidFill>
                            <a:schemeClr val="accent4"/>
                          </a:solidFill>
                        </a:rPr>
                        <a:t>House fly</a:t>
                      </a:r>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28</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a:t>7</a:t>
                      </a:r>
                      <a:endParaRPr/>
                    </a:p>
                  </a:txBody>
                  <a:tcPr marL="91425" marR="91425" marT="91425" marB="91425"/>
                </a:tc>
                <a:extLst>
                  <a:ext uri="{0D108BD9-81ED-4DB2-BD59-A6C34878D82A}">
                    <a16:rowId xmlns:a16="http://schemas.microsoft.com/office/drawing/2014/main" val="10001"/>
                  </a:ext>
                </a:extLst>
              </a:tr>
              <a:tr h="321275">
                <a:tc>
                  <a:txBody>
                    <a:bodyPr/>
                    <a:lstStyle/>
                    <a:p>
                      <a:pPr marL="0" lvl="0" indent="0" algn="l" rtl="0">
                        <a:spcBef>
                          <a:spcPts val="0"/>
                        </a:spcBef>
                        <a:spcAft>
                          <a:spcPts val="0"/>
                        </a:spcAft>
                        <a:buClr>
                          <a:schemeClr val="dk1"/>
                        </a:buClr>
                        <a:buFont typeface="Arial"/>
                        <a:buNone/>
                      </a:pPr>
                      <a:r>
                        <a:rPr lang="en-US">
                          <a:solidFill>
                            <a:schemeClr val="accent4"/>
                          </a:solidFill>
                        </a:rPr>
                        <a:t>Blow fly</a:t>
                      </a:r>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35</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a:t>6</a:t>
                      </a:r>
                      <a:endParaRPr/>
                    </a:p>
                  </a:txBody>
                  <a:tcPr marL="91425" marR="91425" marT="91425" marB="91425"/>
                </a:tc>
                <a:extLst>
                  <a:ext uri="{0D108BD9-81ED-4DB2-BD59-A6C34878D82A}">
                    <a16:rowId xmlns:a16="http://schemas.microsoft.com/office/drawing/2014/main" val="10002"/>
                  </a:ext>
                </a:extLst>
              </a:tr>
              <a:tr h="321275">
                <a:tc>
                  <a:txBody>
                    <a:bodyPr/>
                    <a:lstStyle/>
                    <a:p>
                      <a:pPr marL="0" lvl="0" indent="0" algn="l" rtl="0">
                        <a:spcBef>
                          <a:spcPts val="0"/>
                        </a:spcBef>
                        <a:spcAft>
                          <a:spcPts val="0"/>
                        </a:spcAft>
                        <a:buClr>
                          <a:schemeClr val="dk1"/>
                        </a:buClr>
                        <a:buFont typeface="Arial"/>
                        <a:buNone/>
                      </a:pPr>
                      <a:r>
                        <a:rPr lang="en-US">
                          <a:solidFill>
                            <a:schemeClr val="accent4"/>
                          </a:solidFill>
                        </a:rPr>
                        <a:t>Flesh fly</a:t>
                      </a:r>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45</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a:t>7</a:t>
                      </a:r>
                      <a:endParaRPr/>
                    </a:p>
                  </a:txBody>
                  <a:tcPr marL="91425" marR="91425" marT="91425" marB="91425"/>
                </a:tc>
                <a:extLst>
                  <a:ext uri="{0D108BD9-81ED-4DB2-BD59-A6C34878D82A}">
                    <a16:rowId xmlns:a16="http://schemas.microsoft.com/office/drawing/2014/main" val="10003"/>
                  </a:ext>
                </a:extLst>
              </a:tr>
              <a:tr h="321275">
                <a:tc>
                  <a:txBody>
                    <a:bodyPr/>
                    <a:lstStyle/>
                    <a:p>
                      <a:pPr marL="0" lvl="0" indent="0" algn="l" rtl="0">
                        <a:spcBef>
                          <a:spcPts val="0"/>
                        </a:spcBef>
                        <a:spcAft>
                          <a:spcPts val="0"/>
                        </a:spcAft>
                        <a:buClr>
                          <a:schemeClr val="dk1"/>
                        </a:buClr>
                        <a:buFont typeface="Arial"/>
                        <a:buNone/>
                      </a:pPr>
                      <a:r>
                        <a:rPr lang="en-US">
                          <a:solidFill>
                            <a:schemeClr val="accent4"/>
                          </a:solidFill>
                        </a:rPr>
                        <a:t>Pupae</a:t>
                      </a:r>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33</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a:t>7 </a:t>
                      </a: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78"/>
        <p:cNvGrpSpPr/>
        <p:nvPr/>
      </p:nvGrpSpPr>
      <p:grpSpPr>
        <a:xfrm>
          <a:off x="0" y="0"/>
          <a:ext cx="0" cy="0"/>
          <a:chOff x="0" y="0"/>
          <a:chExt cx="0" cy="0"/>
        </a:xfrm>
      </p:grpSpPr>
      <p:sp>
        <p:nvSpPr>
          <p:cNvPr id="479" name="Google Shape;479;p67"/>
          <p:cNvSpPr txBox="1">
            <a:spLocks noGrp="1"/>
          </p:cNvSpPr>
          <p:nvPr>
            <p:ph type="body" idx="1"/>
          </p:nvPr>
        </p:nvSpPr>
        <p:spPr>
          <a:xfrm>
            <a:off x="206950" y="1270850"/>
            <a:ext cx="5786400" cy="3526800"/>
          </a:xfrm>
          <a:prstGeom prst="rect">
            <a:avLst/>
          </a:prstGeom>
          <a:noFill/>
          <a:ln>
            <a:noFill/>
          </a:ln>
        </p:spPr>
        <p:txBody>
          <a:bodyPr spcFirstLastPara="1" wrap="square" lIns="91425" tIns="45700" rIns="91425" bIns="45700" anchor="t" anchorCtr="0">
            <a:normAutofit/>
          </a:bodyPr>
          <a:lstStyle/>
          <a:p>
            <a:pPr marL="577850" lvl="0" indent="-514350" algn="l" rtl="0">
              <a:lnSpc>
                <a:spcPct val="100000"/>
              </a:lnSpc>
              <a:spcBef>
                <a:spcPts val="520"/>
              </a:spcBef>
              <a:spcAft>
                <a:spcPts val="0"/>
              </a:spcAft>
              <a:buSzPts val="2600"/>
              <a:buFont typeface="Arial"/>
              <a:buAutoNum type="arabicPeriod"/>
            </a:pPr>
            <a:r>
              <a:rPr lang="en-US" sz="2400" dirty="0"/>
              <a:t>Approximately how long has this animal been dead? </a:t>
            </a:r>
            <a:endParaRPr sz="2400" dirty="0"/>
          </a:p>
          <a:p>
            <a:pPr marL="577850" lvl="0" indent="-514350" algn="l" rtl="0">
              <a:lnSpc>
                <a:spcPct val="100000"/>
              </a:lnSpc>
              <a:spcBef>
                <a:spcPts val="520"/>
              </a:spcBef>
              <a:spcAft>
                <a:spcPts val="0"/>
              </a:spcAft>
              <a:buSzPts val="2600"/>
              <a:buFont typeface="Arial"/>
              <a:buAutoNum type="arabicPeriod"/>
            </a:pPr>
            <a:r>
              <a:rPr lang="en-US" sz="2400" dirty="0"/>
              <a:t>What effect, if any, does temperature have on your estimation of time of death in this case?</a:t>
            </a:r>
            <a:endParaRPr sz="2400" dirty="0"/>
          </a:p>
          <a:p>
            <a:pPr marL="577850" lvl="0" indent="-514350" algn="l" rtl="0">
              <a:lnSpc>
                <a:spcPct val="100000"/>
              </a:lnSpc>
              <a:spcBef>
                <a:spcPts val="520"/>
              </a:spcBef>
              <a:spcAft>
                <a:spcPts val="0"/>
              </a:spcAft>
              <a:buSzPts val="2600"/>
              <a:buFont typeface="Arial"/>
              <a:buAutoNum type="arabicPeriod"/>
            </a:pPr>
            <a:r>
              <a:rPr lang="en-US" sz="2400" dirty="0"/>
              <a:t>Do you suspect foul play? Explain.</a:t>
            </a:r>
            <a:endParaRPr sz="2400" dirty="0"/>
          </a:p>
        </p:txBody>
      </p:sp>
      <p:sp>
        <p:nvSpPr>
          <p:cNvPr id="480" name="Google Shape;480;p6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Case #4: Porky’s Peril</a:t>
            </a:r>
            <a:endParaRPr/>
          </a:p>
        </p:txBody>
      </p:sp>
      <p:graphicFrame>
        <p:nvGraphicFramePr>
          <p:cNvPr id="481" name="Google Shape;481;p67"/>
          <p:cNvGraphicFramePr/>
          <p:nvPr>
            <p:extLst>
              <p:ext uri="{D42A27DB-BD31-4B8C-83A1-F6EECF244321}">
                <p14:modId xmlns:p14="http://schemas.microsoft.com/office/powerpoint/2010/main" val="2746863010"/>
              </p:ext>
            </p:extLst>
          </p:nvPr>
        </p:nvGraphicFramePr>
        <p:xfrm>
          <a:off x="5993350" y="1270850"/>
          <a:ext cx="3074400" cy="3017310"/>
        </p:xfrm>
        <a:graphic>
          <a:graphicData uri="http://schemas.openxmlformats.org/drawingml/2006/table">
            <a:tbl>
              <a:tblPr>
                <a:noFill/>
                <a:tableStyleId>{F37A5D6E-6F6B-42F6-A571-0B804C853741}</a:tableStyleId>
              </a:tblPr>
              <a:tblGrid>
                <a:gridCol w="1489325">
                  <a:extLst>
                    <a:ext uri="{9D8B030D-6E8A-4147-A177-3AD203B41FA5}">
                      <a16:colId xmlns:a16="http://schemas.microsoft.com/office/drawing/2014/main" val="20000"/>
                    </a:ext>
                  </a:extLst>
                </a:gridCol>
                <a:gridCol w="886575">
                  <a:extLst>
                    <a:ext uri="{9D8B030D-6E8A-4147-A177-3AD203B41FA5}">
                      <a16:colId xmlns:a16="http://schemas.microsoft.com/office/drawing/2014/main" val="20001"/>
                    </a:ext>
                  </a:extLst>
                </a:gridCol>
                <a:gridCol w="698500">
                  <a:extLst>
                    <a:ext uri="{9D8B030D-6E8A-4147-A177-3AD203B41FA5}">
                      <a16:colId xmlns:a16="http://schemas.microsoft.com/office/drawing/2014/main" val="20002"/>
                    </a:ext>
                  </a:extLst>
                </a:gridCol>
              </a:tblGrid>
              <a:tr h="388775">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Species &amp; Stage</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Size</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 (mm)</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Age</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(days)</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extLst>
                  <a:ext uri="{0D108BD9-81ED-4DB2-BD59-A6C34878D82A}">
                    <a16:rowId xmlns:a16="http://schemas.microsoft.com/office/drawing/2014/main" val="10000"/>
                  </a:ext>
                </a:extLst>
              </a:tr>
              <a:tr h="3212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212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212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212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212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321275">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Shape 485"/>
        <p:cNvGrpSpPr/>
        <p:nvPr/>
      </p:nvGrpSpPr>
      <p:grpSpPr>
        <a:xfrm>
          <a:off x="0" y="0"/>
          <a:ext cx="0" cy="0"/>
          <a:chOff x="0" y="0"/>
          <a:chExt cx="0" cy="0"/>
        </a:xfrm>
      </p:grpSpPr>
      <p:sp>
        <p:nvSpPr>
          <p:cNvPr id="486" name="Google Shape;486;p68"/>
          <p:cNvSpPr txBox="1">
            <a:spLocks noGrp="1"/>
          </p:cNvSpPr>
          <p:nvPr>
            <p:ph type="body" idx="1"/>
          </p:nvPr>
        </p:nvSpPr>
        <p:spPr>
          <a:xfrm>
            <a:off x="206950" y="1270850"/>
            <a:ext cx="5626118" cy="3461924"/>
          </a:xfrm>
          <a:prstGeom prst="rect">
            <a:avLst/>
          </a:prstGeom>
          <a:noFill/>
          <a:ln>
            <a:noFill/>
          </a:ln>
        </p:spPr>
        <p:txBody>
          <a:bodyPr spcFirstLastPara="1" wrap="square" lIns="91425" tIns="45700" rIns="91425" bIns="45700" anchor="t" anchorCtr="0">
            <a:normAutofit fontScale="77500" lnSpcReduction="20000"/>
          </a:bodyPr>
          <a:lstStyle/>
          <a:p>
            <a:pPr marL="577850" lvl="0" indent="-489585" algn="l" rtl="0">
              <a:lnSpc>
                <a:spcPct val="100000"/>
              </a:lnSpc>
              <a:spcBef>
                <a:spcPts val="520"/>
              </a:spcBef>
              <a:spcAft>
                <a:spcPts val="0"/>
              </a:spcAft>
              <a:buSzPct val="100000"/>
              <a:buFont typeface="Arial"/>
              <a:buAutoNum type="arabicPeriod"/>
            </a:pPr>
            <a:r>
              <a:rPr lang="en-US" dirty="0"/>
              <a:t>12 days </a:t>
            </a:r>
            <a:endParaRPr dirty="0"/>
          </a:p>
          <a:p>
            <a:pPr marL="577850" lvl="0" indent="-489585" algn="l" rtl="0">
              <a:lnSpc>
                <a:spcPct val="100000"/>
              </a:lnSpc>
              <a:spcBef>
                <a:spcPts val="520"/>
              </a:spcBef>
              <a:spcAft>
                <a:spcPts val="0"/>
              </a:spcAft>
              <a:buSzPct val="100000"/>
              <a:buFont typeface="Arial"/>
              <a:buAutoNum type="arabicPeriod"/>
            </a:pPr>
            <a:r>
              <a:rPr lang="en-US" dirty="0"/>
              <a:t>Since it is cooler in the forest, maggot development is slower. You have to add to the number of days because it appears the maggots have been developing because it takes longer.</a:t>
            </a:r>
            <a:endParaRPr dirty="0"/>
          </a:p>
          <a:p>
            <a:pPr marL="577850" lvl="0" indent="-489585" algn="l" rtl="0">
              <a:lnSpc>
                <a:spcPct val="100000"/>
              </a:lnSpc>
              <a:spcBef>
                <a:spcPts val="520"/>
              </a:spcBef>
              <a:spcAft>
                <a:spcPts val="0"/>
              </a:spcAft>
              <a:buSzPct val="100000"/>
              <a:buFont typeface="Arial"/>
              <a:buAutoNum type="arabicPeriod"/>
            </a:pPr>
            <a:r>
              <a:rPr lang="en-US" dirty="0"/>
              <a:t>Yes. The skipper fly only lives in urban habitats. Its presence indicates the pig died in an urban habitat and was later moved to the woods after death. The missing hair on the pig’s neck suggests a collar.</a:t>
            </a:r>
            <a:endParaRPr dirty="0"/>
          </a:p>
        </p:txBody>
      </p:sp>
      <p:sp>
        <p:nvSpPr>
          <p:cNvPr id="487" name="Google Shape;487;p6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Case #4: Porky’s Peril | Answers</a:t>
            </a:r>
            <a:endParaRPr/>
          </a:p>
        </p:txBody>
      </p:sp>
      <p:graphicFrame>
        <p:nvGraphicFramePr>
          <p:cNvPr id="488" name="Google Shape;488;p68"/>
          <p:cNvGraphicFramePr/>
          <p:nvPr>
            <p:extLst>
              <p:ext uri="{D42A27DB-BD31-4B8C-83A1-F6EECF244321}">
                <p14:modId xmlns:p14="http://schemas.microsoft.com/office/powerpoint/2010/main" val="2036875470"/>
              </p:ext>
            </p:extLst>
          </p:nvPr>
        </p:nvGraphicFramePr>
        <p:xfrm>
          <a:off x="5921750" y="1270850"/>
          <a:ext cx="3146075" cy="3017310"/>
        </p:xfrm>
        <a:graphic>
          <a:graphicData uri="http://schemas.openxmlformats.org/drawingml/2006/table">
            <a:tbl>
              <a:tblPr>
                <a:noFill/>
                <a:tableStyleId>{F37A5D6E-6F6B-42F6-A571-0B804C853741}</a:tableStyleId>
              </a:tblPr>
              <a:tblGrid>
                <a:gridCol w="1515775">
                  <a:extLst>
                    <a:ext uri="{9D8B030D-6E8A-4147-A177-3AD203B41FA5}">
                      <a16:colId xmlns:a16="http://schemas.microsoft.com/office/drawing/2014/main" val="20000"/>
                    </a:ext>
                  </a:extLst>
                </a:gridCol>
                <a:gridCol w="876200">
                  <a:extLst>
                    <a:ext uri="{9D8B030D-6E8A-4147-A177-3AD203B41FA5}">
                      <a16:colId xmlns:a16="http://schemas.microsoft.com/office/drawing/2014/main" val="20001"/>
                    </a:ext>
                  </a:extLst>
                </a:gridCol>
                <a:gridCol w="754100">
                  <a:extLst>
                    <a:ext uri="{9D8B030D-6E8A-4147-A177-3AD203B41FA5}">
                      <a16:colId xmlns:a16="http://schemas.microsoft.com/office/drawing/2014/main" val="20002"/>
                    </a:ext>
                  </a:extLst>
                </a:gridCol>
              </a:tblGrid>
              <a:tr h="388775">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Species &amp; Stage</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Size</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 (mm)</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tc>
                  <a:txBody>
                    <a:bodyPr/>
                    <a:lstStyle/>
                    <a:p>
                      <a:pPr marL="0" lvl="0" indent="0" algn="ctr" rtl="0">
                        <a:spcBef>
                          <a:spcPts val="0"/>
                        </a:spcBef>
                        <a:spcAft>
                          <a:spcPts val="0"/>
                        </a:spcAft>
                        <a:buNone/>
                      </a:pPr>
                      <a:r>
                        <a:rPr lang="en-US" sz="1500" b="1">
                          <a:solidFill>
                            <a:schemeClr val="lt1"/>
                          </a:solidFill>
                          <a:latin typeface="Calibri"/>
                          <a:ea typeface="Calibri"/>
                          <a:cs typeface="Calibri"/>
                          <a:sym typeface="Calibri"/>
                        </a:rPr>
                        <a:t>Age</a:t>
                      </a:r>
                      <a:endParaRPr sz="1500" b="1">
                        <a:solidFill>
                          <a:schemeClr val="lt1"/>
                        </a:solidFill>
                        <a:latin typeface="Calibri"/>
                        <a:ea typeface="Calibri"/>
                        <a:cs typeface="Calibri"/>
                        <a:sym typeface="Calibri"/>
                      </a:endParaRPr>
                    </a:p>
                    <a:p>
                      <a:pPr marL="0" lvl="0" indent="0" algn="ctr" rtl="0">
                        <a:spcBef>
                          <a:spcPts val="0"/>
                        </a:spcBef>
                        <a:spcAft>
                          <a:spcPts val="0"/>
                        </a:spcAft>
                        <a:buNone/>
                      </a:pPr>
                      <a:r>
                        <a:rPr lang="en-US" sz="1500" b="1">
                          <a:solidFill>
                            <a:schemeClr val="lt1"/>
                          </a:solidFill>
                          <a:latin typeface="Calibri"/>
                          <a:ea typeface="Calibri"/>
                          <a:cs typeface="Calibri"/>
                          <a:sym typeface="Calibri"/>
                        </a:rPr>
                        <a:t>(days)</a:t>
                      </a:r>
                      <a:endParaRPr sz="1500" b="1">
                        <a:solidFill>
                          <a:schemeClr val="lt1"/>
                        </a:solidFill>
                        <a:latin typeface="Calibri"/>
                        <a:ea typeface="Calibri"/>
                        <a:cs typeface="Calibri"/>
                        <a:sym typeface="Calibri"/>
                      </a:endParaRPr>
                    </a:p>
                  </a:txBody>
                  <a:tcPr marL="91425" marR="91425" marT="91425" marB="91425" anchor="b">
                    <a:solidFill>
                      <a:schemeClr val="accent2"/>
                    </a:solidFill>
                  </a:tcPr>
                </a:tc>
                <a:extLst>
                  <a:ext uri="{0D108BD9-81ED-4DB2-BD59-A6C34878D82A}">
                    <a16:rowId xmlns:a16="http://schemas.microsoft.com/office/drawing/2014/main" val="10000"/>
                  </a:ext>
                </a:extLst>
              </a:tr>
              <a:tr h="321275">
                <a:tc>
                  <a:txBody>
                    <a:bodyPr/>
                    <a:lstStyle/>
                    <a:p>
                      <a:pPr marL="0" lvl="0" indent="0" algn="l" rtl="0">
                        <a:spcBef>
                          <a:spcPts val="0"/>
                        </a:spcBef>
                        <a:spcAft>
                          <a:spcPts val="0"/>
                        </a:spcAft>
                        <a:buClr>
                          <a:schemeClr val="dk1"/>
                        </a:buClr>
                        <a:buFont typeface="Arial"/>
                        <a:buNone/>
                      </a:pPr>
                      <a:r>
                        <a:rPr lang="en-US">
                          <a:solidFill>
                            <a:schemeClr val="accent4"/>
                          </a:solidFill>
                        </a:rPr>
                        <a:t>House fly (1)</a:t>
                      </a:r>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6</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a:t>8-9</a:t>
                      </a:r>
                      <a:endParaRPr/>
                    </a:p>
                  </a:txBody>
                  <a:tcPr marL="91425" marR="91425" marT="91425" marB="91425"/>
                </a:tc>
                <a:extLst>
                  <a:ext uri="{0D108BD9-81ED-4DB2-BD59-A6C34878D82A}">
                    <a16:rowId xmlns:a16="http://schemas.microsoft.com/office/drawing/2014/main" val="10001"/>
                  </a:ext>
                </a:extLst>
              </a:tr>
              <a:tr h="321275">
                <a:tc>
                  <a:txBody>
                    <a:bodyPr/>
                    <a:lstStyle/>
                    <a:p>
                      <a:pPr marL="0" lvl="0" indent="0" algn="l" rtl="0">
                        <a:spcBef>
                          <a:spcPts val="0"/>
                        </a:spcBef>
                        <a:spcAft>
                          <a:spcPts val="0"/>
                        </a:spcAft>
                        <a:buClr>
                          <a:schemeClr val="dk1"/>
                        </a:buClr>
                        <a:buSzPts val="1400"/>
                        <a:buFont typeface="Arial"/>
                        <a:buNone/>
                      </a:pPr>
                      <a:r>
                        <a:rPr lang="en-US">
                          <a:solidFill>
                            <a:schemeClr val="accent4"/>
                          </a:solidFill>
                        </a:rPr>
                        <a:t>House fly (2)</a:t>
                      </a:r>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19</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 </a:t>
                      </a:r>
                      <a:r>
                        <a:rPr lang="en-US"/>
                        <a:t>12</a:t>
                      </a:r>
                      <a:endParaRPr/>
                    </a:p>
                  </a:txBody>
                  <a:tcPr marL="91425" marR="91425" marT="91425" marB="91425"/>
                </a:tc>
                <a:extLst>
                  <a:ext uri="{0D108BD9-81ED-4DB2-BD59-A6C34878D82A}">
                    <a16:rowId xmlns:a16="http://schemas.microsoft.com/office/drawing/2014/main" val="10002"/>
                  </a:ext>
                </a:extLst>
              </a:tr>
              <a:tr h="321275">
                <a:tc>
                  <a:txBody>
                    <a:bodyPr/>
                    <a:lstStyle/>
                    <a:p>
                      <a:pPr marL="0" lvl="0" indent="0" algn="l" rtl="0">
                        <a:spcBef>
                          <a:spcPts val="0"/>
                        </a:spcBef>
                        <a:spcAft>
                          <a:spcPts val="0"/>
                        </a:spcAft>
                        <a:buClr>
                          <a:schemeClr val="dk1"/>
                        </a:buClr>
                        <a:buFont typeface="Arial"/>
                        <a:buNone/>
                      </a:pPr>
                      <a:r>
                        <a:rPr lang="en-US">
                          <a:solidFill>
                            <a:schemeClr val="accent4"/>
                          </a:solidFill>
                        </a:rPr>
                        <a:t>Flesh fly (1)</a:t>
                      </a:r>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9</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a:t>3</a:t>
                      </a:r>
                      <a:endParaRPr/>
                    </a:p>
                  </a:txBody>
                  <a:tcPr marL="91425" marR="91425" marT="91425" marB="91425"/>
                </a:tc>
                <a:extLst>
                  <a:ext uri="{0D108BD9-81ED-4DB2-BD59-A6C34878D82A}">
                    <a16:rowId xmlns:a16="http://schemas.microsoft.com/office/drawing/2014/main" val="10003"/>
                  </a:ext>
                </a:extLst>
              </a:tr>
              <a:tr h="321275">
                <a:tc>
                  <a:txBody>
                    <a:bodyPr/>
                    <a:lstStyle/>
                    <a:p>
                      <a:pPr marL="0" lvl="0" indent="0" algn="l" rtl="0">
                        <a:spcBef>
                          <a:spcPts val="0"/>
                        </a:spcBef>
                        <a:spcAft>
                          <a:spcPts val="0"/>
                        </a:spcAft>
                        <a:buClr>
                          <a:schemeClr val="dk1"/>
                        </a:buClr>
                        <a:buSzPts val="1400"/>
                        <a:buFont typeface="Arial"/>
                        <a:buNone/>
                      </a:pPr>
                      <a:r>
                        <a:rPr lang="en-US">
                          <a:solidFill>
                            <a:schemeClr val="accent4"/>
                          </a:solidFill>
                        </a:rPr>
                        <a:t>Flesh fly (2)</a:t>
                      </a:r>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15</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a:t>4</a:t>
                      </a:r>
                      <a:endParaRPr/>
                    </a:p>
                  </a:txBody>
                  <a:tcPr marL="91425" marR="91425" marT="91425" marB="91425"/>
                </a:tc>
                <a:extLst>
                  <a:ext uri="{0D108BD9-81ED-4DB2-BD59-A6C34878D82A}">
                    <a16:rowId xmlns:a16="http://schemas.microsoft.com/office/drawing/2014/main" val="10004"/>
                  </a:ext>
                </a:extLst>
              </a:tr>
              <a:tr h="321275">
                <a:tc>
                  <a:txBody>
                    <a:bodyPr/>
                    <a:lstStyle/>
                    <a:p>
                      <a:pPr marL="0" lvl="0" indent="0" algn="l" rtl="0">
                        <a:spcBef>
                          <a:spcPts val="0"/>
                        </a:spcBef>
                        <a:spcAft>
                          <a:spcPts val="0"/>
                        </a:spcAft>
                        <a:buClr>
                          <a:schemeClr val="dk1"/>
                        </a:buClr>
                        <a:buSzPts val="1400"/>
                        <a:buFont typeface="Arial"/>
                        <a:buNone/>
                      </a:pPr>
                      <a:r>
                        <a:rPr lang="en-US" dirty="0">
                          <a:solidFill>
                            <a:schemeClr val="accent4"/>
                          </a:solidFill>
                        </a:rPr>
                        <a:t>Blow fly</a:t>
                      </a:r>
                      <a:endParaRPr dirty="0"/>
                    </a:p>
                  </a:txBody>
                  <a:tcPr marL="91425" marR="91425" marT="91425" marB="91425"/>
                </a:tc>
                <a:tc>
                  <a:txBody>
                    <a:bodyPr/>
                    <a:lstStyle/>
                    <a:p>
                      <a:pPr marL="0" lvl="0" indent="0" algn="ctr" rtl="0">
                        <a:spcBef>
                          <a:spcPts val="0"/>
                        </a:spcBef>
                        <a:spcAft>
                          <a:spcPts val="0"/>
                        </a:spcAft>
                        <a:buNone/>
                      </a:pPr>
                      <a:r>
                        <a:rPr lang="en-US">
                          <a:solidFill>
                            <a:schemeClr val="accent4"/>
                          </a:solidFill>
                        </a:rPr>
                        <a:t>18</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a:t>10</a:t>
                      </a:r>
                      <a:endParaRPr/>
                    </a:p>
                  </a:txBody>
                  <a:tcPr marL="91425" marR="91425" marT="91425" marB="91425"/>
                </a:tc>
                <a:extLst>
                  <a:ext uri="{0D108BD9-81ED-4DB2-BD59-A6C34878D82A}">
                    <a16:rowId xmlns:a16="http://schemas.microsoft.com/office/drawing/2014/main" val="10005"/>
                  </a:ext>
                </a:extLst>
              </a:tr>
              <a:tr h="321275">
                <a:tc>
                  <a:txBody>
                    <a:bodyPr/>
                    <a:lstStyle/>
                    <a:p>
                      <a:pPr marL="0" lvl="0" indent="0" algn="l" rtl="0">
                        <a:spcBef>
                          <a:spcPts val="0"/>
                        </a:spcBef>
                        <a:spcAft>
                          <a:spcPts val="0"/>
                        </a:spcAft>
                        <a:buClr>
                          <a:schemeClr val="dk1"/>
                        </a:buClr>
                        <a:buSzPts val="1400"/>
                        <a:buFont typeface="Arial"/>
                        <a:buNone/>
                      </a:pPr>
                      <a:r>
                        <a:rPr lang="en-US">
                          <a:solidFill>
                            <a:schemeClr val="accent4"/>
                          </a:solidFill>
                        </a:rPr>
                        <a:t>Skipper</a:t>
                      </a:r>
                      <a:endParaRPr/>
                    </a:p>
                  </a:txBody>
                  <a:tcPr marL="91425" marR="91425" marT="91425" marB="91425"/>
                </a:tc>
                <a:tc>
                  <a:txBody>
                    <a:bodyPr/>
                    <a:lstStyle/>
                    <a:p>
                      <a:pPr marL="0" lvl="0" indent="0" algn="ctr" rtl="0">
                        <a:spcBef>
                          <a:spcPts val="0"/>
                        </a:spcBef>
                        <a:spcAft>
                          <a:spcPts val="0"/>
                        </a:spcAft>
                        <a:buNone/>
                      </a:pPr>
                      <a:r>
                        <a:rPr lang="en-US">
                          <a:solidFill>
                            <a:schemeClr val="accent4"/>
                          </a:solidFill>
                        </a:rPr>
                        <a:t>5</a:t>
                      </a:r>
                      <a:endParaRPr>
                        <a:solidFill>
                          <a:schemeClr val="accent4"/>
                        </a:solidFill>
                      </a:endParaRPr>
                    </a:p>
                  </a:txBody>
                  <a:tcPr marL="91425" marR="91425" marT="91425" marB="91425"/>
                </a:tc>
                <a:tc>
                  <a:txBody>
                    <a:bodyPr/>
                    <a:lstStyle/>
                    <a:p>
                      <a:pPr marL="0" lvl="0" indent="0" algn="l" rtl="0">
                        <a:spcBef>
                          <a:spcPts val="0"/>
                        </a:spcBef>
                        <a:spcAft>
                          <a:spcPts val="0"/>
                        </a:spcAft>
                        <a:buNone/>
                      </a:pPr>
                      <a:r>
                        <a:rPr lang="en-US" dirty="0"/>
                        <a:t>10</a:t>
                      </a:r>
                      <a:endParaRPr dirty="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492"/>
        <p:cNvGrpSpPr/>
        <p:nvPr/>
      </p:nvGrpSpPr>
      <p:grpSpPr>
        <a:xfrm>
          <a:off x="0" y="0"/>
          <a:ext cx="0" cy="0"/>
          <a:chOff x="0" y="0"/>
          <a:chExt cx="0" cy="0"/>
        </a:xfrm>
      </p:grpSpPr>
      <p:sp>
        <p:nvSpPr>
          <p:cNvPr id="493" name="Google Shape;493;g339661d1e13_0_13"/>
          <p:cNvSpPr txBox="1">
            <a:spLocks noGrp="1"/>
          </p:cNvSpPr>
          <p:nvPr>
            <p:ph type="body" idx="1"/>
          </p:nvPr>
        </p:nvSpPr>
        <p:spPr>
          <a:xfrm>
            <a:off x="1515900" y="4467000"/>
            <a:ext cx="6112200" cy="676500"/>
          </a:xfrm>
          <a:prstGeom prst="rect">
            <a:avLst/>
          </a:prstGeom>
        </p:spPr>
        <p:txBody>
          <a:bodyPr spcFirstLastPara="1" wrap="square" lIns="91425" tIns="45700" rIns="91425" bIns="45700" anchor="t" anchorCtr="0">
            <a:normAutofit fontScale="92500"/>
          </a:bodyPr>
          <a:lstStyle/>
          <a:p>
            <a:pPr marL="0" lvl="0" indent="0" algn="l" rtl="0">
              <a:spcBef>
                <a:spcPts val="520"/>
              </a:spcBef>
              <a:spcAft>
                <a:spcPts val="0"/>
              </a:spcAft>
              <a:buNone/>
            </a:pPr>
            <a:r>
              <a:rPr lang="en-US" sz="2000" u="sng">
                <a:solidFill>
                  <a:srgbClr val="1C3C58"/>
                </a:solidFill>
                <a:hlinkClick r:id="rId3">
                  <a:extLst>
                    <a:ext uri="{A12FA001-AC4F-418D-AE19-62706E023703}">
                      <ahyp:hlinkClr xmlns:ahyp="http://schemas.microsoft.com/office/drawing/2018/hyperlinkcolor" val="tx"/>
                    </a:ext>
                  </a:extLst>
                </a:hlinkClick>
              </a:rPr>
              <a:t>K20 ICAP - Crime Solving Insects with Ashley Meerschaert</a:t>
            </a:r>
            <a:endParaRPr sz="2000">
              <a:solidFill>
                <a:srgbClr val="1C3C58"/>
              </a:solidFill>
            </a:endParaRPr>
          </a:p>
        </p:txBody>
      </p:sp>
      <p:sp>
        <p:nvSpPr>
          <p:cNvPr id="494" name="Google Shape;494;g339661d1e13_0_13"/>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ICAP </a:t>
            </a:r>
            <a:endParaRPr/>
          </a:p>
        </p:txBody>
      </p:sp>
      <p:pic>
        <p:nvPicPr>
          <p:cNvPr id="495" name="Google Shape;495;g339661d1e13_0_13" descr="Listen as the director of operations and education at the Museum of Osteology, Ashley Meerschaert, describes how she came to work at the Museum, defines Osteology, and how Osteology can help get a better understanding of the natural world." title="K20 ICAP - Crime Solving Insects with Ashley Meerschaert">
            <a:hlinkClick r:id="rId4"/>
          </p:cNvPr>
          <p:cNvPicPr preferRelativeResize="0"/>
          <p:nvPr/>
        </p:nvPicPr>
        <p:blipFill>
          <a:blip r:embed="rId5">
            <a:alphaModFix/>
          </a:blip>
          <a:stretch>
            <a:fillRect/>
          </a:stretch>
        </p:blipFill>
        <p:spPr>
          <a:xfrm>
            <a:off x="1769363" y="1164650"/>
            <a:ext cx="5605286" cy="3152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10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32"/>
          <p:cNvSpPr txBox="1">
            <a:spLocks noGrp="1"/>
          </p:cNvSpPr>
          <p:nvPr>
            <p:ph type="body" idx="1"/>
          </p:nvPr>
        </p:nvSpPr>
        <p:spPr>
          <a:xfrm>
            <a:off x="4538600" y="1309350"/>
            <a:ext cx="4148100" cy="2172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a:t>Write a word or phrase for every letter answering the prompt below: </a:t>
            </a:r>
            <a:endParaRPr/>
          </a:p>
          <a:p>
            <a:pPr marL="0" lvl="0" indent="0" algn="l" rtl="0">
              <a:lnSpc>
                <a:spcPct val="100000"/>
              </a:lnSpc>
              <a:spcBef>
                <a:spcPts val="520"/>
              </a:spcBef>
              <a:spcAft>
                <a:spcPts val="0"/>
              </a:spcAft>
              <a:buSzPts val="2600"/>
              <a:buNone/>
            </a:pPr>
            <a:endParaRPr/>
          </a:p>
        </p:txBody>
      </p:sp>
      <p:sp>
        <p:nvSpPr>
          <p:cNvPr id="113" name="Google Shape;113;p3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ABC Graffiti | Round 3</a:t>
            </a:r>
            <a:endParaRPr/>
          </a:p>
        </p:txBody>
      </p:sp>
      <p:pic>
        <p:nvPicPr>
          <p:cNvPr id="114" name="Google Shape;114;p32"/>
          <p:cNvPicPr preferRelativeResize="0"/>
          <p:nvPr/>
        </p:nvPicPr>
        <p:blipFill rotWithShape="1">
          <a:blip r:embed="rId3">
            <a:alphaModFix/>
          </a:blip>
          <a:srcRect/>
          <a:stretch/>
        </p:blipFill>
        <p:spPr>
          <a:xfrm>
            <a:off x="7696200" y="0"/>
            <a:ext cx="1447800" cy="1362075"/>
          </a:xfrm>
          <a:prstGeom prst="rect">
            <a:avLst/>
          </a:prstGeom>
          <a:noFill/>
          <a:ln>
            <a:noFill/>
          </a:ln>
        </p:spPr>
      </p:pic>
      <p:pic>
        <p:nvPicPr>
          <p:cNvPr id="115" name="Google Shape;115;p32" title="K20 Center 3 minute timer">
            <a:hlinkClick r:id="rId4"/>
          </p:cNvPr>
          <p:cNvPicPr preferRelativeResize="0"/>
          <p:nvPr/>
        </p:nvPicPr>
        <p:blipFill rotWithShape="1">
          <a:blip r:embed="rId5">
            <a:alphaModFix/>
          </a:blip>
          <a:srcRect/>
          <a:stretch/>
        </p:blipFill>
        <p:spPr>
          <a:xfrm>
            <a:off x="457200" y="1309351"/>
            <a:ext cx="3861575" cy="2172125"/>
          </a:xfrm>
          <a:prstGeom prst="rect">
            <a:avLst/>
          </a:prstGeom>
          <a:noFill/>
          <a:ln>
            <a:noFill/>
          </a:ln>
        </p:spPr>
      </p:pic>
      <p:sp>
        <p:nvSpPr>
          <p:cNvPr id="116" name="Google Shape;116;p32"/>
          <p:cNvSpPr txBox="1"/>
          <p:nvPr/>
        </p:nvSpPr>
        <p:spPr>
          <a:xfrm>
            <a:off x="1253825" y="3481475"/>
            <a:ext cx="2268300" cy="53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sng" strike="noStrike" cap="none">
                <a:solidFill>
                  <a:srgbClr val="1C3C58"/>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K20 3 Minute Timer</a:t>
            </a:r>
            <a:endParaRPr sz="2000" b="0" i="0" u="none" strike="noStrike" cap="none">
              <a:solidFill>
                <a:srgbClr val="1C3C58"/>
              </a:solidFill>
              <a:latin typeface="Calibri"/>
              <a:ea typeface="Calibri"/>
              <a:cs typeface="Calibri"/>
              <a:sym typeface="Calibri"/>
            </a:endParaRPr>
          </a:p>
        </p:txBody>
      </p:sp>
      <p:sp>
        <p:nvSpPr>
          <p:cNvPr id="117" name="Google Shape;117;p32"/>
          <p:cNvSpPr/>
          <p:nvPr/>
        </p:nvSpPr>
        <p:spPr>
          <a:xfrm>
            <a:off x="4538600" y="2650000"/>
            <a:ext cx="4148100" cy="1107600"/>
          </a:xfrm>
          <a:prstGeom prst="roundRect">
            <a:avLst>
              <a:gd name="adj" fmla="val 16667"/>
            </a:avLst>
          </a:prstGeom>
          <a:solidFill>
            <a:srgbClr val="910D2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18" name="Google Shape;118;p32"/>
          <p:cNvSpPr txBox="1"/>
          <p:nvPr/>
        </p:nvSpPr>
        <p:spPr>
          <a:xfrm>
            <a:off x="4679275" y="2729125"/>
            <a:ext cx="3861600" cy="121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Calibri"/>
                <a:ea typeface="Calibri"/>
                <a:cs typeface="Calibri"/>
                <a:sym typeface="Calibri"/>
              </a:rPr>
              <a:t>How can bugs help solve crimes?</a:t>
            </a:r>
            <a:endParaRPr sz="2600" b="0" i="0" u="none" strike="noStrike" cap="none">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69"/>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93700" algn="l" rtl="0">
              <a:lnSpc>
                <a:spcPct val="100000"/>
              </a:lnSpc>
              <a:spcBef>
                <a:spcPts val="520"/>
              </a:spcBef>
              <a:spcAft>
                <a:spcPts val="0"/>
              </a:spcAft>
              <a:buSzPts val="2600"/>
              <a:buAutoNum type="arabicPeriod"/>
            </a:pPr>
            <a:r>
              <a:rPr lang="en-US" dirty="0"/>
              <a:t>Complete your “Reflect &amp; Discuss” handout reflecting on what you have learned about Forensic Entomology. </a:t>
            </a:r>
            <a:endParaRPr dirty="0"/>
          </a:p>
          <a:p>
            <a:pPr marL="457200" lvl="0" indent="-393700" algn="l" rtl="0">
              <a:lnSpc>
                <a:spcPct val="100000"/>
              </a:lnSpc>
              <a:spcBef>
                <a:spcPts val="0"/>
              </a:spcBef>
              <a:spcAft>
                <a:spcPts val="0"/>
              </a:spcAft>
              <a:buSzPts val="2600"/>
              <a:buAutoNum type="arabicPeriod"/>
            </a:pPr>
            <a:r>
              <a:rPr lang="en-US" dirty="0"/>
              <a:t>Turn to your Elbow Partner and write their responses to the same questions in the space provided.</a:t>
            </a:r>
            <a:endParaRPr dirty="0"/>
          </a:p>
          <a:p>
            <a:pPr marL="457200" lvl="0" indent="-393700" algn="l" rtl="0">
              <a:lnSpc>
                <a:spcPct val="100000"/>
              </a:lnSpc>
              <a:spcBef>
                <a:spcPts val="0"/>
              </a:spcBef>
              <a:spcAft>
                <a:spcPts val="0"/>
              </a:spcAft>
              <a:buSzPts val="2600"/>
              <a:buAutoNum type="arabicPeriod"/>
            </a:pPr>
            <a:r>
              <a:rPr lang="en-US" dirty="0"/>
              <a:t>Add if your thoughts have changed. </a:t>
            </a:r>
            <a:endParaRPr dirty="0"/>
          </a:p>
        </p:txBody>
      </p:sp>
      <p:sp>
        <p:nvSpPr>
          <p:cNvPr id="501" name="Google Shape;501;p6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Reflect &amp; Discuss</a:t>
            </a:r>
            <a:endParaRPr/>
          </a:p>
        </p:txBody>
      </p:sp>
      <p:pic>
        <p:nvPicPr>
          <p:cNvPr id="502" name="Google Shape;502;p69"/>
          <p:cNvPicPr preferRelativeResize="0"/>
          <p:nvPr/>
        </p:nvPicPr>
        <p:blipFill>
          <a:blip r:embed="rId3">
            <a:alphaModFix/>
          </a:blip>
          <a:stretch>
            <a:fillRect/>
          </a:stretch>
        </p:blipFill>
        <p:spPr>
          <a:xfrm>
            <a:off x="5623700" y="3717950"/>
            <a:ext cx="2078525" cy="1258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7"/>
          <p:cNvSpPr txBox="1">
            <a:spLocks noGrp="1"/>
          </p:cNvSpPr>
          <p:nvPr>
            <p:ph type="ctrTitle"/>
          </p:nvPr>
        </p:nvSpPr>
        <p:spPr>
          <a:xfrm>
            <a:off x="644652" y="540350"/>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Crime Solving Insects</a:t>
            </a:r>
            <a:endParaRPr dirty="0"/>
          </a:p>
        </p:txBody>
      </p:sp>
      <p:sp>
        <p:nvSpPr>
          <p:cNvPr id="124" name="Google Shape;124;p7"/>
          <p:cNvSpPr txBox="1">
            <a:spLocks noGrp="1"/>
          </p:cNvSpPr>
          <p:nvPr>
            <p:ph type="subTitle" idx="1"/>
          </p:nvPr>
        </p:nvSpPr>
        <p:spPr>
          <a:xfrm>
            <a:off x="641556" y="2003391"/>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Forensic Entomology</a:t>
            </a:r>
            <a:endParaRPr dirty="0"/>
          </a:p>
        </p:txBody>
      </p:sp>
      <p:pic>
        <p:nvPicPr>
          <p:cNvPr id="125" name="Google Shape;125;p7"/>
          <p:cNvPicPr preferRelativeResize="0"/>
          <p:nvPr/>
        </p:nvPicPr>
        <p:blipFill>
          <a:blip r:embed="rId3">
            <a:alphaModFix/>
          </a:blip>
          <a:stretch>
            <a:fillRect/>
          </a:stretch>
        </p:blipFill>
        <p:spPr>
          <a:xfrm>
            <a:off x="4752911" y="2305423"/>
            <a:ext cx="2524525" cy="2524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3"/>
          <p:cNvSpPr txBox="1">
            <a:spLocks noGrp="1"/>
          </p:cNvSpPr>
          <p:nvPr>
            <p:ph type="title"/>
          </p:nvPr>
        </p:nvSpPr>
        <p:spPr>
          <a:xfrm>
            <a:off x="460014" y="62581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a:t>
            </a:r>
            <a:endParaRPr dirty="0"/>
          </a:p>
        </p:txBody>
      </p:sp>
      <p:sp>
        <p:nvSpPr>
          <p:cNvPr id="131" name="Google Shape;131;p33"/>
          <p:cNvSpPr txBox="1">
            <a:spLocks noGrp="1"/>
          </p:cNvSpPr>
          <p:nvPr>
            <p:ph type="body" idx="1"/>
          </p:nvPr>
        </p:nvSpPr>
        <p:spPr>
          <a:xfrm>
            <a:off x="540401" y="1807434"/>
            <a:ext cx="7772400" cy="1132284"/>
          </a:xfrm>
          <a:prstGeom prst="rect">
            <a:avLst/>
          </a:prstGeom>
          <a:noFill/>
          <a:ln>
            <a:noFill/>
          </a:ln>
        </p:spPr>
        <p:txBody>
          <a:bodyPr spcFirstLastPara="1" wrap="square" lIns="45700" tIns="45700" rIns="45700" bIns="45700" anchor="t" anchorCtr="0">
            <a:normAutofit/>
          </a:bodyPr>
          <a:lstStyle/>
          <a:p>
            <a:pPr marL="55563" lvl="0" indent="0" algn="l" rtl="0">
              <a:lnSpc>
                <a:spcPct val="100000"/>
              </a:lnSpc>
              <a:spcBef>
                <a:spcPts val="0"/>
              </a:spcBef>
              <a:spcAft>
                <a:spcPts val="0"/>
              </a:spcAft>
              <a:buSzPts val="2600"/>
              <a:buNone/>
            </a:pPr>
            <a:r>
              <a:rPr lang="en-US" dirty="0"/>
              <a:t>How do insects aid in forensic investigations?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37" name="Google Shape;137;p34"/>
          <p:cNvSpPr txBox="1">
            <a:spLocks noGrp="1"/>
          </p:cNvSpPr>
          <p:nvPr>
            <p:ph type="body" idx="1"/>
          </p:nvPr>
        </p:nvSpPr>
        <p:spPr>
          <a:xfrm>
            <a:off x="530350" y="2028502"/>
            <a:ext cx="7772400" cy="2115000"/>
          </a:xfrm>
          <a:prstGeom prst="rect">
            <a:avLst/>
          </a:prstGeom>
          <a:noFill/>
          <a:ln>
            <a:noFill/>
          </a:ln>
        </p:spPr>
        <p:txBody>
          <a:bodyPr spcFirstLastPara="1" wrap="square" lIns="45700" tIns="45700" rIns="45700" bIns="45700" anchor="t" anchorCtr="0">
            <a:normAutofit fontScale="92500"/>
          </a:bodyPr>
          <a:lstStyle/>
          <a:p>
            <a:pPr marL="457200" lvl="0" indent="-381317" algn="l" rtl="0">
              <a:lnSpc>
                <a:spcPct val="100000"/>
              </a:lnSpc>
              <a:spcBef>
                <a:spcPts val="0"/>
              </a:spcBef>
              <a:spcAft>
                <a:spcPts val="0"/>
              </a:spcAft>
              <a:buSzPct val="100000"/>
              <a:buChar char="•"/>
            </a:pPr>
            <a:r>
              <a:rPr lang="en-US"/>
              <a:t>Identify Forensics Entomology vocabulary.</a:t>
            </a:r>
            <a:endParaRPr/>
          </a:p>
          <a:p>
            <a:pPr marL="457200" lvl="0" indent="-381317" algn="l" rtl="0">
              <a:lnSpc>
                <a:spcPct val="100000"/>
              </a:lnSpc>
              <a:spcBef>
                <a:spcPts val="0"/>
              </a:spcBef>
              <a:spcAft>
                <a:spcPts val="0"/>
              </a:spcAft>
              <a:buSzPct val="100000"/>
              <a:buChar char="•"/>
            </a:pPr>
            <a:r>
              <a:rPr lang="en-US"/>
              <a:t>Understand how environmental conditions affect insect activity and biodiversity. </a:t>
            </a:r>
            <a:endParaRPr/>
          </a:p>
          <a:p>
            <a:pPr marL="457200" lvl="0" indent="-381317" algn="l" rtl="0">
              <a:lnSpc>
                <a:spcPct val="100000"/>
              </a:lnSpc>
              <a:spcBef>
                <a:spcPts val="0"/>
              </a:spcBef>
              <a:spcAft>
                <a:spcPts val="0"/>
              </a:spcAft>
              <a:buSzPct val="100000"/>
              <a:buChar char="•"/>
            </a:pPr>
            <a:r>
              <a:rPr lang="en-US"/>
              <a:t>Determine post-mortem interval (PMI) by analyzing insect activity in realistic forensic entomology case studies.</a:t>
            </a:r>
            <a:endParaRPr/>
          </a:p>
          <a:p>
            <a:pPr marL="398463" lvl="0" indent="-177800" algn="l" rtl="0">
              <a:lnSpc>
                <a:spcPct val="100000"/>
              </a:lnSpc>
              <a:spcBef>
                <a:spcPts val="0"/>
              </a:spcBef>
              <a:spcAft>
                <a:spcPts val="0"/>
              </a:spcAft>
              <a:buClr>
                <a:schemeClr val="lt1"/>
              </a:buClr>
              <a:buSzPct val="100000"/>
              <a:buFont typeface="Arial"/>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5"/>
          <p:cNvSpPr txBox="1">
            <a:spLocks noGrp="1"/>
          </p:cNvSpPr>
          <p:nvPr>
            <p:ph type="body" idx="1"/>
          </p:nvPr>
        </p:nvSpPr>
        <p:spPr>
          <a:xfrm>
            <a:off x="457200" y="1309350"/>
            <a:ext cx="5390941" cy="2815498"/>
          </a:xfrm>
          <a:prstGeom prst="rect">
            <a:avLst/>
          </a:prstGeom>
          <a:noFill/>
          <a:ln>
            <a:noFill/>
          </a:ln>
        </p:spPr>
        <p:txBody>
          <a:bodyPr spcFirstLastPara="1" wrap="square" lIns="91425" tIns="45700" rIns="91425" bIns="45700" anchor="t" anchorCtr="0">
            <a:normAutofit/>
          </a:bodyPr>
          <a:lstStyle/>
          <a:p>
            <a:pPr marL="63500" lvl="0" indent="0" algn="l" rtl="0">
              <a:lnSpc>
                <a:spcPct val="100000"/>
              </a:lnSpc>
              <a:spcBef>
                <a:spcPts val="520"/>
              </a:spcBef>
              <a:spcAft>
                <a:spcPts val="0"/>
              </a:spcAft>
              <a:buSzPts val="2600"/>
              <a:buNone/>
            </a:pPr>
            <a:r>
              <a:rPr lang="en-US" sz="3200" dirty="0">
                <a:solidFill>
                  <a:srgbClr val="910D28"/>
                </a:solidFill>
              </a:rPr>
              <a:t>Round 1</a:t>
            </a:r>
            <a:endParaRPr dirty="0">
              <a:solidFill>
                <a:srgbClr val="910D28"/>
              </a:solidFill>
            </a:endParaRPr>
          </a:p>
          <a:p>
            <a:pPr marL="63500" lvl="0" indent="0" algn="l" rtl="0">
              <a:lnSpc>
                <a:spcPct val="100000"/>
              </a:lnSpc>
              <a:spcBef>
                <a:spcPts val="520"/>
              </a:spcBef>
              <a:spcAft>
                <a:spcPts val="0"/>
              </a:spcAft>
              <a:buSzPts val="2600"/>
              <a:buNone/>
            </a:pPr>
            <a:r>
              <a:rPr lang="en-US" dirty="0"/>
              <a:t>With your partner, use the Round 1 cards and the Map to depict the life cycle </a:t>
            </a:r>
            <a:r>
              <a:rPr lang="en-US" dirty="0">
                <a:solidFill>
                  <a:schemeClr val="accent4"/>
                </a:solidFill>
              </a:rPr>
              <a:t>stage</a:t>
            </a:r>
            <a:r>
              <a:rPr lang="en-US" dirty="0"/>
              <a:t> of the Blow Fly. </a:t>
            </a:r>
            <a:endParaRPr dirty="0"/>
          </a:p>
        </p:txBody>
      </p:sp>
      <p:sp>
        <p:nvSpPr>
          <p:cNvPr id="143" name="Google Shape;143;p3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Blow Fly Metamorphosis | Card Sort </a:t>
            </a:r>
            <a:endParaRPr/>
          </a:p>
        </p:txBody>
      </p:sp>
      <p:pic>
        <p:nvPicPr>
          <p:cNvPr id="144" name="Google Shape;144;p35"/>
          <p:cNvPicPr preferRelativeResize="0"/>
          <p:nvPr/>
        </p:nvPicPr>
        <p:blipFill>
          <a:blip r:embed="rId3">
            <a:alphaModFix/>
          </a:blip>
          <a:stretch>
            <a:fillRect/>
          </a:stretch>
        </p:blipFill>
        <p:spPr>
          <a:xfrm>
            <a:off x="7515329" y="408248"/>
            <a:ext cx="1447800" cy="828675"/>
          </a:xfrm>
          <a:prstGeom prst="rect">
            <a:avLst/>
          </a:prstGeom>
          <a:noFill/>
          <a:ln>
            <a:noFill/>
          </a:ln>
        </p:spPr>
      </p:pic>
      <p:pic>
        <p:nvPicPr>
          <p:cNvPr id="145" name="Google Shape;145;p35" title="K20 Center 2 minute timer">
            <a:hlinkClick r:id="rId4"/>
          </p:cNvPr>
          <p:cNvPicPr preferRelativeResize="0"/>
          <p:nvPr/>
        </p:nvPicPr>
        <p:blipFill>
          <a:blip r:embed="rId5">
            <a:alphaModFix/>
          </a:blip>
          <a:stretch>
            <a:fillRect/>
          </a:stretch>
        </p:blipFill>
        <p:spPr>
          <a:xfrm>
            <a:off x="6055200" y="1613125"/>
            <a:ext cx="2631600" cy="1480275"/>
          </a:xfrm>
          <a:prstGeom prst="rect">
            <a:avLst/>
          </a:prstGeom>
          <a:noFill/>
          <a:ln>
            <a:noFill/>
          </a:ln>
        </p:spPr>
      </p:pic>
      <p:sp>
        <p:nvSpPr>
          <p:cNvPr id="146" name="Google Shape;146;p35"/>
          <p:cNvSpPr txBox="1"/>
          <p:nvPr/>
        </p:nvSpPr>
        <p:spPr>
          <a:xfrm>
            <a:off x="6248841" y="3093400"/>
            <a:ext cx="2344800" cy="4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u="sng" dirty="0">
                <a:solidFill>
                  <a:srgbClr val="1C3C58"/>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K20 2 Minute Timer</a:t>
            </a:r>
            <a:endParaRPr sz="2000" dirty="0">
              <a:solidFill>
                <a:srgbClr val="1C3C58"/>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4121</Words>
  <Application>Microsoft Office PowerPoint</Application>
  <PresentationFormat>On-screen Show (16:9)</PresentationFormat>
  <Paragraphs>417</Paragraphs>
  <Slides>50</Slides>
  <Notes>50</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Noto Sans Symbols</vt:lpstr>
      <vt:lpstr>Times New Roman</vt:lpstr>
      <vt:lpstr>Wingdings</vt:lpstr>
      <vt:lpstr>LEARN theme</vt:lpstr>
      <vt:lpstr>PowerPoint Presentation</vt:lpstr>
      <vt:lpstr>ABC Graffiti </vt:lpstr>
      <vt:lpstr>ABC Graffiti | Round 1</vt:lpstr>
      <vt:lpstr>ABC Graffiti | Round 2</vt:lpstr>
      <vt:lpstr>ABC Graffiti | Round 3</vt:lpstr>
      <vt:lpstr>Crime Solving Insects</vt:lpstr>
      <vt:lpstr>Essential Question</vt:lpstr>
      <vt:lpstr>Lesson Objectives</vt:lpstr>
      <vt:lpstr>Blow Fly Metamorphosis | Card Sort </vt:lpstr>
      <vt:lpstr>Blow Fly Metamorphosis | Round 1 Answer</vt:lpstr>
      <vt:lpstr>Blow Fly Metamorphosis | Card Sort </vt:lpstr>
      <vt:lpstr>Blow Fly Metamorphosis | Card Sort </vt:lpstr>
      <vt:lpstr>Blow Fly Metamorphosis | Rounds 2 &amp; 3 Answers</vt:lpstr>
      <vt:lpstr>Blow Fly Metamorphosis | Rounds 2 &amp; 3 Answers</vt:lpstr>
      <vt:lpstr>Blow Fly Metamorphosis | Rounds 2 &amp; 3 Answers</vt:lpstr>
      <vt:lpstr>What do they do? </vt:lpstr>
      <vt:lpstr>What do they do? </vt:lpstr>
      <vt:lpstr>I Notice, I Wonder</vt:lpstr>
      <vt:lpstr>Maggots &amp; Murder</vt:lpstr>
      <vt:lpstr>What do they do? </vt:lpstr>
      <vt:lpstr>Insects as Evidence</vt:lpstr>
      <vt:lpstr>Sketching Decomposition</vt:lpstr>
      <vt:lpstr>Stages of Decomposition </vt:lpstr>
      <vt:lpstr>Stages of Decomposition </vt:lpstr>
      <vt:lpstr>Stages of Decomposition </vt:lpstr>
      <vt:lpstr>Stages of Decomposition </vt:lpstr>
      <vt:lpstr>Examples of Diptera (Flies)</vt:lpstr>
      <vt:lpstr>Examples of Coleoptera (Beetles)</vt:lpstr>
      <vt:lpstr>Examples of Coleoptera (Beetles)</vt:lpstr>
      <vt:lpstr>ICAP </vt:lpstr>
      <vt:lpstr>Educational Pathways</vt:lpstr>
      <vt:lpstr>Model Case Study | “Canine Caper”</vt:lpstr>
      <vt:lpstr>Insects as Evidence </vt:lpstr>
      <vt:lpstr>Insects as Evidence </vt:lpstr>
      <vt:lpstr>Model Case Study | “Canine Caper”</vt:lpstr>
      <vt:lpstr>Other Factors</vt:lpstr>
      <vt:lpstr>Other Factors</vt:lpstr>
      <vt:lpstr>Model Case Study | “Canine Caper”</vt:lpstr>
      <vt:lpstr>Model Case Study | You’ve Solved it!</vt:lpstr>
      <vt:lpstr>Let’s Crack the Case!</vt:lpstr>
      <vt:lpstr>Things to Remember</vt:lpstr>
      <vt:lpstr>Let’s Crack the Case!</vt:lpstr>
      <vt:lpstr>Case #2: Oh, Deer</vt:lpstr>
      <vt:lpstr>Case #2: Oh, Deer</vt:lpstr>
      <vt:lpstr>Case #3: Dandy’s Death</vt:lpstr>
      <vt:lpstr>Case #3: Dandy’s Death  | Answers</vt:lpstr>
      <vt:lpstr>Case #4: Porky’s Peril</vt:lpstr>
      <vt:lpstr>Case #4: Porky’s Peril | Answers</vt:lpstr>
      <vt:lpstr>ICAP </vt:lpstr>
      <vt:lpstr>Reflect &amp; 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Lunsford, Janaye N.</dc:creator>
  <cp:lastModifiedBy>McLeod Porter, Delma</cp:lastModifiedBy>
  <cp:revision>2</cp:revision>
  <dcterms:created xsi:type="dcterms:W3CDTF">2020-10-14T20:24:40Z</dcterms:created>
  <dcterms:modified xsi:type="dcterms:W3CDTF">2025-03-24T16:44:50Z</dcterms:modified>
</cp:coreProperties>
</file>