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9"/>
  </p:notesMasterIdLst>
  <p:sldIdLst>
    <p:sldId id="276" r:id="rId2"/>
    <p:sldId id="256" r:id="rId3"/>
    <p:sldId id="274" r:id="rId4"/>
    <p:sldId id="275" r:id="rId5"/>
    <p:sldId id="300" r:id="rId6"/>
    <p:sldId id="307" r:id="rId7"/>
    <p:sldId id="312" r:id="rId8"/>
    <p:sldId id="313" r:id="rId9"/>
    <p:sldId id="314" r:id="rId10"/>
    <p:sldId id="282" r:id="rId11"/>
    <p:sldId id="309" r:id="rId12"/>
    <p:sldId id="288" r:id="rId13"/>
    <p:sldId id="287" r:id="rId14"/>
    <p:sldId id="296" r:id="rId15"/>
    <p:sldId id="289" r:id="rId16"/>
    <p:sldId id="298" r:id="rId17"/>
    <p:sldId id="299" r:id="rId18"/>
    <p:sldId id="284" r:id="rId19"/>
    <p:sldId id="305" r:id="rId20"/>
    <p:sldId id="308" r:id="rId21"/>
    <p:sldId id="310" r:id="rId22"/>
    <p:sldId id="311" r:id="rId23"/>
    <p:sldId id="285" r:id="rId24"/>
    <p:sldId id="301" r:id="rId25"/>
    <p:sldId id="302" r:id="rId26"/>
    <p:sldId id="303" r:id="rId27"/>
    <p:sldId id="304"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C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827" autoAdjust="0"/>
  </p:normalViewPr>
  <p:slideViewPr>
    <p:cSldViewPr snapToGrid="0" snapToObjects="1">
      <p:cViewPr varScale="1">
        <p:scale>
          <a:sx n="96" d="100"/>
          <a:sy n="96" d="100"/>
        </p:scale>
        <p:origin x="4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7.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t_AlsNx5Uh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t_AlsNx5Uh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2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254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92929"/>
                </a:solidFill>
                <a:effectLst/>
                <a:latin typeface="Open Sans" panose="020B0606030504020204" pitchFamily="34" charset="0"/>
              </a:rPr>
              <a:t>K20 Center. (n.d.). Bell Ringers and Exit Tickets. Strategies. </a:t>
            </a:r>
            <a:r>
              <a:rPr lang="en-US" b="0" i="0" u="none" strike="noStrike" dirty="0">
                <a:solidFill>
                  <a:srgbClr val="292929"/>
                </a:solidFill>
                <a:effectLst/>
                <a:latin typeface="Open Sans" panose="020B0606030504020204" pitchFamily="34" charset="0"/>
                <a:hlinkClick r:id="rId3"/>
              </a:rPr>
              <a:t>https://learn.k20center.ou.edu/strategy/125</a:t>
            </a:r>
            <a:endParaRPr lang="en-US" b="0" i="0" dirty="0">
              <a:solidFill>
                <a:srgbClr val="292929"/>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09693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92929"/>
                </a:solidFill>
                <a:effectLst/>
                <a:latin typeface="Open Sans" panose="020B0606030504020204" pitchFamily="34" charset="0"/>
              </a:rPr>
              <a:t>K20 Center. (n.d.). Bell Ringers and Exit Tickets. Strategies. </a:t>
            </a:r>
            <a:r>
              <a:rPr lang="en-US" b="0" i="0" u="none" strike="noStrike" dirty="0">
                <a:solidFill>
                  <a:srgbClr val="292929"/>
                </a:solidFill>
                <a:effectLst/>
                <a:latin typeface="Open Sans" panose="020B0606030504020204" pitchFamily="34" charset="0"/>
                <a:hlinkClick r:id="rId3"/>
              </a:rPr>
              <a:t>https://learn.k20center.ou.edu/strategy/125</a:t>
            </a:r>
            <a:endParaRPr lang="en-US" b="0" i="0" dirty="0">
              <a:solidFill>
                <a:srgbClr val="292929"/>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341492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err="1">
                <a:solidFill>
                  <a:srgbClr val="292929"/>
                </a:solidFill>
                <a:effectLst/>
                <a:latin typeface="Arial" panose="020B0604020202020204" pitchFamily="34" charset="0"/>
              </a:rPr>
              <a:t>Vallinder</a:t>
            </a:r>
            <a:r>
              <a:rPr lang="en-US" sz="1100" b="0" i="0" u="none" strike="noStrike" dirty="0">
                <a:solidFill>
                  <a:srgbClr val="292929"/>
                </a:solidFill>
                <a:effectLst/>
                <a:latin typeface="Arial" panose="020B0604020202020204" pitchFamily="34" charset="0"/>
              </a:rPr>
              <a:t>, M. (2010, April 23). </a:t>
            </a:r>
            <a:r>
              <a:rPr lang="en-US" sz="1100" b="0" i="1" u="none" strike="noStrike" dirty="0">
                <a:solidFill>
                  <a:srgbClr val="292929"/>
                </a:solidFill>
                <a:effectLst/>
                <a:latin typeface="Arial" panose="020B0604020202020204" pitchFamily="34" charset="0"/>
              </a:rPr>
              <a:t>Simulation of a Zombie Outbreak!</a:t>
            </a:r>
            <a:r>
              <a:rPr lang="en-US" sz="1100" b="0" i="0" u="none" strike="noStrike" dirty="0">
                <a:solidFill>
                  <a:srgbClr val="292929"/>
                </a:solidFill>
                <a:effectLst/>
                <a:latin typeface="Arial" panose="020B0604020202020204" pitchFamily="34" charset="0"/>
              </a:rPr>
              <a:t> [Video]. YouTube. </a:t>
            </a:r>
            <a:r>
              <a:rPr lang="en-US" sz="1100" b="0" i="0" u="sng" strike="noStrike" dirty="0">
                <a:solidFill>
                  <a:srgbClr val="1155CC"/>
                </a:solidFill>
                <a:effectLst/>
                <a:latin typeface="Arial" panose="020B0604020202020204" pitchFamily="34" charset="0"/>
                <a:hlinkClick r:id="rId3"/>
              </a:rPr>
              <a:t>https://youtu.be/t_AlsNx5UhA</a:t>
            </a:r>
            <a:endParaRPr lang="en-US" dirty="0"/>
          </a:p>
          <a:p>
            <a:endParaRPr lang="en-US" dirty="0"/>
          </a:p>
        </p:txBody>
      </p:sp>
    </p:spTree>
    <p:extLst>
      <p:ext uri="{BB962C8B-B14F-4D97-AF65-F5344CB8AC3E}">
        <p14:creationId xmlns:p14="http://schemas.microsoft.com/office/powerpoint/2010/main" val="29859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err="1">
                <a:solidFill>
                  <a:srgbClr val="292929"/>
                </a:solidFill>
                <a:effectLst/>
                <a:latin typeface="Arial" panose="020B0604020202020204" pitchFamily="34" charset="0"/>
              </a:rPr>
              <a:t>Vallinder</a:t>
            </a:r>
            <a:r>
              <a:rPr lang="en-US" sz="1100" b="0" i="0" u="none" strike="noStrike" dirty="0">
                <a:solidFill>
                  <a:srgbClr val="292929"/>
                </a:solidFill>
                <a:effectLst/>
                <a:latin typeface="Arial" panose="020B0604020202020204" pitchFamily="34" charset="0"/>
              </a:rPr>
              <a:t>, M. (2010, April 23). </a:t>
            </a:r>
            <a:r>
              <a:rPr lang="en-US" sz="1100" b="0" i="1" u="none" strike="noStrike" dirty="0">
                <a:solidFill>
                  <a:srgbClr val="292929"/>
                </a:solidFill>
                <a:effectLst/>
                <a:latin typeface="Arial" panose="020B0604020202020204" pitchFamily="34" charset="0"/>
              </a:rPr>
              <a:t>Simulation of a Zombie Outbreak!</a:t>
            </a:r>
            <a:r>
              <a:rPr lang="en-US" sz="1100" b="0" i="0" u="none" strike="noStrike" dirty="0">
                <a:solidFill>
                  <a:srgbClr val="292929"/>
                </a:solidFill>
                <a:effectLst/>
                <a:latin typeface="Arial" panose="020B0604020202020204" pitchFamily="34" charset="0"/>
              </a:rPr>
              <a:t> [Video]. YouTube. </a:t>
            </a:r>
            <a:r>
              <a:rPr lang="en-US" sz="1100" b="0" i="0" u="sng" strike="noStrike" dirty="0">
                <a:solidFill>
                  <a:srgbClr val="1155CC"/>
                </a:solidFill>
                <a:effectLst/>
                <a:latin typeface="Arial" panose="020B0604020202020204" pitchFamily="34" charset="0"/>
                <a:hlinkClick r:id="rId3"/>
              </a:rPr>
              <a:t>https://youtu.be/t_AlsNx5UhA</a:t>
            </a:r>
            <a:endParaRPr lang="en-US" dirty="0"/>
          </a:p>
          <a:p>
            <a:endParaRPr lang="en-US" dirty="0"/>
          </a:p>
        </p:txBody>
      </p:sp>
    </p:spTree>
    <p:extLst>
      <p:ext uri="{BB962C8B-B14F-4D97-AF65-F5344CB8AC3E}">
        <p14:creationId xmlns:p14="http://schemas.microsoft.com/office/powerpoint/2010/main" val="256329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655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141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2520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92929"/>
                </a:solidFill>
                <a:effectLst/>
                <a:latin typeface="Open Sans" panose="020B0606030504020204" pitchFamily="34" charset="0"/>
              </a:rPr>
              <a:t>K20 Center. (n.d.). Bell Ringers and Exit Tickets. Strategies. </a:t>
            </a:r>
            <a:r>
              <a:rPr lang="en-US" b="0" i="0" u="none" strike="noStrike" dirty="0">
                <a:solidFill>
                  <a:srgbClr val="292929"/>
                </a:solidFill>
                <a:effectLst/>
                <a:latin typeface="Open Sans" panose="020B0606030504020204" pitchFamily="34" charset="0"/>
                <a:hlinkClick r:id="rId3"/>
              </a:rPr>
              <a:t>https://learn.k20center.ou.edu/strategy/125</a:t>
            </a:r>
            <a:endParaRPr lang="en-US" b="0" i="0" dirty="0">
              <a:solidFill>
                <a:srgbClr val="292929"/>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305901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92929"/>
                </a:solidFill>
                <a:effectLst/>
                <a:latin typeface="Open Sans" panose="020B0606030504020204" pitchFamily="34" charset="0"/>
              </a:rPr>
              <a:t>K20 Center. (n.d.). Bell Ringers and Exit Tickets. Strategies. </a:t>
            </a:r>
            <a:r>
              <a:rPr lang="en-US" b="0" i="0" u="none" strike="noStrike" dirty="0">
                <a:solidFill>
                  <a:srgbClr val="292929"/>
                </a:solidFill>
                <a:effectLst/>
                <a:latin typeface="Open Sans" panose="020B0606030504020204" pitchFamily="34" charset="0"/>
                <a:hlinkClick r:id="rId3"/>
              </a:rPr>
              <a:t>https://learn.k20center.ou.edu/strategy/125</a:t>
            </a:r>
            <a:endParaRPr lang="en-US" b="0" i="0" dirty="0">
              <a:solidFill>
                <a:srgbClr val="292929"/>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996128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92929"/>
                </a:solidFill>
                <a:effectLst/>
                <a:latin typeface="Open Sans" panose="020B0606030504020204" pitchFamily="34" charset="0"/>
              </a:rPr>
              <a:t>K20 Center. (n.d.). Bell Ringers and Exit Tickets. Strategies. </a:t>
            </a:r>
            <a:r>
              <a:rPr lang="en-US" b="0" i="0" u="none" strike="noStrike" dirty="0">
                <a:solidFill>
                  <a:srgbClr val="292929"/>
                </a:solidFill>
                <a:effectLst/>
                <a:latin typeface="Open Sans" panose="020B0606030504020204" pitchFamily="34" charset="0"/>
                <a:hlinkClick r:id="rId3"/>
              </a:rPr>
              <a:t>https://learn.k20center.ou.edu/strategy/125</a:t>
            </a:r>
            <a:endParaRPr lang="en-US" b="0" i="0" dirty="0">
              <a:solidFill>
                <a:srgbClr val="292929"/>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2586640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ARN Logo">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Shape 233"/>
        <p:cNvGrpSpPr/>
        <p:nvPr/>
      </p:nvGrpSpPr>
      <p:grpSpPr>
        <a:xfrm>
          <a:off x="0" y="0"/>
          <a:ext cx="0" cy="0"/>
          <a:chOff x="0" y="0"/>
          <a:chExt cx="0" cy="0"/>
        </a:xfrm>
      </p:grpSpPr>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Title 1">
            <a:extLst>
              <a:ext uri="{FF2B5EF4-FFF2-40B4-BE49-F238E27FC236}">
                <a16:creationId xmlns:a16="http://schemas.microsoft.com/office/drawing/2014/main" id="{357A07C9-52E3-4212-9CBC-F4ACF85EBAFE}"/>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able Placeholder 2">
            <a:extLst>
              <a:ext uri="{FF2B5EF4-FFF2-40B4-BE49-F238E27FC236}">
                <a16:creationId xmlns:a16="http://schemas.microsoft.com/office/drawing/2014/main" id="{25752E28-88FD-4D46-A840-A174E90B52DD}"/>
              </a:ext>
            </a:extLst>
          </p:cNvPr>
          <p:cNvSpPr>
            <a:spLocks noGrp="1"/>
          </p:cNvSpPr>
          <p:nvPr>
            <p:ph type="tbl" sz="quarter" idx="10"/>
          </p:nvPr>
        </p:nvSpPr>
        <p:spPr>
          <a:xfrm>
            <a:off x="457517" y="1427702"/>
            <a:ext cx="7040563" cy="3057014"/>
          </a:xfrm>
        </p:spPr>
        <p:txBody>
          <a:bodyPr/>
          <a:lstStyle/>
          <a:p>
            <a:r>
              <a:rPr lang="en-US"/>
              <a:t>Click icon to add table</a:t>
            </a:r>
          </a:p>
        </p:txBody>
      </p:sp>
    </p:spTree>
    <p:extLst>
      <p:ext uri="{BB962C8B-B14F-4D97-AF65-F5344CB8AC3E}">
        <p14:creationId xmlns:p14="http://schemas.microsoft.com/office/powerpoint/2010/main" val="109033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rategy v1">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ACA14D18-7E80-4DA7-8133-159DD521CE44}"/>
              </a:ext>
            </a:extLst>
          </p:cNvPr>
          <p:cNvSpPr txBox="1">
            <a:spLocks noGrp="1"/>
          </p:cNvSpPr>
          <p:nvPr>
            <p:ph type="body" idx="1" hasCustomPrompt="1"/>
          </p:nvPr>
        </p:nvSpPr>
        <p:spPr>
          <a:xfrm>
            <a:off x="457200" y="1305059"/>
            <a:ext cx="5020614"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A7C2501-3118-4C0D-A655-F2D0DFA1CF13}"/>
              </a:ext>
            </a:extLst>
          </p:cNvPr>
          <p:cNvSpPr>
            <a:spLocks noGrp="1"/>
          </p:cNvSpPr>
          <p:nvPr>
            <p:ph type="pic" sz="quarter" idx="10"/>
          </p:nvPr>
        </p:nvSpPr>
        <p:spPr>
          <a:xfrm>
            <a:off x="5911850" y="1663336"/>
            <a:ext cx="1828800" cy="1828009"/>
          </a:xfrm>
        </p:spPr>
        <p:txBody>
          <a:bodyPr/>
          <a:lstStyle/>
          <a:p>
            <a:r>
              <a:rPr lang="en-US"/>
              <a:t>Click icon to add picture</a:t>
            </a:r>
          </a:p>
        </p:txBody>
      </p:sp>
    </p:spTree>
    <p:extLst>
      <p:ext uri="{BB962C8B-B14F-4D97-AF65-F5344CB8AC3E}">
        <p14:creationId xmlns:p14="http://schemas.microsoft.com/office/powerpoint/2010/main" val="34536752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ategy v2">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457200" y="1305059"/>
            <a:ext cx="3994500" cy="3620866"/>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Text</a:t>
            </a:r>
          </a:p>
        </p:txBody>
      </p:sp>
      <p:sp>
        <p:nvSpPr>
          <p:cNvPr id="7" name="Picture Placeholder 6">
            <a:extLst>
              <a:ext uri="{FF2B5EF4-FFF2-40B4-BE49-F238E27FC236}">
                <a16:creationId xmlns:a16="http://schemas.microsoft.com/office/drawing/2014/main" id="{5CD319D0-7727-40E0-9BB2-013BA6FE865A}"/>
              </a:ext>
            </a:extLst>
          </p:cNvPr>
          <p:cNvSpPr>
            <a:spLocks noGrp="1"/>
          </p:cNvSpPr>
          <p:nvPr>
            <p:ph type="pic" sz="quarter" idx="10"/>
          </p:nvPr>
        </p:nvSpPr>
        <p:spPr>
          <a:xfrm>
            <a:off x="4692302" y="1305059"/>
            <a:ext cx="3994150" cy="1420813"/>
          </a:xfrm>
          <a:ln w="6350">
            <a:solidFill>
              <a:schemeClr val="bg2">
                <a:lumMod val="90000"/>
              </a:schemeClr>
            </a:solidFill>
          </a:ln>
        </p:spPr>
        <p:txBody>
          <a:bodyPr/>
          <a:lstStyle/>
          <a:p>
            <a:r>
              <a:rPr lang="en-US"/>
              <a:t>Click icon to add picture</a:t>
            </a:r>
          </a:p>
        </p:txBody>
      </p:sp>
    </p:spTree>
    <p:extLst>
      <p:ext uri="{BB962C8B-B14F-4D97-AF65-F5344CB8AC3E}">
        <p14:creationId xmlns:p14="http://schemas.microsoft.com/office/powerpoint/2010/main" val="223048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3FE57066-AFD2-4D39-B9C9-BF451B892B56}"/>
              </a:ext>
            </a:extLst>
          </p:cNvPr>
          <p:cNvSpPr/>
          <p:nvPr userDrawn="1"/>
        </p:nvSpPr>
        <p:spPr>
          <a:xfrm>
            <a:off x="1721476" y="1313644"/>
            <a:ext cx="5701048" cy="3206840"/>
          </a:xfrm>
          <a:prstGeom prst="snip2Diag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5" name="Shape 23">
            <a:extLst>
              <a:ext uri="{FF2B5EF4-FFF2-40B4-BE49-F238E27FC236}">
                <a16:creationId xmlns:a16="http://schemas.microsoft.com/office/drawing/2014/main" id="{0C6D66F0-1C84-4362-90AC-EAB0A6DF20A3}"/>
              </a:ext>
            </a:extLst>
          </p:cNvPr>
          <p:cNvSpPr txBox="1">
            <a:spLocks noGrp="1"/>
          </p:cNvSpPr>
          <p:nvPr>
            <p:ph type="body" idx="1" hasCustomPrompt="1"/>
          </p:nvPr>
        </p:nvSpPr>
        <p:spPr>
          <a:xfrm>
            <a:off x="2574750" y="1534732"/>
            <a:ext cx="3994500" cy="2376154"/>
          </a:xfrm>
          <a:prstGeom prst="rect">
            <a:avLst/>
          </a:prstGeom>
          <a:noFill/>
          <a:ln>
            <a:noFill/>
          </a:ln>
        </p:spPr>
        <p:txBody>
          <a:bodyPr lIns="91421" tIns="91421" rIns="91421" bIns="91421" anchor="t" anchorCtr="0"/>
          <a:lstStyle>
            <a:lvl1pPr marL="0" indent="0" rtl="0">
              <a:buSzPct val="100000"/>
              <a:buNone/>
              <a:defRPr b="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Quote text</a:t>
            </a:r>
          </a:p>
        </p:txBody>
      </p:sp>
      <p:sp>
        <p:nvSpPr>
          <p:cNvPr id="7" name="Shape 23">
            <a:extLst>
              <a:ext uri="{FF2B5EF4-FFF2-40B4-BE49-F238E27FC236}">
                <a16:creationId xmlns:a16="http://schemas.microsoft.com/office/drawing/2014/main" id="{98ECED1A-A97B-463C-904C-0655947FAF68}"/>
              </a:ext>
            </a:extLst>
          </p:cNvPr>
          <p:cNvSpPr txBox="1">
            <a:spLocks noGrp="1"/>
          </p:cNvSpPr>
          <p:nvPr>
            <p:ph type="body" idx="10" hasCustomPrompt="1"/>
          </p:nvPr>
        </p:nvSpPr>
        <p:spPr>
          <a:xfrm>
            <a:off x="3017949" y="3943350"/>
            <a:ext cx="3108101" cy="521326"/>
          </a:xfrm>
          <a:prstGeom prst="rect">
            <a:avLst/>
          </a:prstGeom>
          <a:noFill/>
          <a:ln>
            <a:noFill/>
          </a:ln>
        </p:spPr>
        <p:txBody>
          <a:bodyPr lIns="91421" tIns="91421" rIns="91421" bIns="91421" anchor="t" anchorCtr="0">
            <a:normAutofit/>
          </a:bodyPr>
          <a:lstStyle>
            <a:lvl1pPr marL="0" indent="0" rtl="0">
              <a:buSzPct val="100000"/>
              <a:buNone/>
              <a:defRPr sz="1600" b="1" i="1">
                <a:solidFill>
                  <a:schemeClr val="bg1"/>
                </a:solidFill>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-Attribution</a:t>
            </a:r>
          </a:p>
        </p:txBody>
      </p:sp>
      <p:pic>
        <p:nvPicPr>
          <p:cNvPr id="11" name="Picture 10" descr="A picture containing icon&#10;&#10;Description automatically generated">
            <a:extLst>
              <a:ext uri="{FF2B5EF4-FFF2-40B4-BE49-F238E27FC236}">
                <a16:creationId xmlns:a16="http://schemas.microsoft.com/office/drawing/2014/main" id="{D6017F3C-31CC-46B1-BC0D-495B548BE5E1}"/>
              </a:ext>
            </a:extLst>
          </p:cNvPr>
          <p:cNvPicPr>
            <a:picLocks noChangeAspect="1"/>
          </p:cNvPicPr>
          <p:nvPr userDrawn="1"/>
        </p:nvPicPr>
        <p:blipFill rotWithShape="1">
          <a:blip r:embed="rId3">
            <a:biLevel thresh="25000"/>
            <a:extLst>
              <a:ext uri="{BEBA8EAE-BF5A-486C-A8C5-ECC9F3942E4B}">
                <a14:imgProps xmlns:a14="http://schemas.microsoft.com/office/drawing/2010/main">
                  <a14:imgLayer r:embed="rId4">
                    <a14:imgEffect>
                      <a14:saturation sat="175000"/>
                    </a14:imgEffect>
                  </a14:imgLayer>
                </a14:imgProps>
              </a:ext>
            </a:extLst>
          </a:blip>
          <a:srcRect l="34179" t="21572" r="32618" b="56088"/>
          <a:stretch/>
        </p:blipFill>
        <p:spPr>
          <a:xfrm>
            <a:off x="1828288" y="1352281"/>
            <a:ext cx="639651" cy="536620"/>
          </a:xfrm>
          <a:prstGeom prst="rect">
            <a:avLst/>
          </a:prstGeom>
          <a:solidFill>
            <a:schemeClr val="bg2">
              <a:lumMod val="25000"/>
            </a:schemeClr>
          </a:solidFill>
        </p:spPr>
      </p:pic>
    </p:spTree>
    <p:extLst>
      <p:ext uri="{BB962C8B-B14F-4D97-AF65-F5344CB8AC3E}">
        <p14:creationId xmlns:p14="http://schemas.microsoft.com/office/powerpoint/2010/main" val="37744938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4" name="Title 1">
            <a:extLst>
              <a:ext uri="{FF2B5EF4-FFF2-40B4-BE49-F238E27FC236}">
                <a16:creationId xmlns:a16="http://schemas.microsoft.com/office/drawing/2014/main" id="{33561A6D-6963-4F42-BC51-710587FDD32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713250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hite BG">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644652" y="1007598"/>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644652" y="2400300"/>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227013" indent="-227013">
              <a:buClr>
                <a:schemeClr val="accent4"/>
              </a:buClr>
              <a:buSzPct val="100000"/>
              <a:buFont typeface="Arial" panose="020B0604020202020204" pitchFamily="34" charset="0"/>
              <a:buChar char="•"/>
              <a:defRPr sz="26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700"/>
            </a:lvl3pPr>
            <a:lvl4pPr marL="891494" indent="-157726">
              <a:buSzPct val="100000"/>
              <a:buFont typeface="Arial" panose="020B0604020202020204" pitchFamily="34" charset="0"/>
              <a:buChar char="•"/>
              <a:defRPr/>
            </a:lvl4pPr>
            <a:lvl5pPr marL="1097224" indent="-157726">
              <a:buSzPct val="100000"/>
              <a:buFont typeface="Arial" panose="020B0604020202020204" pitchFamily="34" charset="0"/>
              <a:buChar char="•"/>
              <a:defRPr sz="1350"/>
            </a:lvl5pPr>
          </a:lstStyle>
          <a:p>
            <a:pPr lvl="0" eaLnBrk="1" latinLnBrk="0" hangingPunct="1"/>
            <a:r>
              <a:rPr lang="en-US" dirty="0"/>
              <a:t>This is the default layout for slide content. To see other layout options, right-click the slide thumbnail and select Layout.</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09352"/>
            <a:ext cx="8229600" cy="3434098"/>
          </a:xfrm>
        </p:spPr>
        <p:txBody>
          <a:bodyPr/>
          <a:lstStyle>
            <a:lvl1pPr marL="342900" indent="-342900">
              <a:buClr>
                <a:schemeClr val="accent4"/>
              </a:buClr>
              <a:buSzPct val="100000"/>
              <a:buFont typeface="+mj-lt"/>
              <a:buAutoNum type="arabicPeriod"/>
              <a:defRPr sz="2600"/>
            </a:lvl1pPr>
            <a:lvl2pPr marL="627063" indent="-333375">
              <a:buClr>
                <a:schemeClr val="accent4"/>
              </a:buClr>
              <a:buSzPct val="100000"/>
              <a:buFont typeface="+mj-lt"/>
              <a:buAutoNum type="alphaLcParenR"/>
              <a:defRPr sz="2000"/>
            </a:lvl2pPr>
            <a:lvl3pPr marL="914400" indent="-227013">
              <a:buClr>
                <a:schemeClr val="accent4"/>
              </a:buClr>
              <a:buSzPct val="100000"/>
              <a:buFont typeface="+mj-lt"/>
              <a:buAutoNum type="romanLcPeriod"/>
              <a:defRPr sz="1700"/>
            </a:lvl3pPr>
            <a:lvl4pPr marL="1076668" indent="-342900">
              <a:buSzPct val="100000"/>
              <a:buFont typeface="+mj-lt"/>
              <a:buAutoNum type="arabicPeriod"/>
              <a:defRPr/>
            </a:lvl4pPr>
            <a:lvl5pPr marL="1282398" indent="-342900">
              <a:buSzPct val="100000"/>
              <a:buFont typeface="+mj-lt"/>
              <a:buAutoNum type="arabicPeriod"/>
              <a:defRPr sz="1350"/>
            </a:lvl5pPr>
          </a:lstStyle>
          <a:p>
            <a:pPr lvl="0" eaLnBrk="1" latinLnBrk="0" hangingPunct="1"/>
            <a:r>
              <a:rPr lang="en-US" dirty="0"/>
              <a:t>Step</a:t>
            </a:r>
          </a:p>
          <a:p>
            <a:pPr lvl="1" eaLnBrk="1" latinLnBrk="0" hangingPunct="1"/>
            <a:r>
              <a:rPr lang="en-US" dirty="0" err="1"/>
              <a:t>Substep</a:t>
            </a:r>
            <a:endParaRPr lang="en-US" dirty="0"/>
          </a:p>
          <a:p>
            <a:pPr lvl="2" eaLnBrk="1" latinLnBrk="0" hangingPunct="1"/>
            <a:r>
              <a:rPr lang="en-US" dirty="0"/>
              <a:t>Sub-</a:t>
            </a:r>
            <a:r>
              <a:rPr lang="en-US" dirty="0" err="1"/>
              <a:t>substep</a:t>
            </a:r>
            <a:endParaRPr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5" name="Title 1">
            <a:extLst>
              <a:ext uri="{FF2B5EF4-FFF2-40B4-BE49-F238E27FC236}">
                <a16:creationId xmlns:a16="http://schemas.microsoft.com/office/drawing/2014/main" id="{F22F552B-173D-46BA-BBEA-1B2F42FED86A}"/>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4571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Section Name</a:t>
            </a:r>
          </a:p>
        </p:txBody>
      </p:sp>
      <p:sp>
        <p:nvSpPr>
          <p:cNvPr id="3" name="Text Placeholder 2"/>
          <p:cNvSpPr>
            <a:spLocks noGrp="1"/>
          </p:cNvSpPr>
          <p:nvPr>
            <p:ph type="body" idx="1" hasCustomPrompt="1"/>
          </p:nvPr>
        </p:nvSpPr>
        <p:spPr>
          <a:xfrm>
            <a:off x="530352" y="2028498"/>
            <a:ext cx="7772400" cy="1132284"/>
          </a:xfrm>
        </p:spPr>
        <p:txBody>
          <a:bodyPr lIns="45718" rIns="45718" anchor="t">
            <a:normAutofit/>
          </a:bodyPr>
          <a:lstStyle>
            <a:lvl1pPr marL="398463" indent="-342900">
              <a:buClr>
                <a:schemeClr val="tx1"/>
              </a:buClr>
              <a:buFont typeface="Arial" panose="020B0604020202020204" pitchFamily="34" charset="0"/>
              <a:buChar char="•"/>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Item A</a:t>
            </a:r>
          </a:p>
          <a:p>
            <a:pPr lvl="0" eaLnBrk="1" latinLnBrk="0" hangingPunct="1"/>
            <a:r>
              <a:rPr kumimoji="0" lang="en-US" dirty="0"/>
              <a:t>Item B</a:t>
            </a:r>
          </a:p>
          <a:p>
            <a:pPr lvl="0" eaLnBrk="1" latinLnBrk="0" hangingPunct="1"/>
            <a:r>
              <a:rPr kumimoji="0" lang="en-US" dirty="0"/>
              <a:t>Item C</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2954"/>
            <a:ext cx="8229600" cy="857250"/>
          </a:xfrm>
        </p:spPr>
        <p:txBody>
          <a:bodyPr/>
          <a:lstStyle>
            <a:lvl1pPr>
              <a:defRPr/>
            </a:lvl1pPr>
          </a:lstStyle>
          <a:p>
            <a:r>
              <a:rPr kumimoji="0" lang="en-US" dirty="0"/>
              <a:t>Slide Title</a:t>
            </a:r>
          </a:p>
        </p:txBody>
      </p:sp>
      <p:sp>
        <p:nvSpPr>
          <p:cNvPr id="3" name="Content Placeholder 2"/>
          <p:cNvSpPr>
            <a:spLocks noGrp="1"/>
          </p:cNvSpPr>
          <p:nvPr>
            <p:ph sz="half" idx="1" hasCustomPrompt="1"/>
          </p:nvPr>
        </p:nvSpPr>
        <p:spPr>
          <a:xfrm>
            <a:off x="457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Content Placeholder 2">
            <a:extLst>
              <a:ext uri="{FF2B5EF4-FFF2-40B4-BE49-F238E27FC236}">
                <a16:creationId xmlns:a16="http://schemas.microsoft.com/office/drawing/2014/main" id="{AA215C7E-697C-4702-93D3-61EBBCC240BD}"/>
              </a:ext>
            </a:extLst>
          </p:cNvPr>
          <p:cNvSpPr>
            <a:spLocks noGrp="1"/>
          </p:cNvSpPr>
          <p:nvPr>
            <p:ph sz="half" idx="10" hasCustomPrompt="1"/>
          </p:nvPr>
        </p:nvSpPr>
        <p:spPr>
          <a:xfrm>
            <a:off x="4648200" y="1317938"/>
            <a:ext cx="4038600" cy="3448256"/>
          </a:xfrm>
        </p:spPr>
        <p:txBody>
          <a:bodyPr/>
          <a:lstStyle>
            <a:lvl1pPr>
              <a:buSzPct val="100000"/>
              <a:defRPr sz="2400"/>
            </a:lvl1pPr>
            <a:lvl2pPr marL="480035" indent="-185156">
              <a:buSzPct val="100000"/>
              <a:buFont typeface="Arial" panose="020B0604020202020204" pitchFamily="34" charset="0"/>
              <a:buChar char="•"/>
              <a:defRPr sz="2000"/>
            </a:lvl2pPr>
            <a:lvl3pPr marL="685765" indent="-185156">
              <a:buSzPct val="100000"/>
              <a:buFont typeface="Arial" panose="020B0604020202020204" pitchFamily="34" charset="0"/>
              <a:buChar char="•"/>
              <a:defRPr sz="1800"/>
            </a:lvl3pPr>
            <a:lvl4pPr marL="891494" indent="-157726">
              <a:buSzPct val="100000"/>
              <a:buFont typeface="Arial" panose="020B0604020202020204" pitchFamily="34" charset="0"/>
              <a:buChar char="•"/>
              <a:defRPr sz="1500"/>
            </a:lvl4pPr>
            <a:lvl5pPr marL="1097224" indent="-157726">
              <a:buSzPct val="100000"/>
              <a:buFont typeface="Arial" panose="020B0604020202020204" pitchFamily="34" charset="0"/>
              <a:buChar char="•"/>
              <a:defRPr sz="135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
        <p:nvSpPr>
          <p:cNvPr id="3" name="Text Placeholder 2"/>
          <p:cNvSpPr>
            <a:spLocks noGrp="1"/>
          </p:cNvSpPr>
          <p:nvPr>
            <p:ph type="body" idx="1" hasCustomPrompt="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A Subtitle/Header</a:t>
            </a:r>
          </a:p>
        </p:txBody>
      </p:sp>
      <p:sp>
        <p:nvSpPr>
          <p:cNvPr id="4" name="Text Placeholder 3"/>
          <p:cNvSpPr>
            <a:spLocks noGrp="1"/>
          </p:cNvSpPr>
          <p:nvPr>
            <p:ph type="body" sz="half" idx="3" hasCustomPrompt="1"/>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Side B Subtitle/Header</a:t>
            </a:r>
          </a:p>
        </p:txBody>
      </p:sp>
      <p:sp>
        <p:nvSpPr>
          <p:cNvPr id="5" name="Content Placeholder 4"/>
          <p:cNvSpPr>
            <a:spLocks noGrp="1"/>
          </p:cNvSpPr>
          <p:nvPr>
            <p:ph sz="quarter" idx="2" hasCustomPrompt="1"/>
          </p:nvPr>
        </p:nvSpPr>
        <p:spPr>
          <a:xfrm>
            <a:off x="457200" y="1974760"/>
            <a:ext cx="4040188" cy="2795480"/>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8" name="Content Placeholder 4">
            <a:extLst>
              <a:ext uri="{FF2B5EF4-FFF2-40B4-BE49-F238E27FC236}">
                <a16:creationId xmlns:a16="http://schemas.microsoft.com/office/drawing/2014/main" id="{F2F6623D-9146-44DE-A2AF-4628874D04EF}"/>
              </a:ext>
            </a:extLst>
          </p:cNvPr>
          <p:cNvSpPr>
            <a:spLocks noGrp="1"/>
          </p:cNvSpPr>
          <p:nvPr>
            <p:ph sz="quarter" idx="10" hasCustomPrompt="1"/>
          </p:nvPr>
        </p:nvSpPr>
        <p:spPr>
          <a:xfrm>
            <a:off x="4649788" y="1974760"/>
            <a:ext cx="4040188" cy="2795481"/>
          </a:xfrm>
        </p:spPr>
        <p:txBody>
          <a:bodyPr tIns="0"/>
          <a:lstStyle>
            <a:lvl1pPr>
              <a:defRPr sz="1800"/>
            </a:lvl1pPr>
            <a:lvl2pPr marL="480035" indent="-185156">
              <a:buSzPct val="100000"/>
              <a:buFont typeface="Arial" panose="020B0604020202020204" pitchFamily="34" charset="0"/>
              <a:buChar char="•"/>
              <a:defRPr sz="1500"/>
            </a:lvl2pPr>
            <a:lvl3pPr marL="685765" indent="-185156">
              <a:buSzPct val="100000"/>
              <a:buFont typeface="Arial" panose="020B0604020202020204" pitchFamily="34" charset="0"/>
              <a:buChar char="•"/>
              <a:defRPr sz="1350"/>
            </a:lvl3pPr>
            <a:lvl4pPr marL="891494" indent="-157726">
              <a:buSzPct val="100000"/>
              <a:buFont typeface="Arial" panose="020B0604020202020204" pitchFamily="34" charset="0"/>
              <a:buChar char="•"/>
              <a:defRPr sz="12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81400" y="1330012"/>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{Insert photo or chart here}</a:t>
            </a:r>
          </a:p>
        </p:txBody>
      </p:sp>
      <p:sp>
        <p:nvSpPr>
          <p:cNvPr id="9" name="Content Placeholder 4"/>
          <p:cNvSpPr>
            <a:spLocks noGrp="1"/>
          </p:cNvSpPr>
          <p:nvPr>
            <p:ph sz="quarter" idx="2" hasCustomPrompt="1"/>
          </p:nvPr>
        </p:nvSpPr>
        <p:spPr>
          <a:xfrm>
            <a:off x="450850" y="1330012"/>
            <a:ext cx="3124200" cy="3257550"/>
          </a:xfrm>
        </p:spPr>
        <p:txBody>
          <a:bodyPr tIns="0"/>
          <a:lstStyle>
            <a:lvl1pPr>
              <a:buSzPct val="100000"/>
              <a:defRPr sz="1800"/>
            </a:lvl1pPr>
            <a:lvl2pPr marL="480035" indent="-185156">
              <a:buSzPct val="100000"/>
              <a:buFont typeface="Arial" panose="020B0604020202020204" pitchFamily="34" charset="0"/>
              <a:buChar char="•"/>
              <a:defRPr sz="1600"/>
            </a:lvl2pPr>
            <a:lvl3pPr marL="685765" indent="-185156">
              <a:buSzPct val="100000"/>
              <a:buFont typeface="Arial" panose="020B0604020202020204" pitchFamily="34" charset="0"/>
              <a:buChar char="•"/>
              <a:defRPr sz="1400"/>
            </a:lvl3pPr>
            <a:lvl4pPr marL="891494" indent="-157726">
              <a:buSzPct val="100000"/>
              <a:buFont typeface="Arial" panose="020B0604020202020204" pitchFamily="34" charset="0"/>
              <a:buChar char="•"/>
              <a:defRPr sz="1300"/>
            </a:lvl4pPr>
            <a:lvl5pPr marL="1097224" indent="-157726">
              <a:buSzPct val="100000"/>
              <a:buFont typeface="Arial" panose="020B0604020202020204" pitchFamily="34" charset="0"/>
              <a:buChar char="•"/>
              <a:defRPr sz="1200"/>
            </a:lvl5pPr>
          </a:lstStyle>
          <a:p>
            <a:pPr lvl="0" eaLnBrk="1" latinLnBrk="0" hangingPunct="1"/>
            <a:r>
              <a:rPr lang="en-US" dirty="0"/>
              <a:t>First level</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6" name="Title 1">
            <a:extLst>
              <a:ext uri="{FF2B5EF4-FFF2-40B4-BE49-F238E27FC236}">
                <a16:creationId xmlns:a16="http://schemas.microsoft.com/office/drawing/2014/main" id="{57CD2421-83B0-4920-AB5D-7E41627BC404}"/>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Shape 213"/>
        <p:cNvGrpSpPr/>
        <p:nvPr/>
      </p:nvGrpSpPr>
      <p:grpSpPr>
        <a:xfrm>
          <a:off x="0" y="0"/>
          <a:ext cx="0" cy="0"/>
          <a:chOff x="0" y="0"/>
          <a:chExt cx="0" cy="0"/>
        </a:xfrm>
      </p:grpSpPr>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
        <p:nvSpPr>
          <p:cNvPr id="3" name="Media Placeholder 2">
            <a:extLst>
              <a:ext uri="{FF2B5EF4-FFF2-40B4-BE49-F238E27FC236}">
                <a16:creationId xmlns:a16="http://schemas.microsoft.com/office/drawing/2014/main" id="{B5E15DE5-15CD-41A8-BA89-39372E5587AC}"/>
              </a:ext>
            </a:extLst>
          </p:cNvPr>
          <p:cNvSpPr>
            <a:spLocks noGrp="1"/>
          </p:cNvSpPr>
          <p:nvPr>
            <p:ph type="media" sz="quarter" idx="10"/>
          </p:nvPr>
        </p:nvSpPr>
        <p:spPr>
          <a:xfrm>
            <a:off x="457200" y="1343696"/>
            <a:ext cx="6125827" cy="3408340"/>
          </a:xfrm>
        </p:spPr>
        <p:txBody>
          <a:bodyPr/>
          <a:lstStyle/>
          <a:p>
            <a:r>
              <a:rPr lang="en-US"/>
              <a:t>Click icon to add media</a:t>
            </a:r>
          </a:p>
        </p:txBody>
      </p:sp>
      <p:sp>
        <p:nvSpPr>
          <p:cNvPr id="7" name="Title 1">
            <a:extLst>
              <a:ext uri="{FF2B5EF4-FFF2-40B4-BE49-F238E27FC236}">
                <a16:creationId xmlns:a16="http://schemas.microsoft.com/office/drawing/2014/main" id="{B21F4382-70BA-4DE9-9B01-7F103D1E9305}"/>
              </a:ext>
            </a:extLst>
          </p:cNvPr>
          <p:cNvSpPr>
            <a:spLocks noGrp="1"/>
          </p:cNvSpPr>
          <p:nvPr>
            <p:ph type="title" hasCustomPrompt="1"/>
          </p:nvPr>
        </p:nvSpPr>
        <p:spPr>
          <a:xfrm>
            <a:off x="457200" y="307247"/>
            <a:ext cx="8229600" cy="857250"/>
          </a:xfrm>
        </p:spPr>
        <p:txBody>
          <a:bodyPr tIns="45718" anchor="b"/>
          <a:lstStyle>
            <a:lvl1pPr>
              <a:defRPr/>
            </a:lvl1pPr>
          </a:lstStyle>
          <a:p>
            <a:r>
              <a:rPr kumimoji="0" lang="en-US" dirty="0"/>
              <a:t>Slide Title</a:t>
            </a:r>
          </a:p>
        </p:txBody>
      </p:sp>
    </p:spTree>
    <p:extLst>
      <p:ext uri="{BB962C8B-B14F-4D97-AF65-F5344CB8AC3E}">
        <p14:creationId xmlns:p14="http://schemas.microsoft.com/office/powerpoint/2010/main" val="161697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93" r:id="rId4"/>
    <p:sldLayoutId id="2147483675" r:id="rId5"/>
    <p:sldLayoutId id="2147483676" r:id="rId6"/>
    <p:sldLayoutId id="2147483677" r:id="rId7"/>
    <p:sldLayoutId id="2147483680" r:id="rId8"/>
    <p:sldLayoutId id="2147483689" r:id="rId9"/>
    <p:sldLayoutId id="2147483690" r:id="rId10"/>
    <p:sldLayoutId id="2147483695" r:id="rId11"/>
    <p:sldLayoutId id="2147483696" r:id="rId12"/>
    <p:sldLayoutId id="2147483698" r:id="rId13"/>
    <p:sldLayoutId id="2147483697" r:id="rId14"/>
    <p:sldLayoutId id="2147483679" r:id="rId15"/>
    <p:sldLayoutId id="2147483688" r:id="rId16"/>
    <p:sldLayoutId id="2147483682" r:id="rId1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it.ly/3LEgtbh"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desmos.co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10.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2.wmf"/><Relationship Id="rId5" Type="http://schemas.openxmlformats.org/officeDocument/2006/relationships/image" Target="../media/image13.png"/><Relationship Id="rId10" Type="http://schemas.openxmlformats.org/officeDocument/2006/relationships/oleObject" Target="../embeddings/oleObject5.bin"/><Relationship Id="rId4" Type="http://schemas.openxmlformats.org/officeDocument/2006/relationships/image" Target="../media/image9.wmf"/><Relationship Id="rId9" Type="http://schemas.openxmlformats.org/officeDocument/2006/relationships/image" Target="../media/image11.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7.wmf"/><Relationship Id="rId3" Type="http://schemas.openxmlformats.org/officeDocument/2006/relationships/image" Target="../media/image13.png"/><Relationship Id="rId7" Type="http://schemas.openxmlformats.org/officeDocument/2006/relationships/image" Target="../media/image15.wmf"/><Relationship Id="rId12"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2.wmf"/><Relationship Id="rId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1.png"/><Relationship Id="rId7" Type="http://schemas.openxmlformats.org/officeDocument/2006/relationships/image" Target="../media/image19.w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0.wmf"/><Relationship Id="rId5" Type="http://schemas.openxmlformats.org/officeDocument/2006/relationships/image" Target="../media/image18.wmf"/><Relationship Id="rId10" Type="http://schemas.openxmlformats.org/officeDocument/2006/relationships/oleObject" Target="../embeddings/oleObject13.bin"/><Relationship Id="rId4" Type="http://schemas.openxmlformats.org/officeDocument/2006/relationships/oleObject" Target="../embeddings/oleObject11.bin"/><Relationship Id="rId9"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5.png"/><Relationship Id="rId7" Type="http://schemas.openxmlformats.org/officeDocument/2006/relationships/image" Target="../media/image23.w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24.wmf"/><Relationship Id="rId5" Type="http://schemas.openxmlformats.org/officeDocument/2006/relationships/image" Target="../media/image22.wmf"/><Relationship Id="rId10" Type="http://schemas.openxmlformats.org/officeDocument/2006/relationships/oleObject" Target="../embeddings/oleObject16.bin"/><Relationship Id="rId4" Type="http://schemas.openxmlformats.org/officeDocument/2006/relationships/oleObject" Target="../embeddings/oleObject14.bin"/><Relationship Id="rId9" Type="http://schemas.openxmlformats.org/officeDocument/2006/relationships/image" Target="../media/image1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OEjVmPy285BTKIX1izCyTwgY1h5nuj7j/previe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06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Work with your partner to simulate the zombie outbreak.</a:t>
            </a:r>
          </a:p>
          <a:p>
            <a:r>
              <a:rPr lang="en-US" dirty="0"/>
              <a:t>Red Tiles: Zombies</a:t>
            </a:r>
          </a:p>
          <a:p>
            <a:r>
              <a:rPr lang="en-US" dirty="0"/>
              <a:t>Blue Tiles: Humans</a:t>
            </a:r>
          </a:p>
          <a:p>
            <a:r>
              <a:rPr lang="en-US" dirty="0"/>
              <a:t>Drawing 2 Tiles: A Random Interaction Between 2 Community Members</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Exploring a Zombie Outbreak</a:t>
            </a:r>
          </a:p>
        </p:txBody>
      </p:sp>
    </p:spTree>
    <p:extLst>
      <p:ext uri="{BB962C8B-B14F-4D97-AF65-F5344CB8AC3E}">
        <p14:creationId xmlns:p14="http://schemas.microsoft.com/office/powerpoint/2010/main" val="28987407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Draw 2 tiles and record your results.</a:t>
            </a:r>
          </a:p>
          <a:p>
            <a:r>
              <a:rPr lang="en-US" dirty="0"/>
              <a:t>If 2 humans (2 blue tiles) interact or 2 zombies (2 red tiles) interact, record and repeat.</a:t>
            </a:r>
          </a:p>
          <a:p>
            <a:r>
              <a:rPr lang="en-US" dirty="0"/>
              <a:t>If 1 human (blue tile) and 1 zombie (red tile) interact, record your result, then remove the human (blue tile) from the community (bag) and replace them with a zombie (red tile) and repeat.</a:t>
            </a:r>
            <a:endParaRPr lang="en-US" dirty="0">
              <a:highlight>
                <a:srgbClr val="FFFF00"/>
              </a:highlight>
            </a:endParaRP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Exploring a Zombie Outbreak</a:t>
            </a:r>
            <a:endParaRPr lang="en-US" dirty="0">
              <a:highlight>
                <a:srgbClr val="FFFF00"/>
              </a:highlight>
            </a:endParaRPr>
          </a:p>
        </p:txBody>
      </p:sp>
    </p:spTree>
    <p:extLst>
      <p:ext uri="{BB962C8B-B14F-4D97-AF65-F5344CB8AC3E}">
        <p14:creationId xmlns:p14="http://schemas.microsoft.com/office/powerpoint/2010/main" val="14627152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514350" indent="-514350">
              <a:buFont typeface="+mj-lt"/>
              <a:buAutoNum type="arabicParenR"/>
            </a:pPr>
            <a:r>
              <a:rPr lang="en-US" dirty="0"/>
              <a:t>Go to </a:t>
            </a:r>
            <a:r>
              <a:rPr lang="en-US" b="0" i="0" u="none" strike="noStrike" dirty="0">
                <a:solidFill>
                  <a:schemeClr val="accent2"/>
                </a:solidFill>
                <a:effectLst/>
                <a:latin typeface="-apple-system"/>
                <a:hlinkClick r:id="rId2" tooltip="https://bit.ly/3legtbh">
                  <a:extLst>
                    <a:ext uri="{A12FA001-AC4F-418D-AE19-62706E023703}">
                      <ahyp:hlinkClr xmlns:ahyp="http://schemas.microsoft.com/office/drawing/2018/hyperlinkcolor" val="tx"/>
                    </a:ext>
                  </a:extLst>
                </a:hlinkClick>
              </a:rPr>
              <a:t>https://bit.ly/3LEgtbh</a:t>
            </a:r>
            <a:r>
              <a:rPr lang="en-US" dirty="0"/>
              <a:t>.</a:t>
            </a:r>
          </a:p>
          <a:p>
            <a:pPr marL="514350" indent="-514350">
              <a:buFont typeface="+mj-lt"/>
              <a:buAutoNum type="arabicParenR"/>
            </a:pPr>
            <a:r>
              <a:rPr lang="en-US" dirty="0"/>
              <a:t>Locate the directions on the left.</a:t>
            </a:r>
          </a:p>
          <a:p>
            <a:pPr marL="514350" indent="-514350">
              <a:buFont typeface="+mj-lt"/>
              <a:buAutoNum type="arabicParenR"/>
            </a:pPr>
            <a:r>
              <a:rPr lang="en-US" dirty="0"/>
              <a:t>Right-click on the bag </a:t>
            </a:r>
            <a:br>
              <a:rPr lang="en-US" dirty="0"/>
            </a:br>
            <a:r>
              <a:rPr lang="en-US" dirty="0"/>
              <a:t>to adjust the number </a:t>
            </a:r>
            <a:br>
              <a:rPr lang="en-US" dirty="0"/>
            </a:br>
            <a:r>
              <a:rPr lang="en-US" dirty="0"/>
              <a:t>of zombies (red tiles) </a:t>
            </a:r>
            <a:br>
              <a:rPr lang="en-US" dirty="0"/>
            </a:br>
            <a:r>
              <a:rPr lang="en-US" dirty="0"/>
              <a:t>and humans </a:t>
            </a:r>
            <a:br>
              <a:rPr lang="en-US" dirty="0"/>
            </a:br>
            <a:r>
              <a:rPr lang="en-US" dirty="0"/>
              <a:t>(blue tiles) in </a:t>
            </a:r>
            <a:br>
              <a:rPr lang="en-US" dirty="0"/>
            </a:br>
            <a:r>
              <a:rPr lang="en-US" dirty="0"/>
              <a:t>the community (bag).</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Exploring a Zombie Outbreak</a:t>
            </a:r>
            <a:endParaRPr lang="en-US" dirty="0">
              <a:highlight>
                <a:srgbClr val="FFFF00"/>
              </a:highlight>
            </a:endParaRPr>
          </a:p>
        </p:txBody>
      </p:sp>
      <p:pic>
        <p:nvPicPr>
          <p:cNvPr id="3" name="Picture 2" descr="Graphical user interface, application&#10;&#10;Description automatically generated">
            <a:extLst>
              <a:ext uri="{FF2B5EF4-FFF2-40B4-BE49-F238E27FC236}">
                <a16:creationId xmlns:a16="http://schemas.microsoft.com/office/drawing/2014/main" id="{9EFB28C5-BD2F-6DB3-CDC0-662A0705BFAB}"/>
              </a:ext>
            </a:extLst>
          </p:cNvPr>
          <p:cNvPicPr>
            <a:picLocks noChangeAspect="1"/>
          </p:cNvPicPr>
          <p:nvPr/>
        </p:nvPicPr>
        <p:blipFill>
          <a:blip r:embed="rId3"/>
          <a:stretch>
            <a:fillRect/>
          </a:stretch>
        </p:blipFill>
        <p:spPr>
          <a:xfrm>
            <a:off x="4196123" y="2287541"/>
            <a:ext cx="3685121" cy="2577324"/>
          </a:xfrm>
          <a:prstGeom prst="rect">
            <a:avLst/>
          </a:prstGeom>
        </p:spPr>
      </p:pic>
    </p:spTree>
    <p:extLst>
      <p:ext uri="{BB962C8B-B14F-4D97-AF65-F5344CB8AC3E}">
        <p14:creationId xmlns:p14="http://schemas.microsoft.com/office/powerpoint/2010/main" val="1616098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514350" indent="-514350">
              <a:buFont typeface="+mj-lt"/>
              <a:buAutoNum type="arabicParenR" startAt="4"/>
            </a:pPr>
            <a:r>
              <a:rPr lang="en-US" dirty="0"/>
              <a:t>Click on the bag to draw to tiles (simulating an interaction).</a:t>
            </a:r>
          </a:p>
          <a:p>
            <a:pPr marL="514350" indent="-514350">
              <a:buFont typeface="+mj-lt"/>
              <a:buAutoNum type="arabicParenR" startAt="4"/>
            </a:pPr>
            <a:r>
              <a:rPr lang="en-US" dirty="0"/>
              <a:t>Record your results</a:t>
            </a:r>
            <a:br>
              <a:rPr lang="en-US" dirty="0"/>
            </a:br>
            <a:r>
              <a:rPr lang="en-US" dirty="0"/>
              <a:t>on your handout</a:t>
            </a:r>
            <a:br>
              <a:rPr lang="en-US" dirty="0"/>
            </a:br>
            <a:r>
              <a:rPr lang="en-US" dirty="0"/>
              <a:t>and repeat.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Exploring a Zombie Outbreak</a:t>
            </a:r>
            <a:endParaRPr lang="en-US" dirty="0">
              <a:highlight>
                <a:srgbClr val="FFFF00"/>
              </a:highlight>
            </a:endParaRPr>
          </a:p>
        </p:txBody>
      </p:sp>
      <p:pic>
        <p:nvPicPr>
          <p:cNvPr id="3" name="Picture 2" descr="A picture containing text&#10;&#10;Description automatically generated">
            <a:extLst>
              <a:ext uri="{FF2B5EF4-FFF2-40B4-BE49-F238E27FC236}">
                <a16:creationId xmlns:a16="http://schemas.microsoft.com/office/drawing/2014/main" id="{66DCFDC4-0751-00FA-7E9A-2EF91F43395D}"/>
              </a:ext>
            </a:extLst>
          </p:cNvPr>
          <p:cNvPicPr>
            <a:picLocks noChangeAspect="1"/>
          </p:cNvPicPr>
          <p:nvPr/>
        </p:nvPicPr>
        <p:blipFill>
          <a:blip r:embed="rId2"/>
          <a:stretch>
            <a:fillRect/>
          </a:stretch>
        </p:blipFill>
        <p:spPr>
          <a:xfrm>
            <a:off x="4194611" y="2026592"/>
            <a:ext cx="3637812" cy="2657950"/>
          </a:xfrm>
          <a:prstGeom prst="rect">
            <a:avLst/>
          </a:prstGeom>
        </p:spPr>
      </p:pic>
    </p:spTree>
    <p:extLst>
      <p:ext uri="{BB962C8B-B14F-4D97-AF65-F5344CB8AC3E}">
        <p14:creationId xmlns:p14="http://schemas.microsoft.com/office/powerpoint/2010/main" val="38728175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numCol="1">
            <a:normAutofit/>
          </a:bodyPr>
          <a:lstStyle/>
          <a:p>
            <a:pPr marL="514350" marR="0" lvl="0" indent="-514350">
              <a:lnSpc>
                <a:spcPct val="115000"/>
              </a:lnSpc>
              <a:spcAft>
                <a:spcPts val="0"/>
              </a:spcAft>
              <a:buFont typeface="+mj-lt"/>
              <a:buAutoNum type="arabicParenR"/>
            </a:pPr>
            <a:r>
              <a:rPr lang="en-US" dirty="0"/>
              <a:t>Go to </a:t>
            </a:r>
            <a:r>
              <a:rPr lang="en-US" dirty="0">
                <a:solidFill>
                  <a:schemeClr val="accent2"/>
                </a:solidFill>
                <a:hlinkClick r:id="rId2">
                  <a:extLst>
                    <a:ext uri="{A12FA001-AC4F-418D-AE19-62706E023703}">
                      <ahyp:hlinkClr xmlns:ahyp="http://schemas.microsoft.com/office/drawing/2018/hyperlinkcolor" val="tx"/>
                    </a:ext>
                  </a:extLst>
                </a:hlinkClick>
              </a:rPr>
              <a:t>desmos.com</a:t>
            </a:r>
            <a:r>
              <a:rPr lang="en-US" dirty="0"/>
              <a:t>.</a:t>
            </a:r>
          </a:p>
          <a:p>
            <a:pPr marL="514350" marR="0" lvl="0" indent="-514350">
              <a:lnSpc>
                <a:spcPct val="115000"/>
              </a:lnSpc>
              <a:spcAft>
                <a:spcPts val="0"/>
              </a:spcAft>
              <a:buFont typeface="+mj-lt"/>
              <a:buAutoNum type="arabicParenR"/>
            </a:pPr>
            <a:r>
              <a:rPr lang="en-US" dirty="0"/>
              <a:t>Click “Graphing Calculator.”</a:t>
            </a:r>
          </a:p>
          <a:p>
            <a:pPr marL="514350" marR="0" lvl="0" indent="-514350">
              <a:lnSpc>
                <a:spcPct val="115000"/>
              </a:lnSpc>
              <a:spcAft>
                <a:spcPts val="0"/>
              </a:spcAft>
              <a:buFont typeface="+mj-lt"/>
              <a:buAutoNum type="arabicParenR"/>
            </a:pPr>
            <a:r>
              <a:rPr lang="en-US" dirty="0"/>
              <a:t>Press the plus sign in the top-left corner and add a table.</a:t>
            </a:r>
          </a:p>
          <a:p>
            <a:pPr marL="514350" marR="0" lvl="0" indent="-514350">
              <a:lnSpc>
                <a:spcPct val="115000"/>
              </a:lnSpc>
              <a:spcAft>
                <a:spcPts val="0"/>
              </a:spcAft>
              <a:buFont typeface="+mj-lt"/>
              <a:buAutoNum type="arabicParenR"/>
            </a:pPr>
            <a:r>
              <a:rPr lang="en-US" dirty="0"/>
              <a:t>Enter your data from your handout into the table.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Exploring a Zombie Outbreak</a:t>
            </a:r>
          </a:p>
        </p:txBody>
      </p:sp>
    </p:spTree>
    <p:extLst>
      <p:ext uri="{BB962C8B-B14F-4D97-AF65-F5344CB8AC3E}">
        <p14:creationId xmlns:p14="http://schemas.microsoft.com/office/powerpoint/2010/main" val="39461209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Create a curve in Desmos that models your data:</a:t>
            </a:r>
          </a:p>
          <a:p>
            <a:r>
              <a:rPr lang="en-US" dirty="0"/>
              <a:t>In the 2</a:t>
            </a:r>
            <a:r>
              <a:rPr lang="en-US" baseline="30000" dirty="0"/>
              <a:t>nd</a:t>
            </a:r>
            <a:r>
              <a:rPr lang="en-US" dirty="0"/>
              <a:t> input row, type: y1~L/1+Ae^–kx1</a:t>
            </a:r>
            <a:br>
              <a:rPr lang="en-US" dirty="0"/>
            </a:br>
            <a:br>
              <a:rPr lang="en-US" sz="1200" dirty="0"/>
            </a:br>
            <a:r>
              <a:rPr lang="en-US" dirty="0"/>
              <a:t>The result should look like:</a:t>
            </a:r>
            <a:br>
              <a:rPr lang="en-US" dirty="0"/>
            </a:br>
            <a:endParaRPr lang="en-US" sz="1200" dirty="0"/>
          </a:p>
          <a:p>
            <a:r>
              <a:rPr lang="en-US" dirty="0"/>
              <a:t>Desmos will also display the values for </a:t>
            </a:r>
            <a:r>
              <a:rPr lang="en-US" i="1" dirty="0">
                <a:latin typeface="Times New Roman" panose="02020603050405020304" pitchFamily="18" charset="0"/>
                <a:cs typeface="Times New Roman" panose="02020603050405020304" pitchFamily="18" charset="0"/>
              </a:rPr>
              <a:t>A</a:t>
            </a:r>
            <a:r>
              <a:rPr lang="en-US" dirty="0"/>
              <a:t>, </a:t>
            </a:r>
            <a:r>
              <a:rPr lang="en-US" i="1" dirty="0">
                <a:latin typeface="Times New Roman" panose="02020603050405020304" pitchFamily="18" charset="0"/>
                <a:cs typeface="Times New Roman" panose="02020603050405020304" pitchFamily="18" charset="0"/>
              </a:rPr>
              <a:t>L</a:t>
            </a:r>
            <a:r>
              <a:rPr lang="en-US" dirty="0"/>
              <a:t>, and </a:t>
            </a:r>
            <a:r>
              <a:rPr lang="en-US" i="1" dirty="0">
                <a:latin typeface="Times New Roman" panose="02020603050405020304" pitchFamily="18" charset="0"/>
                <a:cs typeface="Times New Roman" panose="02020603050405020304" pitchFamily="18" charset="0"/>
              </a:rPr>
              <a:t>k</a:t>
            </a:r>
            <a:r>
              <a:rPr lang="en-US" dirty="0"/>
              <a:t> that are specific to the curve generated to fit your data.</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Exploring a Zombie Outbreak: Results</a:t>
            </a:r>
          </a:p>
        </p:txBody>
      </p:sp>
      <p:graphicFrame>
        <p:nvGraphicFramePr>
          <p:cNvPr id="2" name="Object 1">
            <a:extLst>
              <a:ext uri="{FF2B5EF4-FFF2-40B4-BE49-F238E27FC236}">
                <a16:creationId xmlns:a16="http://schemas.microsoft.com/office/drawing/2014/main" id="{604AE49E-2409-4B19-8A4E-329F305A132F}"/>
              </a:ext>
            </a:extLst>
          </p:cNvPr>
          <p:cNvGraphicFramePr>
            <a:graphicFrameLocks noChangeAspect="1"/>
          </p:cNvGraphicFramePr>
          <p:nvPr>
            <p:extLst>
              <p:ext uri="{D42A27DB-BD31-4B8C-83A1-F6EECF244321}">
                <p14:modId xmlns:p14="http://schemas.microsoft.com/office/powerpoint/2010/main" val="2292155258"/>
              </p:ext>
            </p:extLst>
          </p:nvPr>
        </p:nvGraphicFramePr>
        <p:xfrm>
          <a:off x="4438650" y="2217738"/>
          <a:ext cx="1866900" cy="787400"/>
        </p:xfrm>
        <a:graphic>
          <a:graphicData uri="http://schemas.openxmlformats.org/presentationml/2006/ole">
            <mc:AlternateContent xmlns:mc="http://schemas.openxmlformats.org/markup-compatibility/2006">
              <mc:Choice xmlns:v="urn:schemas-microsoft-com:vml" Requires="v">
                <p:oleObj spid="_x0000_s2076" name="Equation" r:id="rId3" imgW="1866600" imgH="787320" progId="Equation.DSMT4">
                  <p:embed/>
                </p:oleObj>
              </mc:Choice>
              <mc:Fallback>
                <p:oleObj name="Equation" r:id="rId3" imgW="1866600" imgH="787320" progId="Equation.DSMT4">
                  <p:embed/>
                  <p:pic>
                    <p:nvPicPr>
                      <p:cNvPr id="2" name="Object 1">
                        <a:extLst>
                          <a:ext uri="{FF2B5EF4-FFF2-40B4-BE49-F238E27FC236}">
                            <a16:creationId xmlns:a16="http://schemas.microsoft.com/office/drawing/2014/main" id="{604AE49E-2409-4B19-8A4E-329F305A132F}"/>
                          </a:ext>
                        </a:extLst>
                      </p:cNvPr>
                      <p:cNvPicPr/>
                      <p:nvPr/>
                    </p:nvPicPr>
                    <p:blipFill>
                      <a:blip r:embed="rId4"/>
                      <a:stretch>
                        <a:fillRect/>
                      </a:stretch>
                    </p:blipFill>
                    <p:spPr>
                      <a:xfrm>
                        <a:off x="4438650" y="2217738"/>
                        <a:ext cx="1866900" cy="787400"/>
                      </a:xfrm>
                      <a:prstGeom prst="rect">
                        <a:avLst/>
                      </a:prstGeom>
                    </p:spPr>
                  </p:pic>
                </p:oleObj>
              </mc:Fallback>
            </mc:AlternateContent>
          </a:graphicData>
        </a:graphic>
      </p:graphicFrame>
    </p:spTree>
    <p:extLst>
      <p:ext uri="{BB962C8B-B14F-4D97-AF65-F5344CB8AC3E}">
        <p14:creationId xmlns:p14="http://schemas.microsoft.com/office/powerpoint/2010/main" val="8706878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0" indent="0">
              <a:buNone/>
            </a:pPr>
            <a:r>
              <a:rPr lang="en-US" sz="2400" dirty="0"/>
              <a:t>The graph on your screen is known as a </a:t>
            </a:r>
            <a:r>
              <a:rPr lang="en-US" sz="2400" b="1" dirty="0"/>
              <a:t>logistic curve</a:t>
            </a:r>
            <a:r>
              <a:rPr lang="en-US" sz="2400" dirty="0"/>
              <a:t>.</a:t>
            </a:r>
          </a:p>
          <a:p>
            <a:r>
              <a:rPr lang="en-US" sz="2400" dirty="0"/>
              <a:t>Notice that it has two </a:t>
            </a:r>
            <a:r>
              <a:rPr lang="en-US" sz="2400" b="1" dirty="0">
                <a:solidFill>
                  <a:schemeClr val="accent4"/>
                </a:solidFill>
              </a:rPr>
              <a:t>horizontal asymptotes</a:t>
            </a:r>
            <a:r>
              <a:rPr lang="en-US" sz="2400" dirty="0"/>
              <a:t>.</a:t>
            </a:r>
          </a:p>
          <a:p>
            <a:r>
              <a:rPr lang="en-US" sz="2400" dirty="0"/>
              <a:t>Notice the </a:t>
            </a:r>
            <a:r>
              <a:rPr lang="en-US" sz="2400" b="1" dirty="0">
                <a:solidFill>
                  <a:schemeClr val="accent2"/>
                </a:solidFill>
              </a:rPr>
              <a:t>maximu</a:t>
            </a:r>
            <a:r>
              <a:rPr lang="en-US" sz="2400" b="1" dirty="0">
                <a:solidFill>
                  <a:srgbClr val="3E5C61"/>
                </a:solidFill>
              </a:rPr>
              <a:t>m</a:t>
            </a:r>
            <a:r>
              <a:rPr lang="en-US" sz="2400" b="1" dirty="0">
                <a:solidFill>
                  <a:schemeClr val="accent2"/>
                </a:solidFill>
              </a:rPr>
              <a:t> growth point</a:t>
            </a:r>
            <a:r>
              <a:rPr lang="en-US" sz="2400" dirty="0"/>
              <a:t>, where the graph changes from an increasing rate of change to a decreasing rate of change.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Logistic Functions</a:t>
            </a:r>
          </a:p>
        </p:txBody>
      </p:sp>
      <p:graphicFrame>
        <p:nvGraphicFramePr>
          <p:cNvPr id="6" name="Object 5">
            <a:extLst>
              <a:ext uri="{FF2B5EF4-FFF2-40B4-BE49-F238E27FC236}">
                <a16:creationId xmlns:a16="http://schemas.microsoft.com/office/drawing/2014/main" id="{8C7B5394-C006-4898-8138-7FEEF1277C86}"/>
              </a:ext>
            </a:extLst>
          </p:cNvPr>
          <p:cNvGraphicFramePr>
            <a:graphicFrameLocks noChangeAspect="1"/>
          </p:cNvGraphicFramePr>
          <p:nvPr>
            <p:extLst>
              <p:ext uri="{D42A27DB-BD31-4B8C-83A1-F6EECF244321}">
                <p14:modId xmlns:p14="http://schemas.microsoft.com/office/powerpoint/2010/main" val="638501035"/>
              </p:ext>
            </p:extLst>
          </p:nvPr>
        </p:nvGraphicFramePr>
        <p:xfrm>
          <a:off x="930104" y="3449782"/>
          <a:ext cx="1727200" cy="787400"/>
        </p:xfrm>
        <a:graphic>
          <a:graphicData uri="http://schemas.openxmlformats.org/presentationml/2006/ole">
            <mc:AlternateContent xmlns:mc="http://schemas.openxmlformats.org/markup-compatibility/2006">
              <mc:Choice xmlns:v="urn:schemas-microsoft-com:vml" Requires="v">
                <p:oleObj spid="_x0000_s3178" name="Equation" r:id="rId3" imgW="1726920" imgH="787320" progId="Equation.DSMT4">
                  <p:embed/>
                </p:oleObj>
              </mc:Choice>
              <mc:Fallback>
                <p:oleObj name="Equation" r:id="rId3" imgW="1726920" imgH="787320" progId="Equation.DSMT4">
                  <p:embed/>
                  <p:pic>
                    <p:nvPicPr>
                      <p:cNvPr id="8" name="Object 7">
                        <a:extLst>
                          <a:ext uri="{FF2B5EF4-FFF2-40B4-BE49-F238E27FC236}">
                            <a16:creationId xmlns:a16="http://schemas.microsoft.com/office/drawing/2014/main" id="{84D5C594-C443-46E5-9D70-BF3BE0836B50}"/>
                          </a:ext>
                        </a:extLst>
                      </p:cNvPr>
                      <p:cNvPicPr/>
                      <p:nvPr/>
                    </p:nvPicPr>
                    <p:blipFill>
                      <a:blip r:embed="rId4"/>
                      <a:stretch>
                        <a:fillRect/>
                      </a:stretch>
                    </p:blipFill>
                    <p:spPr>
                      <a:xfrm>
                        <a:off x="930104" y="3449782"/>
                        <a:ext cx="1727200" cy="7874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EC8AB9AD-DAAB-45A5-BF47-4DDFC74EA90F}"/>
              </a:ext>
            </a:extLst>
          </p:cNvPr>
          <p:cNvPicPr>
            <a:picLocks noChangeAspect="1"/>
          </p:cNvPicPr>
          <p:nvPr/>
        </p:nvPicPr>
        <p:blipFill>
          <a:blip r:embed="rId5"/>
          <a:srcRect/>
          <a:stretch/>
        </p:blipFill>
        <p:spPr>
          <a:xfrm>
            <a:off x="3130208" y="3026401"/>
            <a:ext cx="4379864" cy="1905335"/>
          </a:xfrm>
          <a:prstGeom prst="rect">
            <a:avLst/>
          </a:prstGeom>
        </p:spPr>
      </p:pic>
      <p:graphicFrame>
        <p:nvGraphicFramePr>
          <p:cNvPr id="3" name="Object 2">
            <a:extLst>
              <a:ext uri="{FF2B5EF4-FFF2-40B4-BE49-F238E27FC236}">
                <a16:creationId xmlns:a16="http://schemas.microsoft.com/office/drawing/2014/main" id="{4A4FA8FE-CA83-4263-8183-DD9AE314EF6B}"/>
              </a:ext>
            </a:extLst>
          </p:cNvPr>
          <p:cNvGraphicFramePr>
            <a:graphicFrameLocks noChangeAspect="1"/>
          </p:cNvGraphicFramePr>
          <p:nvPr>
            <p:extLst>
              <p:ext uri="{D42A27DB-BD31-4B8C-83A1-F6EECF244321}">
                <p14:modId xmlns:p14="http://schemas.microsoft.com/office/powerpoint/2010/main" val="3278811497"/>
              </p:ext>
            </p:extLst>
          </p:nvPr>
        </p:nvGraphicFramePr>
        <p:xfrm>
          <a:off x="7586272" y="3686443"/>
          <a:ext cx="1270000" cy="787400"/>
        </p:xfrm>
        <a:graphic>
          <a:graphicData uri="http://schemas.openxmlformats.org/presentationml/2006/ole">
            <mc:AlternateContent xmlns:mc="http://schemas.openxmlformats.org/markup-compatibility/2006">
              <mc:Choice xmlns:v="urn:schemas-microsoft-com:vml" Requires="v">
                <p:oleObj spid="_x0000_s3179" name="Equation" r:id="rId6" imgW="1269720" imgH="787320" progId="Equation.DSMT4">
                  <p:embed/>
                </p:oleObj>
              </mc:Choice>
              <mc:Fallback>
                <p:oleObj name="Equation" r:id="rId6" imgW="1269720" imgH="787320" progId="Equation.DSMT4">
                  <p:embed/>
                  <p:pic>
                    <p:nvPicPr>
                      <p:cNvPr id="0" name=""/>
                      <p:cNvPicPr/>
                      <p:nvPr/>
                    </p:nvPicPr>
                    <p:blipFill>
                      <a:blip r:embed="rId7"/>
                      <a:stretch>
                        <a:fillRect/>
                      </a:stretch>
                    </p:blipFill>
                    <p:spPr>
                      <a:xfrm>
                        <a:off x="7586272" y="3686443"/>
                        <a:ext cx="1270000" cy="7874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63D9A794-1BA7-4567-9BC8-436C348F25C7}"/>
              </a:ext>
            </a:extLst>
          </p:cNvPr>
          <p:cNvGraphicFramePr>
            <a:graphicFrameLocks noChangeAspect="1"/>
          </p:cNvGraphicFramePr>
          <p:nvPr>
            <p:extLst>
              <p:ext uri="{D42A27DB-BD31-4B8C-83A1-F6EECF244321}">
                <p14:modId xmlns:p14="http://schemas.microsoft.com/office/powerpoint/2010/main" val="3376850865"/>
              </p:ext>
            </p:extLst>
          </p:nvPr>
        </p:nvGraphicFramePr>
        <p:xfrm>
          <a:off x="7510072" y="3271982"/>
          <a:ext cx="749300" cy="355600"/>
        </p:xfrm>
        <a:graphic>
          <a:graphicData uri="http://schemas.openxmlformats.org/presentationml/2006/ole">
            <mc:AlternateContent xmlns:mc="http://schemas.openxmlformats.org/markup-compatibility/2006">
              <mc:Choice xmlns:v="urn:schemas-microsoft-com:vml" Requires="v">
                <p:oleObj spid="_x0000_s3180" name="Equation" r:id="rId8" imgW="749160" imgH="355320" progId="Equation.DSMT4">
                  <p:embed/>
                </p:oleObj>
              </mc:Choice>
              <mc:Fallback>
                <p:oleObj name="Equation" r:id="rId8" imgW="749160" imgH="355320" progId="Equation.DSMT4">
                  <p:embed/>
                  <p:pic>
                    <p:nvPicPr>
                      <p:cNvPr id="0" name=""/>
                      <p:cNvPicPr/>
                      <p:nvPr/>
                    </p:nvPicPr>
                    <p:blipFill>
                      <a:blip r:embed="rId9"/>
                      <a:stretch>
                        <a:fillRect/>
                      </a:stretch>
                    </p:blipFill>
                    <p:spPr>
                      <a:xfrm>
                        <a:off x="7510072" y="3271982"/>
                        <a:ext cx="749300" cy="355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9209B58-6F90-4307-9CEA-2F1DA696AE5B}"/>
              </a:ext>
            </a:extLst>
          </p:cNvPr>
          <p:cNvGraphicFramePr>
            <a:graphicFrameLocks noChangeAspect="1"/>
          </p:cNvGraphicFramePr>
          <p:nvPr>
            <p:extLst>
              <p:ext uri="{D42A27DB-BD31-4B8C-83A1-F6EECF244321}">
                <p14:modId xmlns:p14="http://schemas.microsoft.com/office/powerpoint/2010/main" val="1755390843"/>
              </p:ext>
            </p:extLst>
          </p:nvPr>
        </p:nvGraphicFramePr>
        <p:xfrm>
          <a:off x="7510072" y="4532705"/>
          <a:ext cx="711200" cy="355600"/>
        </p:xfrm>
        <a:graphic>
          <a:graphicData uri="http://schemas.openxmlformats.org/presentationml/2006/ole">
            <mc:AlternateContent xmlns:mc="http://schemas.openxmlformats.org/markup-compatibility/2006">
              <mc:Choice xmlns:v="urn:schemas-microsoft-com:vml" Requires="v">
                <p:oleObj spid="_x0000_s3181" name="Equation" r:id="rId10" imgW="711000" imgH="355320" progId="Equation.DSMT4">
                  <p:embed/>
                </p:oleObj>
              </mc:Choice>
              <mc:Fallback>
                <p:oleObj name="Equation" r:id="rId10" imgW="711000" imgH="355320" progId="Equation.DSMT4">
                  <p:embed/>
                  <p:pic>
                    <p:nvPicPr>
                      <p:cNvPr id="0" name=""/>
                      <p:cNvPicPr/>
                      <p:nvPr/>
                    </p:nvPicPr>
                    <p:blipFill>
                      <a:blip r:embed="rId11"/>
                      <a:stretch>
                        <a:fillRect/>
                      </a:stretch>
                    </p:blipFill>
                    <p:spPr>
                      <a:xfrm>
                        <a:off x="7510072" y="4532705"/>
                        <a:ext cx="711200" cy="355600"/>
                      </a:xfrm>
                      <a:prstGeom prst="rect">
                        <a:avLst/>
                      </a:prstGeom>
                    </p:spPr>
                  </p:pic>
                </p:oleObj>
              </mc:Fallback>
            </mc:AlternateContent>
          </a:graphicData>
        </a:graphic>
      </p:graphicFrame>
      <p:cxnSp>
        <p:nvCxnSpPr>
          <p:cNvPr id="12" name="Straight Arrow Connector 11">
            <a:extLst>
              <a:ext uri="{FF2B5EF4-FFF2-40B4-BE49-F238E27FC236}">
                <a16:creationId xmlns:a16="http://schemas.microsoft.com/office/drawing/2014/main" id="{332F7488-680D-4075-B852-EDBA5F8940FF}"/>
              </a:ext>
            </a:extLst>
          </p:cNvPr>
          <p:cNvCxnSpPr>
            <a:cxnSpLocks/>
            <a:stCxn id="7" idx="3"/>
          </p:cNvCxnSpPr>
          <p:nvPr/>
        </p:nvCxnSpPr>
        <p:spPr>
          <a:xfrm flipH="1">
            <a:off x="5216236" y="3979069"/>
            <a:ext cx="2293836" cy="12505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766898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514350" indent="-514350">
              <a:buFont typeface="+mj-lt"/>
              <a:buAutoNum type="arabicParenR"/>
            </a:pPr>
            <a:r>
              <a:rPr lang="en-US" sz="2400" dirty="0"/>
              <a:t>Graph the </a:t>
            </a:r>
            <a:r>
              <a:rPr lang="en-US" sz="2400" b="1" dirty="0">
                <a:solidFill>
                  <a:schemeClr val="accent4"/>
                </a:solidFill>
              </a:rPr>
              <a:t>asymptotes</a:t>
            </a:r>
            <a:r>
              <a:rPr lang="en-US" sz="2400" dirty="0"/>
              <a:t>.</a:t>
            </a:r>
          </a:p>
          <a:p>
            <a:pPr marL="514350" indent="-514350">
              <a:buFont typeface="+mj-lt"/>
              <a:buAutoNum type="arabicParenR"/>
            </a:pPr>
            <a:r>
              <a:rPr lang="en-US" sz="2400" dirty="0"/>
              <a:t>Plot the </a:t>
            </a:r>
            <a:r>
              <a:rPr lang="en-US" sz="2400" b="1" dirty="0">
                <a:solidFill>
                  <a:schemeClr val="accent1"/>
                </a:solidFill>
              </a:rPr>
              <a:t>y-intercept</a:t>
            </a:r>
            <a:r>
              <a:rPr lang="en-US" sz="2400" dirty="0"/>
              <a:t>.</a:t>
            </a:r>
          </a:p>
          <a:p>
            <a:pPr marL="514350" indent="-514350">
              <a:buFont typeface="+mj-lt"/>
              <a:buAutoNum type="arabicParenR"/>
            </a:pPr>
            <a:r>
              <a:rPr lang="en-US" sz="2400" dirty="0"/>
              <a:t>Plot the </a:t>
            </a:r>
            <a:r>
              <a:rPr lang="en-US" sz="2400" b="1" dirty="0">
                <a:solidFill>
                  <a:schemeClr val="accent2"/>
                </a:solidFill>
              </a:rPr>
              <a:t>maximum growth point</a:t>
            </a:r>
            <a:r>
              <a:rPr lang="en-US" sz="2400" dirty="0"/>
              <a:t>.</a:t>
            </a:r>
          </a:p>
          <a:p>
            <a:pPr marL="514350" indent="-514350">
              <a:buFont typeface="+mj-lt"/>
              <a:buAutoNum type="arabicParenR"/>
            </a:pPr>
            <a:r>
              <a:rPr lang="en-US" sz="2400" dirty="0"/>
              <a:t>Gently sketch </a:t>
            </a:r>
            <a:r>
              <a:rPr lang="en-US" sz="2400"/>
              <a:t>an S-shaped </a:t>
            </a:r>
            <a:r>
              <a:rPr lang="en-US" sz="2400" dirty="0"/>
              <a:t>curve.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normAutofit/>
          </a:bodyPr>
          <a:lstStyle/>
          <a:p>
            <a:r>
              <a:rPr lang="en-US" dirty="0"/>
              <a:t>Logistic Functions</a:t>
            </a:r>
          </a:p>
        </p:txBody>
      </p:sp>
      <p:pic>
        <p:nvPicPr>
          <p:cNvPr id="5" name="Picture 4">
            <a:extLst>
              <a:ext uri="{FF2B5EF4-FFF2-40B4-BE49-F238E27FC236}">
                <a16:creationId xmlns:a16="http://schemas.microsoft.com/office/drawing/2014/main" id="{45DB1AA2-4016-48BE-947D-2F3E644C3BD3}"/>
              </a:ext>
            </a:extLst>
          </p:cNvPr>
          <p:cNvPicPr>
            <a:picLocks noChangeAspect="1"/>
          </p:cNvPicPr>
          <p:nvPr/>
        </p:nvPicPr>
        <p:blipFill>
          <a:blip r:embed="rId3"/>
          <a:srcRect/>
          <a:stretch/>
        </p:blipFill>
        <p:spPr>
          <a:xfrm>
            <a:off x="3130208" y="3026401"/>
            <a:ext cx="4379864" cy="1905335"/>
          </a:xfrm>
          <a:prstGeom prst="rect">
            <a:avLst/>
          </a:prstGeom>
        </p:spPr>
      </p:pic>
      <p:graphicFrame>
        <p:nvGraphicFramePr>
          <p:cNvPr id="6" name="Object 5">
            <a:extLst>
              <a:ext uri="{FF2B5EF4-FFF2-40B4-BE49-F238E27FC236}">
                <a16:creationId xmlns:a16="http://schemas.microsoft.com/office/drawing/2014/main" id="{21E86BBA-B604-425B-917A-58F93F2772C7}"/>
              </a:ext>
            </a:extLst>
          </p:cNvPr>
          <p:cNvGraphicFramePr>
            <a:graphicFrameLocks noChangeAspect="1"/>
          </p:cNvGraphicFramePr>
          <p:nvPr>
            <p:extLst>
              <p:ext uri="{D42A27DB-BD31-4B8C-83A1-F6EECF244321}">
                <p14:modId xmlns:p14="http://schemas.microsoft.com/office/powerpoint/2010/main" val="2065538945"/>
              </p:ext>
            </p:extLst>
          </p:nvPr>
        </p:nvGraphicFramePr>
        <p:xfrm>
          <a:off x="828504" y="3233738"/>
          <a:ext cx="1930400" cy="787400"/>
        </p:xfrm>
        <a:graphic>
          <a:graphicData uri="http://schemas.openxmlformats.org/presentationml/2006/ole">
            <mc:AlternateContent xmlns:mc="http://schemas.openxmlformats.org/markup-compatibility/2006">
              <mc:Choice xmlns:v="urn:schemas-microsoft-com:vml" Requires="v">
                <p:oleObj spid="_x0000_s4228" name="Equation" r:id="rId4" imgW="1930320" imgH="787320" progId="Equation.DSMT4">
                  <p:embed/>
                </p:oleObj>
              </mc:Choice>
              <mc:Fallback>
                <p:oleObj name="Equation" r:id="rId4" imgW="1930320" imgH="787320" progId="Equation.DSMT4">
                  <p:embed/>
                  <p:pic>
                    <p:nvPicPr>
                      <p:cNvPr id="8" name="Object 7">
                        <a:extLst>
                          <a:ext uri="{FF2B5EF4-FFF2-40B4-BE49-F238E27FC236}">
                            <a16:creationId xmlns:a16="http://schemas.microsoft.com/office/drawing/2014/main" id="{84D5C594-C443-46E5-9D70-BF3BE0836B50}"/>
                          </a:ext>
                        </a:extLst>
                      </p:cNvPr>
                      <p:cNvPicPr/>
                      <p:nvPr/>
                    </p:nvPicPr>
                    <p:blipFill>
                      <a:blip r:embed="rId5"/>
                      <a:stretch>
                        <a:fillRect/>
                      </a:stretch>
                    </p:blipFill>
                    <p:spPr>
                      <a:xfrm>
                        <a:off x="828504" y="3233738"/>
                        <a:ext cx="1930400" cy="7874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AC9F467-9B97-4520-A0DC-EF399487A9DA}"/>
              </a:ext>
            </a:extLst>
          </p:cNvPr>
          <p:cNvGraphicFramePr>
            <a:graphicFrameLocks noChangeAspect="1"/>
          </p:cNvGraphicFramePr>
          <p:nvPr>
            <p:extLst>
              <p:ext uri="{D42A27DB-BD31-4B8C-83A1-F6EECF244321}">
                <p14:modId xmlns:p14="http://schemas.microsoft.com/office/powerpoint/2010/main" val="2856922890"/>
              </p:ext>
            </p:extLst>
          </p:nvPr>
        </p:nvGraphicFramePr>
        <p:xfrm>
          <a:off x="7559285" y="3788569"/>
          <a:ext cx="1308100" cy="381000"/>
        </p:xfrm>
        <a:graphic>
          <a:graphicData uri="http://schemas.openxmlformats.org/presentationml/2006/ole">
            <mc:AlternateContent xmlns:mc="http://schemas.openxmlformats.org/markup-compatibility/2006">
              <mc:Choice xmlns:v="urn:schemas-microsoft-com:vml" Requires="v">
                <p:oleObj spid="_x0000_s4229" name="Equation" r:id="rId6" imgW="1307880" imgH="380880" progId="Equation.DSMT4">
                  <p:embed/>
                </p:oleObj>
              </mc:Choice>
              <mc:Fallback>
                <p:oleObj name="Equation" r:id="rId6" imgW="1307880" imgH="380880" progId="Equation.DSMT4">
                  <p:embed/>
                  <p:pic>
                    <p:nvPicPr>
                      <p:cNvPr id="3" name="Object 2">
                        <a:extLst>
                          <a:ext uri="{FF2B5EF4-FFF2-40B4-BE49-F238E27FC236}">
                            <a16:creationId xmlns:a16="http://schemas.microsoft.com/office/drawing/2014/main" id="{4A4FA8FE-CA83-4263-8183-DD9AE314EF6B}"/>
                          </a:ext>
                        </a:extLst>
                      </p:cNvPr>
                      <p:cNvPicPr/>
                      <p:nvPr/>
                    </p:nvPicPr>
                    <p:blipFill>
                      <a:blip r:embed="rId7"/>
                      <a:stretch>
                        <a:fillRect/>
                      </a:stretch>
                    </p:blipFill>
                    <p:spPr>
                      <a:xfrm>
                        <a:off x="7559285" y="3788569"/>
                        <a:ext cx="1308100" cy="381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6D8B76F-9922-42E5-AB34-57067835483A}"/>
              </a:ext>
            </a:extLst>
          </p:cNvPr>
          <p:cNvGraphicFramePr>
            <a:graphicFrameLocks noChangeAspect="1"/>
          </p:cNvGraphicFramePr>
          <p:nvPr>
            <p:extLst>
              <p:ext uri="{D42A27DB-BD31-4B8C-83A1-F6EECF244321}">
                <p14:modId xmlns:p14="http://schemas.microsoft.com/office/powerpoint/2010/main" val="2926403388"/>
              </p:ext>
            </p:extLst>
          </p:nvPr>
        </p:nvGraphicFramePr>
        <p:xfrm>
          <a:off x="7440613" y="3271838"/>
          <a:ext cx="889000" cy="355600"/>
        </p:xfrm>
        <a:graphic>
          <a:graphicData uri="http://schemas.openxmlformats.org/presentationml/2006/ole">
            <mc:AlternateContent xmlns:mc="http://schemas.openxmlformats.org/markup-compatibility/2006">
              <mc:Choice xmlns:v="urn:schemas-microsoft-com:vml" Requires="v">
                <p:oleObj spid="_x0000_s4230" name="Equation" r:id="rId8" imgW="888840" imgH="355320" progId="Equation.DSMT4">
                  <p:embed/>
                </p:oleObj>
              </mc:Choice>
              <mc:Fallback>
                <p:oleObj name="Equation" r:id="rId8" imgW="888840" imgH="355320" progId="Equation.DSMT4">
                  <p:embed/>
                  <p:pic>
                    <p:nvPicPr>
                      <p:cNvPr id="4" name="Object 3">
                        <a:extLst>
                          <a:ext uri="{FF2B5EF4-FFF2-40B4-BE49-F238E27FC236}">
                            <a16:creationId xmlns:a16="http://schemas.microsoft.com/office/drawing/2014/main" id="{63D9A794-1BA7-4567-9BC8-436C348F25C7}"/>
                          </a:ext>
                        </a:extLst>
                      </p:cNvPr>
                      <p:cNvPicPr/>
                      <p:nvPr/>
                    </p:nvPicPr>
                    <p:blipFill>
                      <a:blip r:embed="rId9"/>
                      <a:stretch>
                        <a:fillRect/>
                      </a:stretch>
                    </p:blipFill>
                    <p:spPr>
                      <a:xfrm>
                        <a:off x="7440613" y="3271838"/>
                        <a:ext cx="889000" cy="355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B679800-B7B1-4522-ABC4-FA16981C3906}"/>
              </a:ext>
            </a:extLst>
          </p:cNvPr>
          <p:cNvGraphicFramePr>
            <a:graphicFrameLocks noChangeAspect="1"/>
          </p:cNvGraphicFramePr>
          <p:nvPr>
            <p:extLst>
              <p:ext uri="{D42A27DB-BD31-4B8C-83A1-F6EECF244321}">
                <p14:modId xmlns:p14="http://schemas.microsoft.com/office/powerpoint/2010/main" val="1214039858"/>
              </p:ext>
            </p:extLst>
          </p:nvPr>
        </p:nvGraphicFramePr>
        <p:xfrm>
          <a:off x="7510072" y="4532705"/>
          <a:ext cx="711200" cy="355600"/>
        </p:xfrm>
        <a:graphic>
          <a:graphicData uri="http://schemas.openxmlformats.org/presentationml/2006/ole">
            <mc:AlternateContent xmlns:mc="http://schemas.openxmlformats.org/markup-compatibility/2006">
              <mc:Choice xmlns:v="urn:schemas-microsoft-com:vml" Requires="v">
                <p:oleObj spid="_x0000_s4231" name="Equation" r:id="rId10" imgW="711000" imgH="355320" progId="Equation.DSMT4">
                  <p:embed/>
                </p:oleObj>
              </mc:Choice>
              <mc:Fallback>
                <p:oleObj name="Equation" r:id="rId10" imgW="711000" imgH="355320" progId="Equation.DSMT4">
                  <p:embed/>
                  <p:pic>
                    <p:nvPicPr>
                      <p:cNvPr id="8" name="Object 7">
                        <a:extLst>
                          <a:ext uri="{FF2B5EF4-FFF2-40B4-BE49-F238E27FC236}">
                            <a16:creationId xmlns:a16="http://schemas.microsoft.com/office/drawing/2014/main" id="{D9209B58-6F90-4307-9CEA-2F1DA696AE5B}"/>
                          </a:ext>
                        </a:extLst>
                      </p:cNvPr>
                      <p:cNvPicPr/>
                      <p:nvPr/>
                    </p:nvPicPr>
                    <p:blipFill>
                      <a:blip r:embed="rId11"/>
                      <a:stretch>
                        <a:fillRect/>
                      </a:stretch>
                    </p:blipFill>
                    <p:spPr>
                      <a:xfrm>
                        <a:off x="7510072" y="4532705"/>
                        <a:ext cx="711200" cy="355600"/>
                      </a:xfrm>
                      <a:prstGeom prst="rect">
                        <a:avLst/>
                      </a:prstGeom>
                    </p:spPr>
                  </p:pic>
                </p:oleObj>
              </mc:Fallback>
            </mc:AlternateContent>
          </a:graphicData>
        </a:graphic>
      </p:graphicFrame>
      <p:cxnSp>
        <p:nvCxnSpPr>
          <p:cNvPr id="10" name="Straight Arrow Connector 9">
            <a:extLst>
              <a:ext uri="{FF2B5EF4-FFF2-40B4-BE49-F238E27FC236}">
                <a16:creationId xmlns:a16="http://schemas.microsoft.com/office/drawing/2014/main" id="{83BE25B7-E05F-4E95-9194-62ACA7C2C453}"/>
              </a:ext>
            </a:extLst>
          </p:cNvPr>
          <p:cNvCxnSpPr>
            <a:cxnSpLocks/>
          </p:cNvCxnSpPr>
          <p:nvPr/>
        </p:nvCxnSpPr>
        <p:spPr>
          <a:xfrm flipH="1">
            <a:off x="5216236" y="3979069"/>
            <a:ext cx="2293836" cy="12505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 name="Oval 1">
            <a:extLst>
              <a:ext uri="{FF2B5EF4-FFF2-40B4-BE49-F238E27FC236}">
                <a16:creationId xmlns:a16="http://schemas.microsoft.com/office/drawing/2014/main" id="{D41172D0-F3A4-4F13-9142-329A66A866ED}"/>
              </a:ext>
            </a:extLst>
          </p:cNvPr>
          <p:cNvSpPr/>
          <p:nvPr/>
        </p:nvSpPr>
        <p:spPr>
          <a:xfrm>
            <a:off x="3282953" y="4643870"/>
            <a:ext cx="45720" cy="4572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A1934451-D791-48C9-9C8D-7D70B8AB6E91}"/>
              </a:ext>
            </a:extLst>
          </p:cNvPr>
          <p:cNvGraphicFramePr>
            <a:graphicFrameLocks noChangeAspect="1"/>
          </p:cNvGraphicFramePr>
          <p:nvPr>
            <p:extLst>
              <p:ext uri="{D42A27DB-BD31-4B8C-83A1-F6EECF244321}">
                <p14:modId xmlns:p14="http://schemas.microsoft.com/office/powerpoint/2010/main" val="2773922457"/>
              </p:ext>
            </p:extLst>
          </p:nvPr>
        </p:nvGraphicFramePr>
        <p:xfrm>
          <a:off x="2088808" y="4476750"/>
          <a:ext cx="1041400" cy="381000"/>
        </p:xfrm>
        <a:graphic>
          <a:graphicData uri="http://schemas.openxmlformats.org/presentationml/2006/ole">
            <mc:AlternateContent xmlns:mc="http://schemas.openxmlformats.org/markup-compatibility/2006">
              <mc:Choice xmlns:v="urn:schemas-microsoft-com:vml" Requires="v">
                <p:oleObj spid="_x0000_s4232" name="Equation" r:id="rId12" imgW="1041120" imgH="380880" progId="Equation.DSMT4">
                  <p:embed/>
                </p:oleObj>
              </mc:Choice>
              <mc:Fallback>
                <p:oleObj name="Equation" r:id="rId12" imgW="1041120" imgH="380880" progId="Equation.DSMT4">
                  <p:embed/>
                  <p:pic>
                    <p:nvPicPr>
                      <p:cNvPr id="0" name=""/>
                      <p:cNvPicPr/>
                      <p:nvPr/>
                    </p:nvPicPr>
                    <p:blipFill>
                      <a:blip r:embed="rId13"/>
                      <a:stretch>
                        <a:fillRect/>
                      </a:stretch>
                    </p:blipFill>
                    <p:spPr>
                      <a:xfrm>
                        <a:off x="2088808" y="4476750"/>
                        <a:ext cx="1041400" cy="381000"/>
                      </a:xfrm>
                      <a:prstGeom prst="rect">
                        <a:avLst/>
                      </a:prstGeom>
                    </p:spPr>
                  </p:pic>
                </p:oleObj>
              </mc:Fallback>
            </mc:AlternateContent>
          </a:graphicData>
        </a:graphic>
      </p:graphicFrame>
    </p:spTree>
    <p:extLst>
      <p:ext uri="{BB962C8B-B14F-4D97-AF65-F5344CB8AC3E}">
        <p14:creationId xmlns:p14="http://schemas.microsoft.com/office/powerpoint/2010/main" val="16094948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Work with a partner to graph the given functions and label the key characteristics.</a:t>
            </a:r>
          </a:p>
          <a:p>
            <a:r>
              <a:rPr lang="en-US" dirty="0"/>
              <a:t>Use those characteristics to make inferences.</a:t>
            </a:r>
          </a:p>
          <a:p>
            <a:pPr lvl="1"/>
            <a:r>
              <a:rPr lang="en-US" dirty="0"/>
              <a:t>Use academic language and the new vocabulary you have just learned.</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Using Key Characteristics</a:t>
            </a:r>
          </a:p>
        </p:txBody>
      </p:sp>
    </p:spTree>
    <p:extLst>
      <p:ext uri="{BB962C8B-B14F-4D97-AF65-F5344CB8AC3E}">
        <p14:creationId xmlns:p14="http://schemas.microsoft.com/office/powerpoint/2010/main" val="26718281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514350" indent="-514350">
              <a:buFont typeface="+mj-lt"/>
              <a:buAutoNum type="arabicParenR"/>
            </a:pPr>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Using Key Characteristics (Solution 1)</a:t>
            </a:r>
          </a:p>
        </p:txBody>
      </p:sp>
      <p:pic>
        <p:nvPicPr>
          <p:cNvPr id="3" name="Picture 2" descr="Graphical user interface, chart&#10;&#10;Description automatically generated">
            <a:extLst>
              <a:ext uri="{FF2B5EF4-FFF2-40B4-BE49-F238E27FC236}">
                <a16:creationId xmlns:a16="http://schemas.microsoft.com/office/drawing/2014/main" id="{3719BDD7-7EEF-421B-A067-B82103701D95}"/>
              </a:ext>
            </a:extLst>
          </p:cNvPr>
          <p:cNvPicPr>
            <a:picLocks noChangeAspect="1"/>
          </p:cNvPicPr>
          <p:nvPr/>
        </p:nvPicPr>
        <p:blipFill>
          <a:blip r:embed="rId3"/>
          <a:stretch>
            <a:fillRect/>
          </a:stretch>
        </p:blipFill>
        <p:spPr>
          <a:xfrm>
            <a:off x="2795653" y="1164496"/>
            <a:ext cx="3552695" cy="3578953"/>
          </a:xfrm>
          <a:prstGeom prst="rect">
            <a:avLst/>
          </a:prstGeom>
        </p:spPr>
      </p:pic>
      <p:graphicFrame>
        <p:nvGraphicFramePr>
          <p:cNvPr id="6" name="Object 5">
            <a:extLst>
              <a:ext uri="{FF2B5EF4-FFF2-40B4-BE49-F238E27FC236}">
                <a16:creationId xmlns:a16="http://schemas.microsoft.com/office/drawing/2014/main" id="{10F98152-AC4F-4D7C-BF82-41AA7571C0ED}"/>
              </a:ext>
            </a:extLst>
          </p:cNvPr>
          <p:cNvGraphicFramePr>
            <a:graphicFrameLocks noChangeAspect="1"/>
          </p:cNvGraphicFramePr>
          <p:nvPr>
            <p:extLst>
              <p:ext uri="{D42A27DB-BD31-4B8C-83A1-F6EECF244321}">
                <p14:modId xmlns:p14="http://schemas.microsoft.com/office/powerpoint/2010/main" val="2872584825"/>
              </p:ext>
            </p:extLst>
          </p:nvPr>
        </p:nvGraphicFramePr>
        <p:xfrm>
          <a:off x="4160873" y="3519577"/>
          <a:ext cx="1041400" cy="381000"/>
        </p:xfrm>
        <a:graphic>
          <a:graphicData uri="http://schemas.openxmlformats.org/presentationml/2006/ole">
            <mc:AlternateContent xmlns:mc="http://schemas.openxmlformats.org/markup-compatibility/2006">
              <mc:Choice xmlns:v="urn:schemas-microsoft-com:vml" Requires="v">
                <p:oleObj spid="_x0000_s5198" name="Equation" r:id="rId4" imgW="1041120" imgH="380880" progId="Equation.DSMT4">
                  <p:embed/>
                </p:oleObj>
              </mc:Choice>
              <mc:Fallback>
                <p:oleObj name="Equation" r:id="rId4" imgW="1041120" imgH="380880" progId="Equation.DSMT4">
                  <p:embed/>
                  <p:pic>
                    <p:nvPicPr>
                      <p:cNvPr id="7" name="Object 6">
                        <a:extLst>
                          <a:ext uri="{FF2B5EF4-FFF2-40B4-BE49-F238E27FC236}">
                            <a16:creationId xmlns:a16="http://schemas.microsoft.com/office/drawing/2014/main" id="{DAC9F467-9B97-4520-A0DC-EF399487A9DA}"/>
                          </a:ext>
                        </a:extLst>
                      </p:cNvPr>
                      <p:cNvPicPr/>
                      <p:nvPr/>
                    </p:nvPicPr>
                    <p:blipFill>
                      <a:blip r:embed="rId5"/>
                      <a:stretch>
                        <a:fillRect/>
                      </a:stretch>
                    </p:blipFill>
                    <p:spPr>
                      <a:xfrm>
                        <a:off x="4160873" y="3519577"/>
                        <a:ext cx="1041400" cy="381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9283D2A-E334-48E4-9BB5-70B385AC98A2}"/>
              </a:ext>
            </a:extLst>
          </p:cNvPr>
          <p:cNvGraphicFramePr>
            <a:graphicFrameLocks noChangeAspect="1"/>
          </p:cNvGraphicFramePr>
          <p:nvPr>
            <p:extLst>
              <p:ext uri="{D42A27DB-BD31-4B8C-83A1-F6EECF244321}">
                <p14:modId xmlns:p14="http://schemas.microsoft.com/office/powerpoint/2010/main" val="608240258"/>
              </p:ext>
            </p:extLst>
          </p:nvPr>
        </p:nvGraphicFramePr>
        <p:xfrm>
          <a:off x="6186667" y="2691615"/>
          <a:ext cx="850900" cy="355600"/>
        </p:xfrm>
        <a:graphic>
          <a:graphicData uri="http://schemas.openxmlformats.org/presentationml/2006/ole">
            <mc:AlternateContent xmlns:mc="http://schemas.openxmlformats.org/markup-compatibility/2006">
              <mc:Choice xmlns:v="urn:schemas-microsoft-com:vml" Requires="v">
                <p:oleObj spid="_x0000_s5199" name="Equation" r:id="rId6" imgW="850680" imgH="355320" progId="Equation.DSMT4">
                  <p:embed/>
                </p:oleObj>
              </mc:Choice>
              <mc:Fallback>
                <p:oleObj name="Equation" r:id="rId6" imgW="850680" imgH="355320" progId="Equation.DSMT4">
                  <p:embed/>
                  <p:pic>
                    <p:nvPicPr>
                      <p:cNvPr id="8" name="Object 7">
                        <a:extLst>
                          <a:ext uri="{FF2B5EF4-FFF2-40B4-BE49-F238E27FC236}">
                            <a16:creationId xmlns:a16="http://schemas.microsoft.com/office/drawing/2014/main" id="{76D8B76F-9922-42E5-AB34-57067835483A}"/>
                          </a:ext>
                        </a:extLst>
                      </p:cNvPr>
                      <p:cNvPicPr/>
                      <p:nvPr/>
                    </p:nvPicPr>
                    <p:blipFill>
                      <a:blip r:embed="rId7"/>
                      <a:stretch>
                        <a:fillRect/>
                      </a:stretch>
                    </p:blipFill>
                    <p:spPr>
                      <a:xfrm>
                        <a:off x="6186667" y="2691615"/>
                        <a:ext cx="850900" cy="355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6C9788A-3F43-4193-B8E4-5FC975C5453D}"/>
              </a:ext>
            </a:extLst>
          </p:cNvPr>
          <p:cNvGraphicFramePr>
            <a:graphicFrameLocks noChangeAspect="1"/>
          </p:cNvGraphicFramePr>
          <p:nvPr>
            <p:extLst>
              <p:ext uri="{D42A27DB-BD31-4B8C-83A1-F6EECF244321}">
                <p14:modId xmlns:p14="http://schemas.microsoft.com/office/powerpoint/2010/main" val="3638609538"/>
              </p:ext>
            </p:extLst>
          </p:nvPr>
        </p:nvGraphicFramePr>
        <p:xfrm>
          <a:off x="6300723" y="4184486"/>
          <a:ext cx="711200" cy="355600"/>
        </p:xfrm>
        <a:graphic>
          <a:graphicData uri="http://schemas.openxmlformats.org/presentationml/2006/ole">
            <mc:AlternateContent xmlns:mc="http://schemas.openxmlformats.org/markup-compatibility/2006">
              <mc:Choice xmlns:v="urn:schemas-microsoft-com:vml" Requires="v">
                <p:oleObj spid="_x0000_s5200" name="Equation" r:id="rId8" imgW="711000" imgH="355320" progId="Equation.DSMT4">
                  <p:embed/>
                </p:oleObj>
              </mc:Choice>
              <mc:Fallback>
                <p:oleObj name="Equation" r:id="rId8" imgW="711000" imgH="355320" progId="Equation.DSMT4">
                  <p:embed/>
                  <p:pic>
                    <p:nvPicPr>
                      <p:cNvPr id="9" name="Object 8">
                        <a:extLst>
                          <a:ext uri="{FF2B5EF4-FFF2-40B4-BE49-F238E27FC236}">
                            <a16:creationId xmlns:a16="http://schemas.microsoft.com/office/drawing/2014/main" id="{4B679800-B7B1-4522-ABC4-FA16981C3906}"/>
                          </a:ext>
                        </a:extLst>
                      </p:cNvPr>
                      <p:cNvPicPr/>
                      <p:nvPr/>
                    </p:nvPicPr>
                    <p:blipFill>
                      <a:blip r:embed="rId9"/>
                      <a:stretch>
                        <a:fillRect/>
                      </a:stretch>
                    </p:blipFill>
                    <p:spPr>
                      <a:xfrm>
                        <a:off x="6300723" y="4184486"/>
                        <a:ext cx="711200" cy="355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FD83209-D6F6-48E3-A8D9-F74018641A46}"/>
              </a:ext>
            </a:extLst>
          </p:cNvPr>
          <p:cNvGraphicFramePr>
            <a:graphicFrameLocks noChangeAspect="1"/>
          </p:cNvGraphicFramePr>
          <p:nvPr>
            <p:extLst>
              <p:ext uri="{D42A27DB-BD31-4B8C-83A1-F6EECF244321}">
                <p14:modId xmlns:p14="http://schemas.microsoft.com/office/powerpoint/2010/main" val="2920447147"/>
              </p:ext>
            </p:extLst>
          </p:nvPr>
        </p:nvGraphicFramePr>
        <p:xfrm>
          <a:off x="1882132" y="3922713"/>
          <a:ext cx="1079500" cy="381000"/>
        </p:xfrm>
        <a:graphic>
          <a:graphicData uri="http://schemas.openxmlformats.org/presentationml/2006/ole">
            <mc:AlternateContent xmlns:mc="http://schemas.openxmlformats.org/markup-compatibility/2006">
              <mc:Choice xmlns:v="urn:schemas-microsoft-com:vml" Requires="v">
                <p:oleObj spid="_x0000_s5201" name="Equation" r:id="rId10" imgW="1079280" imgH="380880" progId="Equation.DSMT4">
                  <p:embed/>
                </p:oleObj>
              </mc:Choice>
              <mc:Fallback>
                <p:oleObj name="Equation" r:id="rId10" imgW="1079280" imgH="380880" progId="Equation.DSMT4">
                  <p:embed/>
                  <p:pic>
                    <p:nvPicPr>
                      <p:cNvPr id="3" name="Object 2">
                        <a:extLst>
                          <a:ext uri="{FF2B5EF4-FFF2-40B4-BE49-F238E27FC236}">
                            <a16:creationId xmlns:a16="http://schemas.microsoft.com/office/drawing/2014/main" id="{A1934451-D791-48C9-9C8D-7D70B8AB6E91}"/>
                          </a:ext>
                        </a:extLst>
                      </p:cNvPr>
                      <p:cNvPicPr/>
                      <p:nvPr/>
                    </p:nvPicPr>
                    <p:blipFill>
                      <a:blip r:embed="rId11"/>
                      <a:stretch>
                        <a:fillRect/>
                      </a:stretch>
                    </p:blipFill>
                    <p:spPr>
                      <a:xfrm>
                        <a:off x="1882132" y="3922713"/>
                        <a:ext cx="1079500" cy="381000"/>
                      </a:xfrm>
                      <a:prstGeom prst="rect">
                        <a:avLst/>
                      </a:prstGeom>
                    </p:spPr>
                  </p:pic>
                </p:oleObj>
              </mc:Fallback>
            </mc:AlternateContent>
          </a:graphicData>
        </a:graphic>
      </p:graphicFrame>
    </p:spTree>
    <p:extLst>
      <p:ext uri="{BB962C8B-B14F-4D97-AF65-F5344CB8AC3E}">
        <p14:creationId xmlns:p14="http://schemas.microsoft.com/office/powerpoint/2010/main" val="1188185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Zombie Takeover</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Logistic Functions</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08B79B64-2017-4293-9E31-EE118253E768}"/>
              </a:ext>
            </a:extLst>
          </p:cNvPr>
          <p:cNvPicPr>
            <a:picLocks noChangeAspect="1"/>
          </p:cNvPicPr>
          <p:nvPr/>
        </p:nvPicPr>
        <p:blipFill>
          <a:blip r:embed="rId3"/>
          <a:stretch>
            <a:fillRect/>
          </a:stretch>
        </p:blipFill>
        <p:spPr>
          <a:xfrm>
            <a:off x="2795850" y="1164721"/>
            <a:ext cx="3549073" cy="3575304"/>
          </a:xfrm>
          <a:prstGeom prst="rect">
            <a:avLst/>
          </a:prstGeom>
        </p:spPr>
      </p:pic>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514350" indent="-514350">
              <a:buFont typeface="+mj-lt"/>
              <a:buAutoNum type="arabicParenR" startAt="2"/>
            </a:pPr>
            <a:r>
              <a:rPr lang="en-US" dirty="0"/>
              <a:t> </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Using Key Characteristics (Solution 2)</a:t>
            </a:r>
          </a:p>
        </p:txBody>
      </p:sp>
      <p:graphicFrame>
        <p:nvGraphicFramePr>
          <p:cNvPr id="6" name="Object 5">
            <a:extLst>
              <a:ext uri="{FF2B5EF4-FFF2-40B4-BE49-F238E27FC236}">
                <a16:creationId xmlns:a16="http://schemas.microsoft.com/office/drawing/2014/main" id="{10F98152-AC4F-4D7C-BF82-41AA7571C0ED}"/>
              </a:ext>
            </a:extLst>
          </p:cNvPr>
          <p:cNvGraphicFramePr>
            <a:graphicFrameLocks noChangeAspect="1"/>
          </p:cNvGraphicFramePr>
          <p:nvPr>
            <p:extLst>
              <p:ext uri="{D42A27DB-BD31-4B8C-83A1-F6EECF244321}">
                <p14:modId xmlns:p14="http://schemas.microsoft.com/office/powerpoint/2010/main" val="4236908548"/>
              </p:ext>
            </p:extLst>
          </p:nvPr>
        </p:nvGraphicFramePr>
        <p:xfrm>
          <a:off x="3867311" y="2920163"/>
          <a:ext cx="1066800" cy="381000"/>
        </p:xfrm>
        <a:graphic>
          <a:graphicData uri="http://schemas.openxmlformats.org/presentationml/2006/ole">
            <mc:AlternateContent xmlns:mc="http://schemas.openxmlformats.org/markup-compatibility/2006">
              <mc:Choice xmlns:v="urn:schemas-microsoft-com:vml" Requires="v">
                <p:oleObj spid="_x0000_s6218" name="Equation" r:id="rId4" imgW="1066680" imgH="380880" progId="Equation.DSMT4">
                  <p:embed/>
                </p:oleObj>
              </mc:Choice>
              <mc:Fallback>
                <p:oleObj name="Equation" r:id="rId4" imgW="1066680" imgH="380880" progId="Equation.DSMT4">
                  <p:embed/>
                  <p:pic>
                    <p:nvPicPr>
                      <p:cNvPr id="6" name="Object 5">
                        <a:extLst>
                          <a:ext uri="{FF2B5EF4-FFF2-40B4-BE49-F238E27FC236}">
                            <a16:creationId xmlns:a16="http://schemas.microsoft.com/office/drawing/2014/main" id="{10F98152-AC4F-4D7C-BF82-41AA7571C0ED}"/>
                          </a:ext>
                        </a:extLst>
                      </p:cNvPr>
                      <p:cNvPicPr/>
                      <p:nvPr/>
                    </p:nvPicPr>
                    <p:blipFill>
                      <a:blip r:embed="rId5"/>
                      <a:stretch>
                        <a:fillRect/>
                      </a:stretch>
                    </p:blipFill>
                    <p:spPr>
                      <a:xfrm>
                        <a:off x="3867311" y="2920163"/>
                        <a:ext cx="1066800" cy="381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9283D2A-E334-48E4-9BB5-70B385AC98A2}"/>
              </a:ext>
            </a:extLst>
          </p:cNvPr>
          <p:cNvGraphicFramePr>
            <a:graphicFrameLocks noChangeAspect="1"/>
          </p:cNvGraphicFramePr>
          <p:nvPr>
            <p:extLst>
              <p:ext uri="{D42A27DB-BD31-4B8C-83A1-F6EECF244321}">
                <p14:modId xmlns:p14="http://schemas.microsoft.com/office/powerpoint/2010/main" val="1429960999"/>
              </p:ext>
            </p:extLst>
          </p:nvPr>
        </p:nvGraphicFramePr>
        <p:xfrm>
          <a:off x="6186667" y="1797763"/>
          <a:ext cx="850900" cy="355600"/>
        </p:xfrm>
        <a:graphic>
          <a:graphicData uri="http://schemas.openxmlformats.org/presentationml/2006/ole">
            <mc:AlternateContent xmlns:mc="http://schemas.openxmlformats.org/markup-compatibility/2006">
              <mc:Choice xmlns:v="urn:schemas-microsoft-com:vml" Requires="v">
                <p:oleObj spid="_x0000_s6219" name="Equation" r:id="rId6" imgW="850680" imgH="355320" progId="Equation.DSMT4">
                  <p:embed/>
                </p:oleObj>
              </mc:Choice>
              <mc:Fallback>
                <p:oleObj name="Equation" r:id="rId6" imgW="850680" imgH="355320" progId="Equation.DSMT4">
                  <p:embed/>
                  <p:pic>
                    <p:nvPicPr>
                      <p:cNvPr id="7" name="Object 6">
                        <a:extLst>
                          <a:ext uri="{FF2B5EF4-FFF2-40B4-BE49-F238E27FC236}">
                            <a16:creationId xmlns:a16="http://schemas.microsoft.com/office/drawing/2014/main" id="{39283D2A-E334-48E4-9BB5-70B385AC98A2}"/>
                          </a:ext>
                        </a:extLst>
                      </p:cNvPr>
                      <p:cNvPicPr/>
                      <p:nvPr/>
                    </p:nvPicPr>
                    <p:blipFill>
                      <a:blip r:embed="rId7"/>
                      <a:stretch>
                        <a:fillRect/>
                      </a:stretch>
                    </p:blipFill>
                    <p:spPr>
                      <a:xfrm>
                        <a:off x="6186667" y="1797763"/>
                        <a:ext cx="850900" cy="355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6C9788A-3F43-4193-B8E4-5FC975C5453D}"/>
              </a:ext>
            </a:extLst>
          </p:cNvPr>
          <p:cNvGraphicFramePr>
            <a:graphicFrameLocks noChangeAspect="1"/>
          </p:cNvGraphicFramePr>
          <p:nvPr/>
        </p:nvGraphicFramePr>
        <p:xfrm>
          <a:off x="6300723" y="4184486"/>
          <a:ext cx="711200" cy="355600"/>
        </p:xfrm>
        <a:graphic>
          <a:graphicData uri="http://schemas.openxmlformats.org/presentationml/2006/ole">
            <mc:AlternateContent xmlns:mc="http://schemas.openxmlformats.org/markup-compatibility/2006">
              <mc:Choice xmlns:v="urn:schemas-microsoft-com:vml" Requires="v">
                <p:oleObj spid="_x0000_s6220" name="Equation" r:id="rId8" imgW="711000" imgH="355320" progId="Equation.DSMT4">
                  <p:embed/>
                </p:oleObj>
              </mc:Choice>
              <mc:Fallback>
                <p:oleObj name="Equation" r:id="rId8" imgW="711000" imgH="355320" progId="Equation.DSMT4">
                  <p:embed/>
                  <p:pic>
                    <p:nvPicPr>
                      <p:cNvPr id="8" name="Object 7">
                        <a:extLst>
                          <a:ext uri="{FF2B5EF4-FFF2-40B4-BE49-F238E27FC236}">
                            <a16:creationId xmlns:a16="http://schemas.microsoft.com/office/drawing/2014/main" id="{C6C9788A-3F43-4193-B8E4-5FC975C5453D}"/>
                          </a:ext>
                        </a:extLst>
                      </p:cNvPr>
                      <p:cNvPicPr/>
                      <p:nvPr/>
                    </p:nvPicPr>
                    <p:blipFill>
                      <a:blip r:embed="rId9"/>
                      <a:stretch>
                        <a:fillRect/>
                      </a:stretch>
                    </p:blipFill>
                    <p:spPr>
                      <a:xfrm>
                        <a:off x="6300723" y="4184486"/>
                        <a:ext cx="711200" cy="355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FD83209-D6F6-48E3-A8D9-F74018641A46}"/>
              </a:ext>
            </a:extLst>
          </p:cNvPr>
          <p:cNvGraphicFramePr>
            <a:graphicFrameLocks noChangeAspect="1"/>
          </p:cNvGraphicFramePr>
          <p:nvPr>
            <p:extLst>
              <p:ext uri="{D42A27DB-BD31-4B8C-83A1-F6EECF244321}">
                <p14:modId xmlns:p14="http://schemas.microsoft.com/office/powerpoint/2010/main" val="851636747"/>
              </p:ext>
            </p:extLst>
          </p:nvPr>
        </p:nvGraphicFramePr>
        <p:xfrm>
          <a:off x="1895475" y="3922713"/>
          <a:ext cx="1054100" cy="381000"/>
        </p:xfrm>
        <a:graphic>
          <a:graphicData uri="http://schemas.openxmlformats.org/presentationml/2006/ole">
            <mc:AlternateContent xmlns:mc="http://schemas.openxmlformats.org/markup-compatibility/2006">
              <mc:Choice xmlns:v="urn:schemas-microsoft-com:vml" Requires="v">
                <p:oleObj spid="_x0000_s6221" name="Equation" r:id="rId10" imgW="1054080" imgH="380880" progId="Equation.DSMT4">
                  <p:embed/>
                </p:oleObj>
              </mc:Choice>
              <mc:Fallback>
                <p:oleObj name="Equation" r:id="rId10" imgW="1054080" imgH="380880" progId="Equation.DSMT4">
                  <p:embed/>
                  <p:pic>
                    <p:nvPicPr>
                      <p:cNvPr id="9" name="Object 8">
                        <a:extLst>
                          <a:ext uri="{FF2B5EF4-FFF2-40B4-BE49-F238E27FC236}">
                            <a16:creationId xmlns:a16="http://schemas.microsoft.com/office/drawing/2014/main" id="{3FD83209-D6F6-48E3-A8D9-F74018641A46}"/>
                          </a:ext>
                        </a:extLst>
                      </p:cNvPr>
                      <p:cNvPicPr/>
                      <p:nvPr/>
                    </p:nvPicPr>
                    <p:blipFill>
                      <a:blip r:embed="rId11"/>
                      <a:stretch>
                        <a:fillRect/>
                      </a:stretch>
                    </p:blipFill>
                    <p:spPr>
                      <a:xfrm>
                        <a:off x="1895475" y="3922713"/>
                        <a:ext cx="1054100" cy="381000"/>
                      </a:xfrm>
                      <a:prstGeom prst="rect">
                        <a:avLst/>
                      </a:prstGeom>
                    </p:spPr>
                  </p:pic>
                </p:oleObj>
              </mc:Fallback>
            </mc:AlternateContent>
          </a:graphicData>
        </a:graphic>
      </p:graphicFrame>
    </p:spTree>
    <p:extLst>
      <p:ext uri="{BB962C8B-B14F-4D97-AF65-F5344CB8AC3E}">
        <p14:creationId xmlns:p14="http://schemas.microsoft.com/office/powerpoint/2010/main" val="18827249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514350" indent="-514350">
              <a:buFont typeface="+mj-lt"/>
              <a:buAutoNum type="arabicParenR" startAt="3"/>
            </a:pPr>
            <a:r>
              <a:rPr lang="en-US" dirty="0"/>
              <a:t>The maximum population of a nearby town is 12,000 people because that is where the curve is approaching (asymptote) as time goes on. The maximum growth point seems to be at </a:t>
            </a:r>
            <a:r>
              <a:rPr lang="en-US" i="1" dirty="0">
                <a:latin typeface="Times New Roman" panose="02020603050405020304" pitchFamily="18" charset="0"/>
                <a:cs typeface="Times New Roman" panose="02020603050405020304" pitchFamily="18" charset="0"/>
              </a:rPr>
              <a:t>t</a:t>
            </a:r>
            <a:r>
              <a:rPr lang="en-US" dirty="0"/>
              <a:t> = 460, since that is where the population is 6,000 (half of the maximum).</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Using Key Characteristics (Solution 3)</a:t>
            </a:r>
          </a:p>
        </p:txBody>
      </p:sp>
    </p:spTree>
    <p:extLst>
      <p:ext uri="{BB962C8B-B14F-4D97-AF65-F5344CB8AC3E}">
        <p14:creationId xmlns:p14="http://schemas.microsoft.com/office/powerpoint/2010/main" val="38587873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514350" indent="-514350">
              <a:buFont typeface="+mj-lt"/>
              <a:buAutoNum type="arabicParenR" startAt="4"/>
            </a:pPr>
            <a:r>
              <a:rPr lang="en-US" dirty="0"/>
              <a:t>The maximum population of the community is 500 people because that is where the curve is approaching (asymptote) as the number of days increase. The maximum growth point seems to be at </a:t>
            </a:r>
            <a:r>
              <a:rPr lang="en-US" i="1" dirty="0">
                <a:latin typeface="Times New Roman" panose="02020603050405020304" pitchFamily="18" charset="0"/>
                <a:cs typeface="Times New Roman" panose="02020603050405020304" pitchFamily="18" charset="0"/>
              </a:rPr>
              <a:t>t</a:t>
            </a:r>
            <a:r>
              <a:rPr lang="en-US" dirty="0"/>
              <a:t> = 62, since that is when half of the community (250) have heard the rumor.</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Using Key Characteristics (Solution 4)</a:t>
            </a:r>
          </a:p>
        </p:txBody>
      </p:sp>
    </p:spTree>
    <p:extLst>
      <p:ext uri="{BB962C8B-B14F-4D97-AF65-F5344CB8AC3E}">
        <p14:creationId xmlns:p14="http://schemas.microsoft.com/office/powerpoint/2010/main" val="14352545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Read each scenario and decide which </a:t>
            </a:r>
            <a:br>
              <a:rPr lang="en-US" dirty="0"/>
            </a:br>
            <a:r>
              <a:rPr lang="en-US" dirty="0"/>
              <a:t>function, exponential or logistic, would best </a:t>
            </a:r>
            <a:br>
              <a:rPr lang="en-US" dirty="0"/>
            </a:br>
            <a:r>
              <a:rPr lang="en-US" dirty="0"/>
              <a:t>model the growth described in the scenario.</a:t>
            </a:r>
          </a:p>
          <a:p>
            <a:r>
              <a:rPr lang="en-US" dirty="0"/>
              <a:t>Write your reasoning in the </a:t>
            </a:r>
            <a:r>
              <a:rPr lang="en-US" i="1" dirty="0"/>
              <a:t>Explain</a:t>
            </a:r>
            <a:r>
              <a:rPr lang="en-US" dirty="0"/>
              <a:t> column.</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Exit Ticket</a:t>
            </a:r>
          </a:p>
        </p:txBody>
      </p:sp>
      <p:pic>
        <p:nvPicPr>
          <p:cNvPr id="3" name="Picture 2" descr="A picture containing text, sign, picture frame&#10;&#10;Description automatically generated">
            <a:extLst>
              <a:ext uri="{FF2B5EF4-FFF2-40B4-BE49-F238E27FC236}">
                <a16:creationId xmlns:a16="http://schemas.microsoft.com/office/drawing/2014/main" id="{40A20630-EDC7-4379-BBFB-7BD71CC3B9BA}"/>
              </a:ext>
            </a:extLst>
          </p:cNvPr>
          <p:cNvPicPr>
            <a:picLocks noChangeAspect="1"/>
          </p:cNvPicPr>
          <p:nvPr/>
        </p:nvPicPr>
        <p:blipFill>
          <a:blip r:embed="rId3"/>
          <a:stretch>
            <a:fillRect/>
          </a:stretch>
        </p:blipFill>
        <p:spPr>
          <a:xfrm>
            <a:off x="6246054" y="307247"/>
            <a:ext cx="2440745" cy="1650081"/>
          </a:xfrm>
          <a:prstGeom prst="rect">
            <a:avLst/>
          </a:prstGeom>
        </p:spPr>
      </p:pic>
    </p:spTree>
    <p:extLst>
      <p:ext uri="{BB962C8B-B14F-4D97-AF65-F5344CB8AC3E}">
        <p14:creationId xmlns:p14="http://schemas.microsoft.com/office/powerpoint/2010/main" val="30846050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The spread of the word </a:t>
            </a:r>
            <a:r>
              <a:rPr lang="en-US" i="1" dirty="0"/>
              <a:t>truthiness</a:t>
            </a:r>
            <a:r>
              <a:rPr lang="en-US" dirty="0"/>
              <a:t>:</a:t>
            </a:r>
          </a:p>
          <a:p>
            <a:r>
              <a:rPr lang="en-US" dirty="0"/>
              <a:t>This would be best modeled by </a:t>
            </a:r>
            <a:r>
              <a:rPr lang="en-US" b="1" dirty="0">
                <a:solidFill>
                  <a:schemeClr val="accent4"/>
                </a:solidFill>
              </a:rPr>
              <a:t>logistic growth</a:t>
            </a:r>
            <a:r>
              <a:rPr lang="en-US" dirty="0"/>
              <a:t> </a:t>
            </a:r>
            <a:br>
              <a:rPr lang="en-US" dirty="0"/>
            </a:br>
            <a:r>
              <a:rPr lang="en-US" dirty="0"/>
              <a:t>because the rate that the word would spread would be high in the beginning but decrease over time.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Exit Ticket (Solution 1)</a:t>
            </a:r>
          </a:p>
        </p:txBody>
      </p:sp>
      <p:pic>
        <p:nvPicPr>
          <p:cNvPr id="5" name="Picture 4" descr="A picture containing text, sign, picture frame&#10;&#10;Description automatically generated">
            <a:extLst>
              <a:ext uri="{FF2B5EF4-FFF2-40B4-BE49-F238E27FC236}">
                <a16:creationId xmlns:a16="http://schemas.microsoft.com/office/drawing/2014/main" id="{D3771ECF-B81C-4D5A-93C1-8FFB9EE617A7}"/>
              </a:ext>
            </a:extLst>
          </p:cNvPr>
          <p:cNvPicPr>
            <a:picLocks noChangeAspect="1"/>
          </p:cNvPicPr>
          <p:nvPr/>
        </p:nvPicPr>
        <p:blipFill>
          <a:blip r:embed="rId3"/>
          <a:stretch>
            <a:fillRect/>
          </a:stretch>
        </p:blipFill>
        <p:spPr>
          <a:xfrm>
            <a:off x="6246054" y="307247"/>
            <a:ext cx="2440745" cy="1650081"/>
          </a:xfrm>
          <a:prstGeom prst="rect">
            <a:avLst/>
          </a:prstGeom>
        </p:spPr>
      </p:pic>
    </p:spTree>
    <p:extLst>
      <p:ext uri="{BB962C8B-B14F-4D97-AF65-F5344CB8AC3E}">
        <p14:creationId xmlns:p14="http://schemas.microsoft.com/office/powerpoint/2010/main" val="25439898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The population of the toads:</a:t>
            </a:r>
          </a:p>
          <a:p>
            <a:r>
              <a:rPr lang="en-US" dirty="0"/>
              <a:t>This could be modeled by either function:</a:t>
            </a:r>
          </a:p>
          <a:p>
            <a:pPr lvl="1"/>
            <a:r>
              <a:rPr lang="en-US" dirty="0"/>
              <a:t>One could argue that since the toads in the zoo have ideal conditions, then nothing would be prohibiting their reproduction, so the </a:t>
            </a:r>
            <a:r>
              <a:rPr lang="en-US" b="1" dirty="0">
                <a:solidFill>
                  <a:schemeClr val="accent4"/>
                </a:solidFill>
              </a:rPr>
              <a:t>exponential growth</a:t>
            </a:r>
            <a:r>
              <a:rPr lang="en-US" dirty="0"/>
              <a:t> model would be best. If space is a concern, then those toads could be released into the wild.</a:t>
            </a:r>
          </a:p>
          <a:p>
            <a:pPr lvl="1"/>
            <a:r>
              <a:rPr lang="en-US" dirty="0"/>
              <a:t>One could argue that even with ideal conditions, the population could not infinitely grow, so the </a:t>
            </a:r>
            <a:r>
              <a:rPr lang="en-US" b="1" dirty="0">
                <a:solidFill>
                  <a:schemeClr val="accent4"/>
                </a:solidFill>
              </a:rPr>
              <a:t>logistic growth</a:t>
            </a:r>
            <a:r>
              <a:rPr lang="en-US" dirty="0"/>
              <a:t> model is more appropriate.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Exit Ticket (Solution 2)</a:t>
            </a:r>
          </a:p>
        </p:txBody>
      </p:sp>
      <p:pic>
        <p:nvPicPr>
          <p:cNvPr id="5" name="Picture 4" descr="A picture containing text, sign, picture frame&#10;&#10;Description automatically generated">
            <a:extLst>
              <a:ext uri="{FF2B5EF4-FFF2-40B4-BE49-F238E27FC236}">
                <a16:creationId xmlns:a16="http://schemas.microsoft.com/office/drawing/2014/main" id="{A1E18FD2-74B5-4DC3-90D7-C555B954589F}"/>
              </a:ext>
            </a:extLst>
          </p:cNvPr>
          <p:cNvPicPr>
            <a:picLocks noChangeAspect="1"/>
          </p:cNvPicPr>
          <p:nvPr/>
        </p:nvPicPr>
        <p:blipFill>
          <a:blip r:embed="rId3"/>
          <a:stretch>
            <a:fillRect/>
          </a:stretch>
        </p:blipFill>
        <p:spPr>
          <a:xfrm>
            <a:off x="6246054" y="307247"/>
            <a:ext cx="2440745" cy="1650081"/>
          </a:xfrm>
          <a:prstGeom prst="rect">
            <a:avLst/>
          </a:prstGeom>
        </p:spPr>
      </p:pic>
    </p:spTree>
    <p:extLst>
      <p:ext uri="{BB962C8B-B14F-4D97-AF65-F5344CB8AC3E}">
        <p14:creationId xmlns:p14="http://schemas.microsoft.com/office/powerpoint/2010/main" val="1538276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The phone sending text messages:</a:t>
            </a:r>
          </a:p>
          <a:p>
            <a:r>
              <a:rPr lang="en-US" dirty="0"/>
              <a:t>This would be best modeled by </a:t>
            </a:r>
            <a:r>
              <a:rPr lang="en-US" b="1" dirty="0">
                <a:solidFill>
                  <a:schemeClr val="accent4"/>
                </a:solidFill>
              </a:rPr>
              <a:t>exponential growth</a:t>
            </a:r>
            <a:r>
              <a:rPr lang="en-US" dirty="0"/>
              <a:t> because the first day your phone sent 1 text message to a random phone number, then the following day it sent 3, then 9, then 27, and so on. Because it has even used the same phone number twice, there is no limit to the number of messages being sent.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Exit Ticket (Solution 3)</a:t>
            </a:r>
          </a:p>
        </p:txBody>
      </p:sp>
      <p:pic>
        <p:nvPicPr>
          <p:cNvPr id="4" name="Picture 3" descr="A picture containing text, sign, picture frame&#10;&#10;Description automatically generated">
            <a:extLst>
              <a:ext uri="{FF2B5EF4-FFF2-40B4-BE49-F238E27FC236}">
                <a16:creationId xmlns:a16="http://schemas.microsoft.com/office/drawing/2014/main" id="{965B35D7-7DFC-4BA7-B676-8A3CF2FC3A0C}"/>
              </a:ext>
            </a:extLst>
          </p:cNvPr>
          <p:cNvPicPr>
            <a:picLocks noChangeAspect="1"/>
          </p:cNvPicPr>
          <p:nvPr/>
        </p:nvPicPr>
        <p:blipFill>
          <a:blip r:embed="rId3"/>
          <a:stretch>
            <a:fillRect/>
          </a:stretch>
        </p:blipFill>
        <p:spPr>
          <a:xfrm>
            <a:off x="6246054" y="307247"/>
            <a:ext cx="2440745" cy="1650081"/>
          </a:xfrm>
          <a:prstGeom prst="rect">
            <a:avLst/>
          </a:prstGeom>
        </p:spPr>
      </p:pic>
    </p:spTree>
    <p:extLst>
      <p:ext uri="{BB962C8B-B14F-4D97-AF65-F5344CB8AC3E}">
        <p14:creationId xmlns:p14="http://schemas.microsoft.com/office/powerpoint/2010/main" val="37149360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pPr marL="0" indent="0">
              <a:buNone/>
            </a:pPr>
            <a:r>
              <a:rPr lang="en-US" dirty="0"/>
              <a:t>The Channel catfish population:</a:t>
            </a:r>
          </a:p>
          <a:p>
            <a:r>
              <a:rPr lang="en-US" dirty="0"/>
              <a:t>This would be best modeled by </a:t>
            </a:r>
            <a:r>
              <a:rPr lang="en-US" b="1" dirty="0">
                <a:solidFill>
                  <a:schemeClr val="accent4"/>
                </a:solidFill>
              </a:rPr>
              <a:t>logistic growth</a:t>
            </a:r>
            <a:r>
              <a:rPr lang="en-US" dirty="0"/>
              <a:t> </a:t>
            </a:r>
            <a:br>
              <a:rPr lang="en-US" dirty="0"/>
            </a:br>
            <a:r>
              <a:rPr lang="en-US" dirty="0"/>
              <a:t>because fish in a lake are often competing for the same resources to survive (to be able to reproduce), and there is a finite amount of space in a lake for fish to live.</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Exit Ticket (Solution 4)</a:t>
            </a:r>
          </a:p>
        </p:txBody>
      </p:sp>
      <p:pic>
        <p:nvPicPr>
          <p:cNvPr id="4" name="Picture 3" descr="A picture containing text, sign, picture frame&#10;&#10;Description automatically generated">
            <a:extLst>
              <a:ext uri="{FF2B5EF4-FFF2-40B4-BE49-F238E27FC236}">
                <a16:creationId xmlns:a16="http://schemas.microsoft.com/office/drawing/2014/main" id="{718D7461-6C35-4E09-8495-C85DF43C0BEA}"/>
              </a:ext>
            </a:extLst>
          </p:cNvPr>
          <p:cNvPicPr>
            <a:picLocks noChangeAspect="1"/>
          </p:cNvPicPr>
          <p:nvPr/>
        </p:nvPicPr>
        <p:blipFill>
          <a:blip r:embed="rId3"/>
          <a:stretch>
            <a:fillRect/>
          </a:stretch>
        </p:blipFill>
        <p:spPr>
          <a:xfrm>
            <a:off x="6246054" y="307247"/>
            <a:ext cx="2440745" cy="1650081"/>
          </a:xfrm>
          <a:prstGeom prst="rect">
            <a:avLst/>
          </a:prstGeom>
        </p:spPr>
      </p:pic>
    </p:spTree>
    <p:extLst>
      <p:ext uri="{BB962C8B-B14F-4D97-AF65-F5344CB8AC3E}">
        <p14:creationId xmlns:p14="http://schemas.microsoft.com/office/powerpoint/2010/main" val="29509881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3316-D303-40EC-B829-211C2BCBE67B}"/>
              </a:ext>
            </a:extLst>
          </p:cNvPr>
          <p:cNvSpPr>
            <a:spLocks noGrp="1"/>
          </p:cNvSpPr>
          <p:nvPr>
            <p:ph type="title"/>
          </p:nvPr>
        </p:nvSpPr>
        <p:spPr/>
        <p:txBody>
          <a:bodyPr/>
          <a:lstStyle/>
          <a:p>
            <a:r>
              <a:rPr lang="en-US" dirty="0"/>
              <a:t>Essential Question</a:t>
            </a:r>
          </a:p>
        </p:txBody>
      </p:sp>
      <p:sp>
        <p:nvSpPr>
          <p:cNvPr id="5" name="Text Placeholder 4">
            <a:extLst>
              <a:ext uri="{FF2B5EF4-FFF2-40B4-BE49-F238E27FC236}">
                <a16:creationId xmlns:a16="http://schemas.microsoft.com/office/drawing/2014/main" id="{72349D1D-F9F5-4708-9845-24D99C47096D}"/>
              </a:ext>
            </a:extLst>
          </p:cNvPr>
          <p:cNvSpPr>
            <a:spLocks noGrp="1"/>
          </p:cNvSpPr>
          <p:nvPr>
            <p:ph type="body" idx="1"/>
          </p:nvPr>
        </p:nvSpPr>
        <p:spPr>
          <a:xfrm>
            <a:off x="530351" y="2028498"/>
            <a:ext cx="7964291" cy="1132284"/>
          </a:xfrm>
        </p:spPr>
        <p:txBody>
          <a:bodyPr/>
          <a:lstStyle/>
          <a:p>
            <a:pPr marL="55563" indent="0">
              <a:buNone/>
            </a:pPr>
            <a:r>
              <a:rPr lang="en-US" dirty="0"/>
              <a:t>How can logistic functions model real world phenomena?</a:t>
            </a:r>
          </a:p>
        </p:txBody>
      </p:sp>
    </p:spTree>
    <p:extLst>
      <p:ext uri="{BB962C8B-B14F-4D97-AF65-F5344CB8AC3E}">
        <p14:creationId xmlns:p14="http://schemas.microsoft.com/office/powerpoint/2010/main" val="3526377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8575D-3662-4A13-BACA-E7044AD3F40A}"/>
              </a:ext>
            </a:extLst>
          </p:cNvPr>
          <p:cNvSpPr>
            <a:spLocks noGrp="1"/>
          </p:cNvSpPr>
          <p:nvPr>
            <p:ph type="title"/>
          </p:nvPr>
        </p:nvSpPr>
        <p:spPr/>
        <p:txBody>
          <a:bodyPr/>
          <a:lstStyle/>
          <a:p>
            <a:r>
              <a:rPr lang="en-US" dirty="0"/>
              <a:t>Lesson Objectives</a:t>
            </a:r>
          </a:p>
        </p:txBody>
      </p:sp>
      <p:sp>
        <p:nvSpPr>
          <p:cNvPr id="3" name="Text Placeholder 2">
            <a:extLst>
              <a:ext uri="{FF2B5EF4-FFF2-40B4-BE49-F238E27FC236}">
                <a16:creationId xmlns:a16="http://schemas.microsoft.com/office/drawing/2014/main" id="{4F574266-61E7-4912-8A51-C9B03DDB652F}"/>
              </a:ext>
            </a:extLst>
          </p:cNvPr>
          <p:cNvSpPr>
            <a:spLocks noGrp="1"/>
          </p:cNvSpPr>
          <p:nvPr>
            <p:ph type="body" idx="1"/>
          </p:nvPr>
        </p:nvSpPr>
        <p:spPr/>
        <p:txBody>
          <a:bodyPr/>
          <a:lstStyle/>
          <a:p>
            <a:r>
              <a:rPr lang="en-US" dirty="0"/>
              <a:t>Graph a logistic growth function.</a:t>
            </a:r>
          </a:p>
          <a:p>
            <a:r>
              <a:rPr lang="en-US" dirty="0"/>
              <a:t>Interpret key characteristics of a function.</a:t>
            </a:r>
          </a:p>
        </p:txBody>
      </p:sp>
    </p:spTree>
    <p:extLst>
      <p:ext uri="{BB962C8B-B14F-4D97-AF65-F5344CB8AC3E}">
        <p14:creationId xmlns:p14="http://schemas.microsoft.com/office/powerpoint/2010/main" val="1495054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lstStyle/>
          <a:p>
            <a:r>
              <a:rPr lang="en-US" dirty="0"/>
              <a:t>You are about to watch a silent video.</a:t>
            </a:r>
          </a:p>
          <a:p>
            <a:r>
              <a:rPr lang="en-US" dirty="0"/>
              <a:t>Pay close attention to what is going on and be ready to explain what you think this video is illustrating.</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What Do You Think This Video Represents?</a:t>
            </a:r>
            <a:endParaRPr lang="en-US" dirty="0">
              <a:highlight>
                <a:srgbClr val="FFFF00"/>
              </a:highlight>
            </a:endParaRPr>
          </a:p>
        </p:txBody>
      </p:sp>
    </p:spTree>
    <p:extLst>
      <p:ext uri="{BB962C8B-B14F-4D97-AF65-F5344CB8AC3E}">
        <p14:creationId xmlns:p14="http://schemas.microsoft.com/office/powerpoint/2010/main" val="26474599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What Do You Think This Video Represents?</a:t>
            </a:r>
            <a:endParaRPr lang="en-US" dirty="0">
              <a:highlight>
                <a:srgbClr val="FFFF00"/>
              </a:highlight>
            </a:endParaRPr>
          </a:p>
        </p:txBody>
      </p:sp>
      <p:pic>
        <p:nvPicPr>
          <p:cNvPr id="2" name="Picture 1">
            <a:hlinkClick r:id="rId3"/>
            <a:extLst>
              <a:ext uri="{FF2B5EF4-FFF2-40B4-BE49-F238E27FC236}">
                <a16:creationId xmlns:a16="http://schemas.microsoft.com/office/drawing/2014/main" id="{A1B578A9-7FAB-4E39-AB23-709CF71E1CDE}"/>
              </a:ext>
            </a:extLst>
          </p:cNvPr>
          <p:cNvPicPr>
            <a:picLocks noChangeAspect="1"/>
          </p:cNvPicPr>
          <p:nvPr/>
        </p:nvPicPr>
        <p:blipFill>
          <a:blip r:embed="rId4"/>
          <a:stretch>
            <a:fillRect/>
          </a:stretch>
        </p:blipFill>
        <p:spPr>
          <a:xfrm>
            <a:off x="653765" y="1164497"/>
            <a:ext cx="7836470" cy="3417101"/>
          </a:xfrm>
          <a:prstGeom prst="rect">
            <a:avLst/>
          </a:prstGeom>
        </p:spPr>
      </p:pic>
    </p:spTree>
    <p:extLst>
      <p:ext uri="{BB962C8B-B14F-4D97-AF65-F5344CB8AC3E}">
        <p14:creationId xmlns:p14="http://schemas.microsoft.com/office/powerpoint/2010/main" val="4802722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fontScale="92500" lnSpcReduction="10000"/>
          </a:bodyPr>
          <a:lstStyle/>
          <a:p>
            <a:pPr marL="0" indent="0">
              <a:spcBef>
                <a:spcPts val="0"/>
              </a:spcBef>
              <a:spcAft>
                <a:spcPts val="600"/>
              </a:spcAft>
              <a:buNone/>
            </a:pPr>
            <a:r>
              <a:rPr lang="en-US" dirty="0"/>
              <a:t>When the first human on Earth got infected, no one believed it. We all thought zombies could never be real. As time went by, it was obvious that we had underestimated the swiftness with which human populations could decrease. Our town was one of the last to get hit, but it was brutal. By the time the first infection came, so many residents had left or died of starvation that only 2,000 of us remained to see it.</a:t>
            </a:r>
          </a:p>
          <a:p>
            <a:pPr marL="0" indent="0">
              <a:buNone/>
            </a:pPr>
            <a:r>
              <a:rPr lang="en-US" b="1" dirty="0"/>
              <a:t>If there is one zombie among us, how long will it take for </a:t>
            </a:r>
            <a:br>
              <a:rPr lang="en-US" b="1" dirty="0"/>
            </a:br>
            <a:r>
              <a:rPr lang="en-US" b="1" dirty="0"/>
              <a:t>all of us to become infected?</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Zombie Outbreak (Part 1)</a:t>
            </a:r>
            <a:endParaRPr lang="en-US" dirty="0">
              <a:highlight>
                <a:srgbClr val="FFFF00"/>
              </a:highlight>
            </a:endParaRPr>
          </a:p>
        </p:txBody>
      </p:sp>
    </p:spTree>
    <p:extLst>
      <p:ext uri="{BB962C8B-B14F-4D97-AF65-F5344CB8AC3E}">
        <p14:creationId xmlns:p14="http://schemas.microsoft.com/office/powerpoint/2010/main" val="31991150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0" indent="0">
              <a:spcBef>
                <a:spcPts val="0"/>
              </a:spcBef>
              <a:spcAft>
                <a:spcPts val="600"/>
              </a:spcAft>
              <a:buNone/>
            </a:pPr>
            <a:r>
              <a:rPr lang="en-US" sz="2400" dirty="0"/>
              <a:t>Our town quickly turned from a safe hiding space into the worst place to try to survive. With zombie populations increasing and resources depleting, several of us decided to run. We spent days hiding out in empty grocery stores and vacated homes to plan our escape, and we were able to make it out of town to a remote cabin that a family had abandoned. By the time our plan was executed, there were only 20 of us left.</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Zombie Outbreak (Part 2)</a:t>
            </a:r>
          </a:p>
        </p:txBody>
      </p:sp>
    </p:spTree>
    <p:extLst>
      <p:ext uri="{BB962C8B-B14F-4D97-AF65-F5344CB8AC3E}">
        <p14:creationId xmlns:p14="http://schemas.microsoft.com/office/powerpoint/2010/main" val="2127873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F1228430-A5CD-4C5D-A779-1E4F20C15B02}"/>
              </a:ext>
            </a:extLst>
          </p:cNvPr>
          <p:cNvSpPr>
            <a:spLocks noGrp="1"/>
          </p:cNvSpPr>
          <p:nvPr>
            <p:ph idx="1"/>
          </p:nvPr>
        </p:nvSpPr>
        <p:spPr/>
        <p:txBody>
          <a:bodyPr>
            <a:normAutofit/>
          </a:bodyPr>
          <a:lstStyle/>
          <a:p>
            <a:pPr marL="0" indent="0">
              <a:spcBef>
                <a:spcPts val="0"/>
              </a:spcBef>
              <a:spcAft>
                <a:spcPts val="600"/>
              </a:spcAft>
              <a:buNone/>
            </a:pPr>
            <a:r>
              <a:rPr lang="en-US" sz="2400" dirty="0"/>
              <a:t>We’ve been safe here for a while. I’m a little worried about Joe, though—he’s been extremely tired ever since we arrived. He said he wasn’t feeling well. What if he has the zombie infection and doesn’t know it yet?</a:t>
            </a:r>
          </a:p>
          <a:p>
            <a:pPr marL="0" indent="0">
              <a:buNone/>
            </a:pPr>
            <a:r>
              <a:rPr lang="en-US" sz="2400" b="1" dirty="0"/>
              <a:t>If there is one zombie among us, how long will it take for all of us to become infected?</a:t>
            </a:r>
          </a:p>
        </p:txBody>
      </p:sp>
      <p:sp>
        <p:nvSpPr>
          <p:cNvPr id="19" name="Title 18">
            <a:extLst>
              <a:ext uri="{FF2B5EF4-FFF2-40B4-BE49-F238E27FC236}">
                <a16:creationId xmlns:a16="http://schemas.microsoft.com/office/drawing/2014/main" id="{7D3ADB25-CB7B-467A-BB9B-0CFA403E2828}"/>
              </a:ext>
            </a:extLst>
          </p:cNvPr>
          <p:cNvSpPr>
            <a:spLocks noGrp="1"/>
          </p:cNvSpPr>
          <p:nvPr>
            <p:ph type="title"/>
          </p:nvPr>
        </p:nvSpPr>
        <p:spPr/>
        <p:txBody>
          <a:bodyPr/>
          <a:lstStyle/>
          <a:p>
            <a:r>
              <a:rPr lang="en-US" dirty="0"/>
              <a:t>Zombie Outbreak (Part 2)</a:t>
            </a:r>
          </a:p>
        </p:txBody>
      </p:sp>
    </p:spTree>
    <p:extLst>
      <p:ext uri="{BB962C8B-B14F-4D97-AF65-F5344CB8AC3E}">
        <p14:creationId xmlns:p14="http://schemas.microsoft.com/office/powerpoint/2010/main" val="17053335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LEARN Colors">
      <a:dk1>
        <a:sysClr val="windowText" lastClr="000000"/>
      </a:dk1>
      <a:lt1>
        <a:sysClr val="window" lastClr="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LEARN Fonts">
      <a:majorFont>
        <a:latin typeface="Calibri"/>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Slides Template" id="{418F4C7D-6FF6-4BC3-8FFB-630639050169}" vid="{6C158D59-EBB1-47A7-9CFF-6E4552F2CE41}"/>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Slides Template</Template>
  <TotalTime>6830</TotalTime>
  <Words>1403</Words>
  <Application>Microsoft Office PowerPoint</Application>
  <PresentationFormat>On-screen Show (16:9)</PresentationFormat>
  <Paragraphs>89</Paragraphs>
  <Slides>27</Slides>
  <Notes>11</Notes>
  <HiddenSlides>8</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-apple-system</vt:lpstr>
      <vt:lpstr>Arial</vt:lpstr>
      <vt:lpstr>Calibri</vt:lpstr>
      <vt:lpstr>Open Sans</vt:lpstr>
      <vt:lpstr>Times New Roman</vt:lpstr>
      <vt:lpstr>Wingdings 2</vt:lpstr>
      <vt:lpstr>LEARN theme</vt:lpstr>
      <vt:lpstr>Equation</vt:lpstr>
      <vt:lpstr>PowerPoint Presentation</vt:lpstr>
      <vt:lpstr>Zombie Takeover</vt:lpstr>
      <vt:lpstr>Essential Question</vt:lpstr>
      <vt:lpstr>Lesson Objectives</vt:lpstr>
      <vt:lpstr>What Do You Think This Video Represents?</vt:lpstr>
      <vt:lpstr>What Do You Think This Video Represents?</vt:lpstr>
      <vt:lpstr>Zombie Outbreak (Part 1)</vt:lpstr>
      <vt:lpstr>Zombie Outbreak (Part 2)</vt:lpstr>
      <vt:lpstr>Zombie Outbreak (Part 2)</vt:lpstr>
      <vt:lpstr>Exploring a Zombie Outbreak</vt:lpstr>
      <vt:lpstr>Exploring a Zombie Outbreak</vt:lpstr>
      <vt:lpstr>Exploring a Zombie Outbreak</vt:lpstr>
      <vt:lpstr>Exploring a Zombie Outbreak</vt:lpstr>
      <vt:lpstr>Exploring a Zombie Outbreak</vt:lpstr>
      <vt:lpstr>Exploring a Zombie Outbreak: Results</vt:lpstr>
      <vt:lpstr>Logistic Functions</vt:lpstr>
      <vt:lpstr>Logistic Functions</vt:lpstr>
      <vt:lpstr>Using Key Characteristics</vt:lpstr>
      <vt:lpstr>Using Key Characteristics (Solution 1)</vt:lpstr>
      <vt:lpstr>Using Key Characteristics (Solution 2)</vt:lpstr>
      <vt:lpstr>Using Key Characteristics (Solution 3)</vt:lpstr>
      <vt:lpstr>Using Key Characteristics (Solution 4)</vt:lpstr>
      <vt:lpstr>Exit Ticket</vt:lpstr>
      <vt:lpstr>Exit Ticket (Solution 1)</vt:lpstr>
      <vt:lpstr>Exit Ticket (Solution 2)</vt:lpstr>
      <vt:lpstr>Exit Ticket (Solution 3)</vt:lpstr>
      <vt:lpstr>Exit Ticket (Solution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Lee, Brooke L.</cp:lastModifiedBy>
  <cp:revision>22</cp:revision>
  <dcterms:created xsi:type="dcterms:W3CDTF">2022-04-19T19:06:23Z</dcterms:created>
  <dcterms:modified xsi:type="dcterms:W3CDTF">2022-05-10T15:29:14Z</dcterms:modified>
</cp:coreProperties>
</file>