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69"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K93hQ1+9pjd3wJjX0blUvONl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025DAC-9528-434E-A9C0-04A44DDB1D43}">
  <a:tblStyle styleId="{08025DAC-9528-434E-A9C0-04A44DDB1D43}" styleName="Table_0">
    <a:wholeTbl>
      <a:tcTxStyle>
        <a:font>
          <a:latin typeface="Arial"/>
          <a:ea typeface="Arial"/>
          <a:cs typeface="Arial"/>
        </a:font>
        <a:srgbClr val="000000"/>
      </a:tcTxStyle>
      <a:tcStyle>
        <a:tcBdr>
          <a:left>
            <a:ln w="12700" cap="flat" cmpd="sng">
              <a:solidFill>
                <a:srgbClr val="BED7D3"/>
              </a:solidFill>
              <a:prstDash val="solid"/>
              <a:round/>
              <a:headEnd type="none" w="sm" len="sm"/>
              <a:tailEnd type="none" w="sm" len="sm"/>
            </a:ln>
          </a:left>
          <a:right>
            <a:ln w="12700" cap="flat" cmpd="sng">
              <a:solidFill>
                <a:srgbClr val="BED7D3"/>
              </a:solidFill>
              <a:prstDash val="solid"/>
              <a:round/>
              <a:headEnd type="none" w="sm" len="sm"/>
              <a:tailEnd type="none" w="sm" len="sm"/>
            </a:ln>
          </a:right>
          <a:top>
            <a:ln w="12700" cap="flat" cmpd="sng">
              <a:solidFill>
                <a:srgbClr val="BED7D3"/>
              </a:solidFill>
              <a:prstDash val="solid"/>
              <a:round/>
              <a:headEnd type="none" w="sm" len="sm"/>
              <a:tailEnd type="none" w="sm" len="sm"/>
            </a:ln>
          </a:top>
          <a:bottom>
            <a:ln w="12700" cap="flat" cmpd="sng">
              <a:solidFill>
                <a:srgbClr val="BED7D3"/>
              </a:solidFill>
              <a:prstDash val="solid"/>
              <a:round/>
              <a:headEnd type="none" w="sm" len="sm"/>
              <a:tailEnd type="none" w="sm" len="sm"/>
            </a:ln>
          </a:bottom>
          <a:insideH>
            <a:ln w="12700" cap="flat" cmpd="sng">
              <a:solidFill>
                <a:srgbClr val="BED7D3"/>
              </a:solidFill>
              <a:prstDash val="solid"/>
              <a:round/>
              <a:headEnd type="none" w="sm" len="sm"/>
              <a:tailEnd type="none" w="sm" len="sm"/>
            </a:ln>
          </a:insideH>
          <a:insideV>
            <a:ln w="12700" cap="flat" cmpd="sng">
              <a:solidFill>
                <a:srgbClr val="BED7D3"/>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56B8870B-F164-4C4E-A2EC-9D4A1AD3F7FA}"/>
    <pc:docChg chg="modSld">
      <pc:chgData name="Bracken, Pam" userId="f3aa402d-8a3c-4841-b939-af5e5b41e404" providerId="ADAL" clId="{56B8870B-F164-4C4E-A2EC-9D4A1AD3F7FA}" dt="2025-04-01T18:15:32.908" v="0" actId="20577"/>
      <pc:docMkLst>
        <pc:docMk/>
      </pc:docMkLst>
      <pc:sldChg chg="modSp mod">
        <pc:chgData name="Bracken, Pam" userId="f3aa402d-8a3c-4841-b939-af5e5b41e404" providerId="ADAL" clId="{56B8870B-F164-4C4E-A2EC-9D4A1AD3F7FA}" dt="2025-04-01T18:15:32.908" v="0" actId="20577"/>
        <pc:sldMkLst>
          <pc:docMk/>
          <pc:sldMk cId="0" sldId="267"/>
        </pc:sldMkLst>
        <pc:graphicFrameChg chg="modGraphic">
          <ac:chgData name="Bracken, Pam" userId="f3aa402d-8a3c-4841-b939-af5e5b41e404" providerId="ADAL" clId="{56B8870B-F164-4C4E-A2EC-9D4A1AD3F7FA}" dt="2025-04-01T18:15:32.908" v="0" actId="20577"/>
          <ac:graphicFrameMkLst>
            <pc:docMk/>
            <pc:sldMk cId="0" sldId="267"/>
            <ac:graphicFrameMk id="20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Snxic_UmKy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971aacfa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971aacfa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971aacfa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971aacfa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K20 Center. (2025, March 26). Behind the Mic: Exploring Voice Acting with Emily Norman [Video]. YouTube.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https://youtu.be/Snxic_UmKyc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3a263750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3a263750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467bb830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467bb83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Teacher’s Note:</a:t>
            </a:r>
            <a:r>
              <a:rPr lang="en-US"/>
              <a:t> Click five (5) times to present each new statement one at a time.</a:t>
            </a:r>
            <a:endParaRPr/>
          </a:p>
        </p:txBody>
      </p:sp>
      <p:sp>
        <p:nvSpPr>
          <p:cNvPr id="142" name="Google Shape;14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7a1201dc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37a1201dc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971aacfa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3971aacfa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971aacf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971aacf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971aacfa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3971aacfa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5"/>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5"/>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6"/>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6"/>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7"/>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pic>
        <p:nvPicPr>
          <p:cNvPr id="90" name="Google Shape;90;g337a1201dcd_0_10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38" scaled="0"/>
        </a:gradFill>
        <a:effectLst/>
      </p:bgPr>
    </p:bg>
    <p:spTree>
      <p:nvGrpSpPr>
        <p:cNvPr id="1" name="Shape 91"/>
        <p:cNvGrpSpPr/>
        <p:nvPr/>
      </p:nvGrpSpPr>
      <p:grpSpPr>
        <a:xfrm>
          <a:off x="0" y="0"/>
          <a:ext cx="0" cy="0"/>
          <a:chOff x="0" y="0"/>
          <a:chExt cx="0" cy="0"/>
        </a:xfrm>
      </p:grpSpPr>
      <p:sp>
        <p:nvSpPr>
          <p:cNvPr id="92" name="Google Shape;92;g337a1201dcd_0_110"/>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Autofit/>
          </a:bodyPr>
          <a:lstStyle>
            <a:lvl1pPr lvl="0" algn="l">
              <a:lnSpc>
                <a:spcPct val="100000"/>
              </a:lnSpc>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g337a1201dcd_0_110"/>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Autofit/>
          </a:bodyPr>
          <a:lstStyle>
            <a:lvl1pPr marR="38100" lvl="0" algn="l">
              <a:lnSpc>
                <a:spcPct val="100000"/>
              </a:lnSpc>
              <a:spcBef>
                <a:spcPts val="400"/>
              </a:spcBef>
              <a:spcAft>
                <a:spcPts val="0"/>
              </a:spcAft>
              <a:buSzPts val="1900"/>
              <a:buNone/>
              <a:defRPr>
                <a:solidFill>
                  <a:schemeClr val="lt1"/>
                </a:solidFill>
                <a:latin typeface="Calibri"/>
                <a:ea typeface="Calibri"/>
                <a:cs typeface="Calibri"/>
                <a:sym typeface="Calibri"/>
              </a:defRPr>
            </a:lvl1pPr>
            <a:lvl2pPr lvl="1" algn="ctr">
              <a:lnSpc>
                <a:spcPct val="100000"/>
              </a:lnSpc>
              <a:spcBef>
                <a:spcPts val="300"/>
              </a:spcBef>
              <a:spcAft>
                <a:spcPts val="0"/>
              </a:spcAft>
              <a:buSzPts val="700"/>
              <a:buNone/>
              <a:defRPr/>
            </a:lvl2pPr>
            <a:lvl3pPr lvl="2" algn="ctr">
              <a:lnSpc>
                <a:spcPct val="100000"/>
              </a:lnSpc>
              <a:spcBef>
                <a:spcPts val="300"/>
              </a:spcBef>
              <a:spcAft>
                <a:spcPts val="0"/>
              </a:spcAft>
              <a:buSzPts val="900"/>
              <a:buNone/>
              <a:defRPr/>
            </a:lvl3pPr>
            <a:lvl4pPr lvl="3" algn="ctr">
              <a:lnSpc>
                <a:spcPct val="100000"/>
              </a:lnSpc>
              <a:spcBef>
                <a:spcPts val="300"/>
              </a:spcBef>
              <a:spcAft>
                <a:spcPts val="0"/>
              </a:spcAft>
              <a:buSzPts val="900"/>
              <a:buNone/>
              <a:defRPr/>
            </a:lvl4pPr>
            <a:lvl5pPr lvl="4" algn="ctr">
              <a:lnSpc>
                <a:spcPct val="100000"/>
              </a:lnSpc>
              <a:spcBef>
                <a:spcPts val="300"/>
              </a:spcBef>
              <a:spcAft>
                <a:spcPts val="0"/>
              </a:spcAft>
              <a:buSzPts val="900"/>
              <a:buNone/>
              <a:defRPr/>
            </a:lvl5pPr>
            <a:lvl6pPr lvl="5" algn="ctr">
              <a:lnSpc>
                <a:spcPct val="100000"/>
              </a:lnSpc>
              <a:spcBef>
                <a:spcPts val="300"/>
              </a:spcBef>
              <a:spcAft>
                <a:spcPts val="0"/>
              </a:spcAft>
              <a:buSzPts val="1100"/>
              <a:buNone/>
              <a:defRPr/>
            </a:lvl6pPr>
            <a:lvl7pPr lvl="6" algn="ctr">
              <a:lnSpc>
                <a:spcPct val="100000"/>
              </a:lnSpc>
              <a:spcBef>
                <a:spcPts val="300"/>
              </a:spcBef>
              <a:spcAft>
                <a:spcPts val="0"/>
              </a:spcAft>
              <a:buSzPts val="1100"/>
              <a:buNone/>
              <a:defRPr/>
            </a:lvl7pPr>
            <a:lvl8pPr lvl="7" algn="ctr">
              <a:lnSpc>
                <a:spcPct val="100000"/>
              </a:lnSpc>
              <a:spcBef>
                <a:spcPts val="300"/>
              </a:spcBef>
              <a:spcAft>
                <a:spcPts val="0"/>
              </a:spcAft>
              <a:buSzPts val="1400"/>
              <a:buNone/>
              <a:defRPr/>
            </a:lvl8pPr>
            <a:lvl9pPr lvl="8" algn="ctr">
              <a:lnSpc>
                <a:spcPct val="100000"/>
              </a:lnSpc>
              <a:spcBef>
                <a:spcPts val="300"/>
              </a:spcBef>
              <a:spcAft>
                <a:spcPts val="0"/>
              </a:spcAft>
              <a:buSzPts val="1400"/>
              <a:buNone/>
              <a:defRPr/>
            </a:lvl9pPr>
          </a:lstStyle>
          <a:p>
            <a:endParaRPr/>
          </a:p>
        </p:txBody>
      </p:sp>
      <p:pic>
        <p:nvPicPr>
          <p:cNvPr id="94" name="Google Shape;94;g337a1201dcd_0_1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g337a1201dcd_0_11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g337a1201dcd_0_114"/>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lvl="0" indent="-311150" algn="l">
              <a:lnSpc>
                <a:spcPct val="100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98" name="Google Shape;98;g337a1201dcd_0_1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99"/>
        <p:cNvGrpSpPr/>
        <p:nvPr/>
      </p:nvGrpSpPr>
      <p:grpSpPr>
        <a:xfrm>
          <a:off x="0" y="0"/>
          <a:ext cx="0" cy="0"/>
          <a:chOff x="0" y="0"/>
          <a:chExt cx="0" cy="0"/>
        </a:xfrm>
      </p:grpSpPr>
      <p:sp>
        <p:nvSpPr>
          <p:cNvPr id="100" name="Google Shape;100;g337a1201dcd_0_118"/>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a:lnSpc>
                <a:spcPct val="10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01" name="Google Shape;101;g337a1201dcd_0_118"/>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02"/>
        <p:cNvGrpSpPr/>
        <p:nvPr/>
      </p:nvGrpSpPr>
      <p:grpSpPr>
        <a:xfrm>
          <a:off x="0" y="0"/>
          <a:ext cx="0" cy="0"/>
          <a:chOff x="0" y="0"/>
          <a:chExt cx="0" cy="0"/>
        </a:xfrm>
      </p:grpSpPr>
      <p:sp>
        <p:nvSpPr>
          <p:cNvPr id="103" name="Google Shape;103;g337a1201dcd_0_1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g337a1201dcd_0_121"/>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Autofit/>
          </a:bodyPr>
          <a:lstStyle>
            <a:lvl1pPr marL="457200" lvl="0" indent="-228600" algn="l">
              <a:lnSpc>
                <a:spcPct val="100000"/>
              </a:lnSpc>
              <a:spcBef>
                <a:spcPts val="300"/>
              </a:spcBef>
              <a:spcAft>
                <a:spcPts val="0"/>
              </a:spcAft>
              <a:buSzPts val="1600"/>
              <a:buNone/>
              <a:defRPr sz="1600">
                <a:solidFill>
                  <a:schemeClr val="lt1"/>
                </a:solidFill>
              </a:defRPr>
            </a:lvl1pPr>
            <a:lvl2pPr marL="914400" lvl="1" indent="-228600" algn="l">
              <a:lnSpc>
                <a:spcPct val="100000"/>
              </a:lnSpc>
              <a:spcBef>
                <a:spcPts val="300"/>
              </a:spcBef>
              <a:spcAft>
                <a:spcPts val="0"/>
              </a:spcAft>
              <a:buSzPts val="700"/>
              <a:buNone/>
              <a:defRPr sz="1400">
                <a:solidFill>
                  <a:schemeClr val="lt1"/>
                </a:solidFill>
              </a:defRPr>
            </a:lvl2pPr>
            <a:lvl3pPr marL="1371600" lvl="2" indent="-228600" algn="l">
              <a:lnSpc>
                <a:spcPct val="100000"/>
              </a:lnSpc>
              <a:spcBef>
                <a:spcPts val="200"/>
              </a:spcBef>
              <a:spcAft>
                <a:spcPts val="0"/>
              </a:spcAft>
              <a:buSzPts val="800"/>
              <a:buNone/>
              <a:defRPr sz="1200">
                <a:solidFill>
                  <a:schemeClr val="lt1"/>
                </a:solidFill>
              </a:defRPr>
            </a:lvl3pPr>
            <a:lvl4pPr marL="1828800" lvl="3" indent="-228600" algn="l">
              <a:lnSpc>
                <a:spcPct val="100000"/>
              </a:lnSpc>
              <a:spcBef>
                <a:spcPts val="200"/>
              </a:spcBef>
              <a:spcAft>
                <a:spcPts val="0"/>
              </a:spcAft>
              <a:buSzPts val="700"/>
              <a:buNone/>
              <a:defRPr sz="1100">
                <a:solidFill>
                  <a:schemeClr val="lt1"/>
                </a:solidFill>
              </a:defRPr>
            </a:lvl4pPr>
            <a:lvl5pPr marL="2286000" lvl="4" indent="-228600" algn="l">
              <a:lnSpc>
                <a:spcPct val="100000"/>
              </a:lnSpc>
              <a:spcBef>
                <a:spcPts val="200"/>
              </a:spcBef>
              <a:spcAft>
                <a:spcPts val="0"/>
              </a:spcAft>
              <a:buSzPts val="700"/>
              <a:buNone/>
              <a:defRPr sz="1100">
                <a:solidFill>
                  <a:schemeClr val="lt1"/>
                </a:solidFill>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05" name="Google Shape;105;g337a1201dcd_0_1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g337a1201dcd_0_12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g337a1201dcd_0_125"/>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09" name="Google Shape;109;g337a1201dcd_0_125"/>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0" name="Google Shape;110;g337a1201dcd_0_125"/>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1" name="Google Shape;111;g337a1201dcd_0_125"/>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12" name="Google Shape;112;g337a1201dcd_0_1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3"/>
        <p:cNvGrpSpPr/>
        <p:nvPr/>
      </p:nvGrpSpPr>
      <p:grpSpPr>
        <a:xfrm>
          <a:off x="0" y="0"/>
          <a:ext cx="0" cy="0"/>
          <a:chOff x="0" y="0"/>
          <a:chExt cx="0" cy="0"/>
        </a:xfrm>
      </p:grpSpPr>
      <p:sp>
        <p:nvSpPr>
          <p:cNvPr id="114" name="Google Shape;114;g337a1201dcd_0_132"/>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Autofit/>
          </a:bodyPr>
          <a:lstStyle>
            <a:lvl1pPr marL="457200" lvl="0" indent="-228600" algn="l">
              <a:lnSpc>
                <a:spcPct val="100000"/>
              </a:lnSpc>
              <a:spcBef>
                <a:spcPts val="400"/>
              </a:spcBef>
              <a:spcAft>
                <a:spcPts val="0"/>
              </a:spcAft>
              <a:buSzPts val="2000"/>
              <a:buNone/>
              <a:defRPr sz="2100"/>
            </a:lvl1pPr>
            <a:lvl2pPr marL="914400" lvl="1" indent="-292100" algn="l">
              <a:lnSpc>
                <a:spcPct val="100000"/>
              </a:lnSpc>
              <a:spcBef>
                <a:spcPts val="400"/>
              </a:spcBef>
              <a:spcAft>
                <a:spcPts val="0"/>
              </a:spcAft>
              <a:buSzPts val="1000"/>
              <a:buChar char="➤"/>
              <a:defRPr sz="2000"/>
            </a:lvl2pPr>
            <a:lvl3pPr marL="1371600" lvl="2" indent="-311150" algn="l">
              <a:lnSpc>
                <a:spcPct val="100000"/>
              </a:lnSpc>
              <a:spcBef>
                <a:spcPts val="400"/>
              </a:spcBef>
              <a:spcAft>
                <a:spcPts val="0"/>
              </a:spcAft>
              <a:buSzPts val="1300"/>
              <a:buChar char="-"/>
              <a:defRPr sz="1800"/>
            </a:lvl3pPr>
            <a:lvl4pPr marL="1828800" lvl="3" indent="-292100" algn="l">
              <a:lnSpc>
                <a:spcPct val="100000"/>
              </a:lnSpc>
              <a:spcBef>
                <a:spcPts val="300"/>
              </a:spcBef>
              <a:spcAft>
                <a:spcPts val="0"/>
              </a:spcAft>
              <a:buSzPts val="1000"/>
              <a:buChar char="-"/>
              <a:defRPr sz="1500"/>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5" name="Google Shape;115;g337a1201dcd_0_13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337a1201dcd_0_132"/>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17" name="Google Shape;117;g337a1201dcd_0_1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18"/>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19"/>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0"/>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0"/>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0"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4"/>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6"/>
        <p:cNvGrpSpPr/>
        <p:nvPr/>
      </p:nvGrpSpPr>
      <p:grpSpPr>
        <a:xfrm>
          <a:off x="0" y="0"/>
          <a:ext cx="0" cy="0"/>
          <a:chOff x="0" y="0"/>
          <a:chExt cx="0" cy="0"/>
        </a:xfrm>
      </p:grpSpPr>
      <p:sp>
        <p:nvSpPr>
          <p:cNvPr id="87" name="Google Shape;87;g337a1201dcd_0_10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marR="0" lvl="0" algn="l">
              <a:lnSpc>
                <a:spcPct val="100000"/>
              </a:lnSpc>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g337a1201dcd_0_105"/>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marR="0" lvl="0" indent="-349250" algn="l">
              <a:lnSpc>
                <a:spcPct val="100000"/>
              </a:lnSpc>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a:lnSpc>
                <a:spcPct val="100000"/>
              </a:lnSpc>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a:lnSpc>
                <a:spcPct val="100000"/>
              </a:lnSpc>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a:lnSpc>
                <a:spcPct val="100000"/>
              </a:lnSpc>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a:lnSpc>
                <a:spcPct val="100000"/>
              </a:lnSpc>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nxic_UmKyc"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3971aacfa3_0_20"/>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A Mini Modest Proposal</a:t>
            </a:r>
            <a:endParaRPr/>
          </a:p>
        </p:txBody>
      </p:sp>
      <p:sp>
        <p:nvSpPr>
          <p:cNvPr id="191" name="Google Shape;191;g33971aacfa3_0_20"/>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457200" lvl="0" indent="-336550" algn="l" rtl="0">
              <a:spcBef>
                <a:spcPts val="300"/>
              </a:spcBef>
              <a:spcAft>
                <a:spcPts val="0"/>
              </a:spcAft>
              <a:buSzPts val="1700"/>
              <a:buChar char="●"/>
            </a:pPr>
            <a:r>
              <a:rPr lang="en-US" sz="2400"/>
              <a:t>Choose </a:t>
            </a:r>
            <a:r>
              <a:rPr lang="en-US" sz="2400" b="1"/>
              <a:t>ONE </a:t>
            </a:r>
            <a:r>
              <a:rPr lang="en-US" sz="2400"/>
              <a:t>issue from either schools, society, or the sphere to write about.</a:t>
            </a:r>
            <a:endParaRPr sz="2400"/>
          </a:p>
          <a:p>
            <a:pPr marL="457200" lvl="0" indent="-336550" algn="l" rtl="0">
              <a:spcBef>
                <a:spcPts val="0"/>
              </a:spcBef>
              <a:spcAft>
                <a:spcPts val="0"/>
              </a:spcAft>
              <a:buSzPts val="1700"/>
              <a:buChar char="●"/>
            </a:pPr>
            <a:r>
              <a:rPr lang="en-US" sz="2400"/>
              <a:t>Write a Mini Modest Proposal for that issue:</a:t>
            </a:r>
            <a:endParaRPr sz="2400"/>
          </a:p>
          <a:p>
            <a:pPr marL="914400" lvl="1" indent="-298450" algn="l" rtl="0">
              <a:spcBef>
                <a:spcPts val="0"/>
              </a:spcBef>
              <a:spcAft>
                <a:spcPts val="0"/>
              </a:spcAft>
              <a:buSzPts val="1100"/>
              <a:buChar char="○"/>
            </a:pPr>
            <a:r>
              <a:rPr lang="en-US" sz="2200"/>
              <a:t>Write a satirical solution to the issue</a:t>
            </a:r>
            <a:endParaRPr sz="2200"/>
          </a:p>
          <a:p>
            <a:pPr marL="914400" lvl="1" indent="-298450" algn="l" rtl="0">
              <a:spcBef>
                <a:spcPts val="0"/>
              </a:spcBef>
              <a:spcAft>
                <a:spcPts val="0"/>
              </a:spcAft>
              <a:buSzPts val="1100"/>
              <a:buChar char="○"/>
            </a:pPr>
            <a:r>
              <a:rPr lang="en-US" sz="2200"/>
              <a:t>Write an actual solution to the issue</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3971aacfa3_0_25"/>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ICAP Video</a:t>
            </a:r>
            <a:endParaRPr/>
          </a:p>
        </p:txBody>
      </p:sp>
      <p:pic>
        <p:nvPicPr>
          <p:cNvPr id="197" name="Google Shape;197;g33971aacfa3_0_25" descr="Join us as we dive into the world of voice acting with industry professional Emily Norman! In this engaging interview, Emily shares insights into her career, the skills needed to succeed, and the exciting opportunities in voice work. Whether you're dreaming of a career behind the mic or just curious about the industry, this conversation will inspire you to find and amplify your own voice!" title="Behind the Mic: Exploring Voice Acting with Emily Norman">
            <a:hlinkClick r:id="rId3"/>
          </p:cNvPr>
          <p:cNvPicPr preferRelativeResize="0"/>
          <p:nvPr/>
        </p:nvPicPr>
        <p:blipFill>
          <a:blip r:embed="rId4">
            <a:alphaModFix/>
          </a:blip>
          <a:stretch>
            <a:fillRect/>
          </a:stretch>
        </p:blipFill>
        <p:spPr>
          <a:xfrm>
            <a:off x="457200" y="1451600"/>
            <a:ext cx="5852266" cy="329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3a2637500b_0_0"/>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Choice Board</a:t>
            </a:r>
            <a:endParaRPr/>
          </a:p>
        </p:txBody>
      </p:sp>
      <p:graphicFrame>
        <p:nvGraphicFramePr>
          <p:cNvPr id="203" name="Google Shape;203;g33a2637500b_0_0"/>
          <p:cNvGraphicFramePr/>
          <p:nvPr>
            <p:extLst>
              <p:ext uri="{D42A27DB-BD31-4B8C-83A1-F6EECF244321}">
                <p14:modId xmlns:p14="http://schemas.microsoft.com/office/powerpoint/2010/main" val="4277650863"/>
              </p:ext>
            </p:extLst>
          </p:nvPr>
        </p:nvGraphicFramePr>
        <p:xfrm>
          <a:off x="457200" y="1451600"/>
          <a:ext cx="7477725" cy="3291900"/>
        </p:xfrm>
        <a:graphic>
          <a:graphicData uri="http://schemas.openxmlformats.org/drawingml/2006/table">
            <a:tbl>
              <a:tblPr bandRow="1">
                <a:noFill/>
                <a:tableStyleId>{08025DAC-9528-434E-A9C0-04A44DDB1D43}</a:tableStyleId>
              </a:tblPr>
              <a:tblGrid>
                <a:gridCol w="2493125">
                  <a:extLst>
                    <a:ext uri="{9D8B030D-6E8A-4147-A177-3AD203B41FA5}">
                      <a16:colId xmlns:a16="http://schemas.microsoft.com/office/drawing/2014/main" val="20000"/>
                    </a:ext>
                  </a:extLst>
                </a:gridCol>
                <a:gridCol w="2492300">
                  <a:extLst>
                    <a:ext uri="{9D8B030D-6E8A-4147-A177-3AD203B41FA5}">
                      <a16:colId xmlns:a16="http://schemas.microsoft.com/office/drawing/2014/main" val="20001"/>
                    </a:ext>
                  </a:extLst>
                </a:gridCol>
                <a:gridCol w="2492300">
                  <a:extLst>
                    <a:ext uri="{9D8B030D-6E8A-4147-A177-3AD203B41FA5}">
                      <a16:colId xmlns:a16="http://schemas.microsoft.com/office/drawing/2014/main" val="20002"/>
                    </a:ext>
                  </a:extLst>
                </a:gridCol>
              </a:tblGrid>
              <a:tr h="1645950">
                <a:tc>
                  <a:txBody>
                    <a:bodyPr/>
                    <a:lstStyle/>
                    <a:p>
                      <a:pPr marL="0" lvl="0" indent="0" algn="ctr" rtl="0">
                        <a:spcBef>
                          <a:spcPts val="0"/>
                        </a:spcBef>
                        <a:spcAft>
                          <a:spcPts val="0"/>
                        </a:spcAft>
                        <a:buNone/>
                      </a:pPr>
                      <a:r>
                        <a:rPr lang="en-US" sz="1500" b="1">
                          <a:solidFill>
                            <a:schemeClr val="accent1"/>
                          </a:solidFill>
                          <a:latin typeface="Calibri"/>
                          <a:ea typeface="Calibri"/>
                          <a:cs typeface="Calibri"/>
                          <a:sym typeface="Calibri"/>
                        </a:rPr>
                        <a:t>Google Slides or PowerPoint</a:t>
                      </a:r>
                      <a:endParaRPr sz="1500" b="1">
                        <a:solidFill>
                          <a:schemeClr val="accent1"/>
                        </a:solidFill>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Create a slideshow presentation using Google Slides or PowerPoint</a:t>
                      </a:r>
                      <a:endParaRPr sz="1500">
                        <a:latin typeface="Calibri"/>
                        <a:ea typeface="Calibri"/>
                        <a:cs typeface="Calibri"/>
                        <a:sym typeface="Calibri"/>
                      </a:endParaRPr>
                    </a:p>
                  </a:txBody>
                  <a:tcPr marL="73025" marR="73025" marT="73025" marB="73025" anchor="ctr">
                    <a:lnL w="28575" cap="flat" cmpd="sng">
                      <a:solidFill>
                        <a:srgbClr val="BED7D3"/>
                      </a:solidFill>
                      <a:prstDash val="solid"/>
                      <a:round/>
                      <a:headEnd type="none" w="sm" len="sm"/>
                      <a:tailEnd type="none" w="sm" len="sm"/>
                    </a:lnL>
                    <a:lnR w="28575" cap="flat" cmpd="sng">
                      <a:solidFill>
                        <a:srgbClr val="BED7D3"/>
                      </a:solidFill>
                      <a:prstDash val="solid"/>
                      <a:round/>
                      <a:headEnd type="none" w="sm" len="sm"/>
                      <a:tailEnd type="none" w="sm" len="sm"/>
                    </a:lnR>
                    <a:lnT w="28575" cap="flat" cmpd="sng">
                      <a:solidFill>
                        <a:srgbClr val="BED7D3"/>
                      </a:solidFill>
                      <a:prstDash val="solid"/>
                      <a:round/>
                      <a:headEnd type="none" w="sm" len="sm"/>
                      <a:tailEnd type="none" w="sm" len="sm"/>
                    </a:lnT>
                    <a:lnB w="28575"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accent1"/>
                          </a:solidFill>
                          <a:latin typeface="Calibri"/>
                          <a:ea typeface="Calibri"/>
                          <a:cs typeface="Calibri"/>
                          <a:sym typeface="Calibri"/>
                        </a:rPr>
                        <a:t>Prezi</a:t>
                      </a:r>
                      <a:endParaRPr sz="1500" b="1">
                        <a:solidFill>
                          <a:schemeClr val="accent1"/>
                        </a:solidFill>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Create a presentation using Prezi</a:t>
                      </a:r>
                      <a:endParaRPr sz="1500">
                        <a:latin typeface="Calibri"/>
                        <a:ea typeface="Calibri"/>
                        <a:cs typeface="Calibri"/>
                        <a:sym typeface="Calibri"/>
                      </a:endParaRPr>
                    </a:p>
                  </a:txBody>
                  <a:tcPr marL="73025" marR="73025" marT="73025" marB="73025" anchor="ctr">
                    <a:lnL w="28575" cap="flat" cmpd="sng">
                      <a:solidFill>
                        <a:srgbClr val="BED7D3"/>
                      </a:solidFill>
                      <a:prstDash val="solid"/>
                      <a:round/>
                      <a:headEnd type="none" w="sm" len="sm"/>
                      <a:tailEnd type="none" w="sm" len="sm"/>
                    </a:lnL>
                    <a:lnR w="28575" cap="flat" cmpd="sng">
                      <a:solidFill>
                        <a:srgbClr val="BED7D3"/>
                      </a:solidFill>
                      <a:prstDash val="solid"/>
                      <a:round/>
                      <a:headEnd type="none" w="sm" len="sm"/>
                      <a:tailEnd type="none" w="sm" len="sm"/>
                    </a:lnR>
                    <a:lnT w="28575" cap="flat" cmpd="sng">
                      <a:solidFill>
                        <a:srgbClr val="BED7D3"/>
                      </a:solidFill>
                      <a:prstDash val="solid"/>
                      <a:round/>
                      <a:headEnd type="none" w="sm" len="sm"/>
                      <a:tailEnd type="none" w="sm" len="sm"/>
                    </a:lnT>
                    <a:lnB w="28575"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accent1"/>
                          </a:solidFill>
                          <a:latin typeface="Calibri"/>
                          <a:ea typeface="Calibri"/>
                          <a:cs typeface="Calibri"/>
                          <a:sym typeface="Calibri"/>
                        </a:rPr>
                        <a:t>Canva</a:t>
                      </a:r>
                      <a:endParaRPr sz="1500" b="1">
                        <a:solidFill>
                          <a:schemeClr val="accent1"/>
                        </a:solidFill>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Create a diagram, graphic, or presentation using Canva</a:t>
                      </a:r>
                      <a:endParaRPr sz="1500">
                        <a:latin typeface="Calibri"/>
                        <a:ea typeface="Calibri"/>
                        <a:cs typeface="Calibri"/>
                        <a:sym typeface="Calibri"/>
                      </a:endParaRPr>
                    </a:p>
                  </a:txBody>
                  <a:tcPr marL="73025" marR="73025" marT="73025" marB="73025" anchor="ctr">
                    <a:lnL w="28575" cap="flat" cmpd="sng">
                      <a:solidFill>
                        <a:srgbClr val="BED7D3"/>
                      </a:solidFill>
                      <a:prstDash val="solid"/>
                      <a:round/>
                      <a:headEnd type="none" w="sm" len="sm"/>
                      <a:tailEnd type="none" w="sm" len="sm"/>
                    </a:lnL>
                    <a:lnR w="28575" cap="flat" cmpd="sng">
                      <a:solidFill>
                        <a:srgbClr val="BED7D3"/>
                      </a:solidFill>
                      <a:prstDash val="solid"/>
                      <a:round/>
                      <a:headEnd type="none" w="sm" len="sm"/>
                      <a:tailEnd type="none" w="sm" len="sm"/>
                    </a:lnR>
                    <a:lnT w="28575" cap="flat" cmpd="sng">
                      <a:solidFill>
                        <a:srgbClr val="BED7D3"/>
                      </a:solidFill>
                      <a:prstDash val="solid"/>
                      <a:round/>
                      <a:headEnd type="none" w="sm" len="sm"/>
                      <a:tailEnd type="none" w="sm" len="sm"/>
                    </a:lnT>
                    <a:lnB w="28575" cap="flat" cmpd="sng">
                      <a:solidFill>
                        <a:srgbClr val="BED7D3"/>
                      </a:solidFill>
                      <a:prstDash val="solid"/>
                      <a:round/>
                      <a:headEnd type="none" w="sm" len="sm"/>
                      <a:tailEnd type="none" w="sm" len="sm"/>
                    </a:lnB>
                  </a:tcPr>
                </a:tc>
                <a:extLst>
                  <a:ext uri="{0D108BD9-81ED-4DB2-BD59-A6C34878D82A}">
                    <a16:rowId xmlns:a16="http://schemas.microsoft.com/office/drawing/2014/main" val="10000"/>
                  </a:ext>
                </a:extLst>
              </a:tr>
              <a:tr h="1645950">
                <a:tc>
                  <a:txBody>
                    <a:bodyPr/>
                    <a:lstStyle/>
                    <a:p>
                      <a:pPr marL="0" lvl="0" indent="0" algn="ctr" rtl="0">
                        <a:spcBef>
                          <a:spcPts val="0"/>
                        </a:spcBef>
                        <a:spcAft>
                          <a:spcPts val="0"/>
                        </a:spcAft>
                        <a:buNone/>
                      </a:pPr>
                      <a:r>
                        <a:rPr lang="en-US" sz="1500" b="1">
                          <a:solidFill>
                            <a:schemeClr val="accent1"/>
                          </a:solidFill>
                          <a:latin typeface="Calibri"/>
                          <a:ea typeface="Calibri"/>
                          <a:cs typeface="Calibri"/>
                          <a:sym typeface="Calibri"/>
                        </a:rPr>
                        <a:t>NotebookLM</a:t>
                      </a:r>
                      <a:endParaRPr sz="1500" b="1">
                        <a:solidFill>
                          <a:schemeClr val="accent1"/>
                        </a:solidFill>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Use AI to create a podcast recording with NotebookLM</a:t>
                      </a:r>
                      <a:endParaRPr sz="1500">
                        <a:latin typeface="Calibri"/>
                        <a:ea typeface="Calibri"/>
                        <a:cs typeface="Calibri"/>
                        <a:sym typeface="Calibri"/>
                      </a:endParaRPr>
                    </a:p>
                  </a:txBody>
                  <a:tcPr marL="73025" marR="73025" marT="73025" marB="73025" anchor="ctr">
                    <a:lnL w="28575" cap="flat" cmpd="sng">
                      <a:solidFill>
                        <a:srgbClr val="BED7D3"/>
                      </a:solidFill>
                      <a:prstDash val="solid"/>
                      <a:round/>
                      <a:headEnd type="none" w="sm" len="sm"/>
                      <a:tailEnd type="none" w="sm" len="sm"/>
                    </a:lnL>
                    <a:lnR w="28575" cap="flat" cmpd="sng">
                      <a:solidFill>
                        <a:srgbClr val="BED7D3"/>
                      </a:solidFill>
                      <a:prstDash val="solid"/>
                      <a:round/>
                      <a:headEnd type="none" w="sm" len="sm"/>
                      <a:tailEnd type="none" w="sm" len="sm"/>
                    </a:lnR>
                    <a:lnT w="28575" cap="flat" cmpd="sng">
                      <a:solidFill>
                        <a:srgbClr val="BED7D3"/>
                      </a:solidFill>
                      <a:prstDash val="solid"/>
                      <a:round/>
                      <a:headEnd type="none" w="sm" len="sm"/>
                      <a:tailEnd type="none" w="sm" len="sm"/>
                    </a:lnT>
                    <a:lnB w="28575"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accent1"/>
                          </a:solidFill>
                          <a:latin typeface="Calibri"/>
                          <a:ea typeface="Calibri"/>
                          <a:cs typeface="Calibri"/>
                          <a:sym typeface="Calibri"/>
                        </a:rPr>
                        <a:t>Writing a Proposal</a:t>
                      </a:r>
                      <a:endParaRPr sz="1500" b="1">
                        <a:solidFill>
                          <a:schemeClr val="accent1"/>
                        </a:solidFill>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Write your proposal in essay-form</a:t>
                      </a:r>
                      <a:endParaRPr sz="1500">
                        <a:latin typeface="Calibri"/>
                        <a:ea typeface="Calibri"/>
                        <a:cs typeface="Calibri"/>
                        <a:sym typeface="Calibri"/>
                      </a:endParaRPr>
                    </a:p>
                  </a:txBody>
                  <a:tcPr marL="73025" marR="73025" marT="73025" marB="73025" anchor="ctr">
                    <a:lnL w="28575" cap="flat" cmpd="sng">
                      <a:solidFill>
                        <a:srgbClr val="BED7D3"/>
                      </a:solidFill>
                      <a:prstDash val="solid"/>
                      <a:round/>
                      <a:headEnd type="none" w="sm" len="sm"/>
                      <a:tailEnd type="none" w="sm" len="sm"/>
                    </a:lnL>
                    <a:lnR w="28575" cap="flat" cmpd="sng">
                      <a:solidFill>
                        <a:srgbClr val="BED7D3"/>
                      </a:solidFill>
                      <a:prstDash val="solid"/>
                      <a:round/>
                      <a:headEnd type="none" w="sm" len="sm"/>
                      <a:tailEnd type="none" w="sm" len="sm"/>
                    </a:lnR>
                    <a:lnT w="28575" cap="flat" cmpd="sng">
                      <a:solidFill>
                        <a:srgbClr val="BED7D3"/>
                      </a:solidFill>
                      <a:prstDash val="solid"/>
                      <a:round/>
                      <a:headEnd type="none" w="sm" len="sm"/>
                      <a:tailEnd type="none" w="sm" len="sm"/>
                    </a:lnT>
                    <a:lnB w="28575"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accent1"/>
                          </a:solidFill>
                          <a:latin typeface="Calibri"/>
                          <a:ea typeface="Calibri"/>
                          <a:cs typeface="Calibri"/>
                          <a:sym typeface="Calibri"/>
                        </a:rPr>
                        <a:t>Artist Choice</a:t>
                      </a:r>
                      <a:endParaRPr sz="15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US" sz="1500" dirty="0">
                          <a:latin typeface="Calibri"/>
                          <a:ea typeface="Calibri"/>
                          <a:cs typeface="Calibri"/>
                          <a:sym typeface="Calibri"/>
                        </a:rPr>
                        <a:t>Choose an artist approach to present </a:t>
                      </a:r>
                      <a:r>
                        <a:rPr lang="en-US" sz="1500">
                          <a:latin typeface="Calibri"/>
                          <a:ea typeface="Calibri"/>
                          <a:cs typeface="Calibri"/>
                          <a:sym typeface="Calibri"/>
                        </a:rPr>
                        <a:t>your proposal</a:t>
                      </a:r>
                      <a:endParaRPr sz="1500" dirty="0">
                        <a:latin typeface="Calibri"/>
                        <a:ea typeface="Calibri"/>
                        <a:cs typeface="Calibri"/>
                        <a:sym typeface="Calibri"/>
                      </a:endParaRPr>
                    </a:p>
                  </a:txBody>
                  <a:tcPr marL="73025" marR="73025" marT="73025" marB="73025" anchor="ctr">
                    <a:lnL w="28575" cap="flat" cmpd="sng">
                      <a:solidFill>
                        <a:srgbClr val="BED7D3"/>
                      </a:solidFill>
                      <a:prstDash val="solid"/>
                      <a:round/>
                      <a:headEnd type="none" w="sm" len="sm"/>
                      <a:tailEnd type="none" w="sm" len="sm"/>
                    </a:lnL>
                    <a:lnR w="28575" cap="flat" cmpd="sng">
                      <a:solidFill>
                        <a:srgbClr val="BED7D3"/>
                      </a:solidFill>
                      <a:prstDash val="solid"/>
                      <a:round/>
                      <a:headEnd type="none" w="sm" len="sm"/>
                      <a:tailEnd type="none" w="sm" len="sm"/>
                    </a:lnR>
                    <a:lnT w="28575" cap="flat" cmpd="sng">
                      <a:solidFill>
                        <a:srgbClr val="BED7D3"/>
                      </a:solidFill>
                      <a:prstDash val="solid"/>
                      <a:round/>
                      <a:headEnd type="none" w="sm" len="sm"/>
                      <a:tailEnd type="none" w="sm" len="sm"/>
                    </a:lnT>
                    <a:lnB w="28575"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467bb83046_0_0"/>
          <p:cNvSpPr txBox="1">
            <a:spLocks noGrp="1"/>
          </p:cNvSpPr>
          <p:nvPr>
            <p:ph type="title"/>
          </p:nvPr>
        </p:nvSpPr>
        <p:spPr>
          <a:xfrm>
            <a:off x="457200" y="528066"/>
            <a:ext cx="8229600" cy="857400"/>
          </a:xfrm>
          <a:prstGeom prst="rect">
            <a:avLst/>
          </a:prstGeom>
        </p:spPr>
        <p:txBody>
          <a:bodyPr spcFirstLastPara="1" wrap="square" lIns="0" tIns="48750" rIns="0" bIns="0" anchor="ctr" anchorCtr="0">
            <a:noAutofit/>
          </a:bodyPr>
          <a:lstStyle/>
          <a:p>
            <a:pPr marL="0" lvl="0" indent="0" algn="l" rtl="0">
              <a:spcBef>
                <a:spcPts val="0"/>
              </a:spcBef>
              <a:spcAft>
                <a:spcPts val="0"/>
              </a:spcAft>
              <a:buNone/>
            </a:pPr>
            <a:r>
              <a:rPr lang="en-US"/>
              <a:t>Presentation Rubric</a:t>
            </a:r>
            <a:endParaRPr/>
          </a:p>
        </p:txBody>
      </p:sp>
      <p:sp>
        <p:nvSpPr>
          <p:cNvPr id="209" name="Google Shape;209;g3467bb83046_0_0"/>
          <p:cNvSpPr txBox="1">
            <a:spLocks noGrp="1"/>
          </p:cNvSpPr>
          <p:nvPr>
            <p:ph type="body" idx="1"/>
          </p:nvPr>
        </p:nvSpPr>
        <p:spPr>
          <a:xfrm>
            <a:off x="457200" y="1261400"/>
            <a:ext cx="7772100" cy="3291900"/>
          </a:xfrm>
          <a:prstGeom prst="rect">
            <a:avLst/>
          </a:prstGeom>
        </p:spPr>
        <p:txBody>
          <a:bodyPr spcFirstLastPara="1" wrap="square" lIns="97525" tIns="48750" rIns="97525" bIns="48750" anchor="t" anchorCtr="0">
            <a:noAutofit/>
          </a:bodyPr>
          <a:lstStyle/>
          <a:p>
            <a:pPr marL="0" lvl="0" indent="0" algn="l" rtl="0">
              <a:spcBef>
                <a:spcPts val="300"/>
              </a:spcBef>
              <a:spcAft>
                <a:spcPts val="0"/>
              </a:spcAft>
              <a:buNone/>
            </a:pPr>
            <a:r>
              <a:rPr lang="en-US" sz="1800" b="1"/>
              <a:t>Exemplary:</a:t>
            </a:r>
            <a:endParaRPr sz="1800" b="1"/>
          </a:p>
          <a:p>
            <a:pPr marL="457200" lvl="0" indent="-342900" algn="l" rtl="0">
              <a:spcBef>
                <a:spcPts val="300"/>
              </a:spcBef>
              <a:spcAft>
                <a:spcPts val="0"/>
              </a:spcAft>
              <a:buSzPts val="1800"/>
              <a:buChar char="●"/>
            </a:pPr>
            <a:r>
              <a:rPr lang="en-US" sz="1800" b="1">
                <a:solidFill>
                  <a:schemeClr val="accent1"/>
                </a:solidFill>
              </a:rPr>
              <a:t>Societal Issue Identification</a:t>
            </a:r>
            <a:r>
              <a:rPr lang="en-US" sz="1800"/>
              <a:t> - </a:t>
            </a:r>
            <a:r>
              <a:rPr lang="en-US" sz="1800">
                <a:solidFill>
                  <a:srgbClr val="000000"/>
                </a:solidFill>
              </a:rPr>
              <a:t>Precisely articulates a complex societal issue with deep analytical insight and multiple contextual examples</a:t>
            </a:r>
            <a:endParaRPr sz="1800">
              <a:solidFill>
                <a:srgbClr val="000000"/>
              </a:solidFill>
            </a:endParaRPr>
          </a:p>
          <a:p>
            <a:pPr marL="457200" lvl="0" indent="-342900" algn="l" rtl="0">
              <a:spcBef>
                <a:spcPts val="0"/>
              </a:spcBef>
              <a:spcAft>
                <a:spcPts val="0"/>
              </a:spcAft>
              <a:buSzPts val="1800"/>
              <a:buChar char="●"/>
            </a:pPr>
            <a:r>
              <a:rPr lang="en-US" sz="1800" b="1">
                <a:solidFill>
                  <a:schemeClr val="accent1"/>
                </a:solidFill>
              </a:rPr>
              <a:t>Satirical Solution Creativity</a:t>
            </a:r>
            <a:r>
              <a:rPr lang="en-US" sz="1800">
                <a:solidFill>
                  <a:schemeClr val="accent1"/>
                </a:solidFill>
              </a:rPr>
              <a:t> </a:t>
            </a:r>
            <a:r>
              <a:rPr lang="en-US" sz="1800">
                <a:solidFill>
                  <a:srgbClr val="000000"/>
                </a:solidFill>
              </a:rPr>
              <a:t>- Develops an ingenious, thought-provoking satirical solution that demonstrates sophisticated critical thinking and nuanced social commentary</a:t>
            </a:r>
            <a:endParaRPr sz="1800">
              <a:solidFill>
                <a:srgbClr val="000000"/>
              </a:solidFill>
            </a:endParaRPr>
          </a:p>
          <a:p>
            <a:pPr marL="457200" lvl="0" indent="-342900" algn="l" rtl="0">
              <a:spcBef>
                <a:spcPts val="0"/>
              </a:spcBef>
              <a:spcAft>
                <a:spcPts val="0"/>
              </a:spcAft>
              <a:buSzPts val="1800"/>
              <a:buChar char="●"/>
            </a:pPr>
            <a:r>
              <a:rPr lang="en-US" sz="1800" b="1">
                <a:solidFill>
                  <a:schemeClr val="accent1"/>
                </a:solidFill>
              </a:rPr>
              <a:t>Actual Solution Development</a:t>
            </a:r>
            <a:r>
              <a:rPr lang="en-US" sz="1800">
                <a:solidFill>
                  <a:srgbClr val="000000"/>
                </a:solidFill>
              </a:rPr>
              <a:t> - Presents a comprehensive, well-researched, and realistic solution with multiple implementation strategies</a:t>
            </a:r>
            <a:endParaRPr sz="1800">
              <a:solidFill>
                <a:srgbClr val="000000"/>
              </a:solidFill>
            </a:endParaRPr>
          </a:p>
          <a:p>
            <a:pPr marL="457200" lvl="0" indent="-342900" algn="l" rtl="0">
              <a:spcBef>
                <a:spcPts val="0"/>
              </a:spcBef>
              <a:spcAft>
                <a:spcPts val="0"/>
              </a:spcAft>
              <a:buSzPts val="1800"/>
              <a:buChar char="●"/>
            </a:pPr>
            <a:r>
              <a:rPr lang="en-US" sz="1800" b="1">
                <a:solidFill>
                  <a:schemeClr val="accent1"/>
                </a:solidFill>
              </a:rPr>
              <a:t>Creative Visual Elements</a:t>
            </a:r>
            <a:r>
              <a:rPr lang="en-US" sz="1800" b="1">
                <a:solidFill>
                  <a:srgbClr val="000000"/>
                </a:solidFill>
              </a:rPr>
              <a:t> </a:t>
            </a:r>
            <a:r>
              <a:rPr lang="en-US" sz="1800">
                <a:solidFill>
                  <a:srgbClr val="000000"/>
                </a:solidFill>
              </a:rPr>
              <a:t>- Integrates sophisticated, original visual elements that powerfully enhance the presentation's message and engagement</a:t>
            </a:r>
            <a:endParaRPr sz="1800">
              <a:solidFill>
                <a:srgbClr val="000000"/>
              </a:solidFill>
            </a:endParaRPr>
          </a:p>
          <a:p>
            <a:pPr marL="457200" lvl="0" indent="-342900" algn="l" rtl="0">
              <a:spcBef>
                <a:spcPts val="0"/>
              </a:spcBef>
              <a:spcAft>
                <a:spcPts val="0"/>
              </a:spcAft>
              <a:buSzPts val="1800"/>
              <a:buChar char="●"/>
            </a:pPr>
            <a:r>
              <a:rPr lang="en-US" sz="1800" b="1">
                <a:solidFill>
                  <a:schemeClr val="accent1"/>
                </a:solidFill>
              </a:rPr>
              <a:t>Presentation Delivery</a:t>
            </a:r>
            <a:r>
              <a:rPr lang="en-US" sz="1800">
                <a:solidFill>
                  <a:srgbClr val="000000"/>
                </a:solidFill>
              </a:rPr>
              <a:t> - Demonstrates exceptional communication skills, engaging presentation style, and profound understanding of the topic</a:t>
            </a: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A Modest Proposal</a:t>
            </a:r>
            <a:endParaRPr/>
          </a:p>
        </p:txBody>
      </p:sp>
      <p:sp>
        <p:nvSpPr>
          <p:cNvPr id="127" name="Google Shape;127;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Satire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33" name="Google Shape;133;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a:t>How does satire reflect the issues of society?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39" name="Google Shape;139;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lnSpcReduction="20000"/>
          </a:bodyPr>
          <a:lstStyle/>
          <a:p>
            <a:pPr marL="457200" lvl="0" indent="-393700" algn="l" rtl="0">
              <a:lnSpc>
                <a:spcPct val="100000"/>
              </a:lnSpc>
              <a:spcBef>
                <a:spcPts val="0"/>
              </a:spcBef>
              <a:spcAft>
                <a:spcPts val="0"/>
              </a:spcAft>
              <a:buSzPts val="2600"/>
              <a:buChar char="•"/>
            </a:pPr>
            <a:r>
              <a:rPr lang="en-US"/>
              <a:t>Recognize and identify examples of satire in informational texts.</a:t>
            </a:r>
            <a:endParaRPr/>
          </a:p>
          <a:p>
            <a:pPr marL="457200" lvl="0" indent="-393700" algn="l" rtl="0">
              <a:lnSpc>
                <a:spcPct val="100000"/>
              </a:lnSpc>
              <a:spcBef>
                <a:spcPts val="0"/>
              </a:spcBef>
              <a:spcAft>
                <a:spcPts val="0"/>
              </a:spcAft>
              <a:buSzPts val="2600"/>
              <a:buChar char="•"/>
            </a:pPr>
            <a:r>
              <a:rPr lang="en-US"/>
              <a:t>Create examples of satire to address societal issues.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a:t>Comedy can be serious. </a:t>
            </a:r>
            <a:endParaRPr/>
          </a:p>
          <a:p>
            <a:pPr marL="227012" lvl="0" indent="-227012" algn="l" rtl="0">
              <a:lnSpc>
                <a:spcPct val="100000"/>
              </a:lnSpc>
              <a:spcBef>
                <a:spcPts val="0"/>
              </a:spcBef>
              <a:spcAft>
                <a:spcPts val="0"/>
              </a:spcAft>
              <a:buClr>
                <a:schemeClr val="accent4"/>
              </a:buClr>
              <a:buSzPts val="2600"/>
              <a:buFont typeface="Arial"/>
              <a:buChar char="•"/>
            </a:pPr>
            <a:r>
              <a:rPr lang="en-US"/>
              <a:t>Humor offends people. </a:t>
            </a:r>
            <a:endParaRPr/>
          </a:p>
          <a:p>
            <a:pPr marL="227012" lvl="0" indent="-227012" algn="l" rtl="0">
              <a:lnSpc>
                <a:spcPct val="100000"/>
              </a:lnSpc>
              <a:spcBef>
                <a:spcPts val="0"/>
              </a:spcBef>
              <a:spcAft>
                <a:spcPts val="0"/>
              </a:spcAft>
              <a:buClr>
                <a:schemeClr val="accent4"/>
              </a:buClr>
              <a:buSzPts val="2600"/>
              <a:buFont typeface="Arial"/>
              <a:buChar char="•"/>
            </a:pPr>
            <a:r>
              <a:rPr lang="en-US"/>
              <a:t>Sarcasm makes a point. </a:t>
            </a:r>
            <a:endParaRPr/>
          </a:p>
          <a:p>
            <a:pPr marL="227012" lvl="0" indent="-227012" algn="l" rtl="0">
              <a:lnSpc>
                <a:spcPct val="100000"/>
              </a:lnSpc>
              <a:spcBef>
                <a:spcPts val="0"/>
              </a:spcBef>
              <a:spcAft>
                <a:spcPts val="0"/>
              </a:spcAft>
              <a:buClr>
                <a:schemeClr val="accent4"/>
              </a:buClr>
              <a:buSzPts val="2600"/>
              <a:buFont typeface="Arial"/>
              <a:buChar char="•"/>
            </a:pPr>
            <a:r>
              <a:rPr lang="en-US"/>
              <a:t>Comments that are funny lead to political or societal change. </a:t>
            </a:r>
            <a:endParaRPr/>
          </a:p>
          <a:p>
            <a:pPr marL="227012" lvl="0" indent="-227012" algn="l" rtl="0">
              <a:lnSpc>
                <a:spcPct val="100000"/>
              </a:lnSpc>
              <a:spcBef>
                <a:spcPts val="0"/>
              </a:spcBef>
              <a:spcAft>
                <a:spcPts val="0"/>
              </a:spcAft>
              <a:buClr>
                <a:schemeClr val="accent4"/>
              </a:buClr>
              <a:buSzPts val="2600"/>
              <a:buFont typeface="Arial"/>
              <a:buChar char="•"/>
            </a:pPr>
            <a:r>
              <a:rPr lang="en-US"/>
              <a:t>Ironic statements make people think critically.</a:t>
            </a:r>
            <a:endParaRPr/>
          </a:p>
        </p:txBody>
      </p:sp>
      <p:sp>
        <p:nvSpPr>
          <p:cNvPr id="145" name="Google Shape;145;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Always, Sometimes, or Never True</a:t>
            </a:r>
            <a:endParaRPr/>
          </a:p>
        </p:txBody>
      </p:sp>
      <p:pic>
        <p:nvPicPr>
          <p:cNvPr id="146" name="Google Shape;146;p5"/>
          <p:cNvPicPr preferRelativeResize="0"/>
          <p:nvPr/>
        </p:nvPicPr>
        <p:blipFill>
          <a:blip r:embed="rId3">
            <a:alphaModFix/>
          </a:blip>
          <a:stretch>
            <a:fillRect/>
          </a:stretch>
        </p:blipFill>
        <p:spPr>
          <a:xfrm>
            <a:off x="7239000" y="340588"/>
            <a:ext cx="1447800" cy="790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37a1201dcd_0_9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CUS and Discuss</a:t>
            </a:r>
            <a:endParaRPr/>
          </a:p>
        </p:txBody>
      </p:sp>
      <p:sp>
        <p:nvSpPr>
          <p:cNvPr id="152" name="Google Shape;152;g337a1201dcd_0_94"/>
          <p:cNvSpPr txBox="1">
            <a:spLocks noGrp="1"/>
          </p:cNvSpPr>
          <p:nvPr>
            <p:ph type="body" idx="1"/>
          </p:nvPr>
        </p:nvSpPr>
        <p:spPr>
          <a:xfrm>
            <a:off x="457200" y="1478925"/>
            <a:ext cx="8229600" cy="3291900"/>
          </a:xfrm>
          <a:prstGeom prst="rect">
            <a:avLst/>
          </a:prstGeom>
          <a:noFill/>
          <a:ln>
            <a:noFill/>
          </a:ln>
        </p:spPr>
        <p:txBody>
          <a:bodyPr spcFirstLastPara="1" wrap="square" lIns="97525" tIns="48750" rIns="97525" bIns="48750" anchor="t" anchorCtr="0">
            <a:noAutofit/>
          </a:bodyPr>
          <a:lstStyle/>
          <a:p>
            <a:pPr marL="457200" lvl="0" indent="-381000" algn="l" rtl="0">
              <a:lnSpc>
                <a:spcPct val="100000"/>
              </a:lnSpc>
              <a:spcBef>
                <a:spcPts val="1000"/>
              </a:spcBef>
              <a:spcAft>
                <a:spcPts val="0"/>
              </a:spcAft>
              <a:buSzPts val="2400"/>
              <a:buFont typeface="Arial"/>
              <a:buChar char="•"/>
            </a:pPr>
            <a:r>
              <a:rPr lang="en-US" sz="2400"/>
              <a:t>As you read:  </a:t>
            </a:r>
            <a:endParaRPr sz="2400"/>
          </a:p>
        </p:txBody>
      </p:sp>
      <p:sp>
        <p:nvSpPr>
          <p:cNvPr id="153" name="Google Shape;153;g337a1201dcd_0_94"/>
          <p:cNvSpPr txBox="1"/>
          <p:nvPr/>
        </p:nvSpPr>
        <p:spPr>
          <a:xfrm>
            <a:off x="739746" y="2285103"/>
            <a:ext cx="20214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Circle</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a:solidFill>
                  <a:schemeClr val="accent1"/>
                </a:solidFill>
                <a:latin typeface="Calibri"/>
                <a:ea typeface="Calibri"/>
                <a:cs typeface="Calibri"/>
                <a:sym typeface="Calibri"/>
              </a:rPr>
              <a:t>Unfamiliar words</a:t>
            </a:r>
            <a:endParaRPr/>
          </a:p>
        </p:txBody>
      </p:sp>
      <p:sp>
        <p:nvSpPr>
          <p:cNvPr id="154" name="Google Shape;154;g337a1201dcd_0_94"/>
          <p:cNvSpPr txBox="1"/>
          <p:nvPr/>
        </p:nvSpPr>
        <p:spPr>
          <a:xfrm>
            <a:off x="2756538" y="2285103"/>
            <a:ext cx="2021400" cy="150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Underline</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a:solidFill>
                  <a:schemeClr val="accent1"/>
                </a:solidFill>
                <a:latin typeface="Calibri"/>
                <a:ea typeface="Calibri"/>
                <a:cs typeface="Calibri"/>
                <a:sym typeface="Calibri"/>
              </a:rPr>
              <a:t>Details that support main ideas</a:t>
            </a:r>
            <a:endParaRPr/>
          </a:p>
        </p:txBody>
      </p:sp>
      <p:sp>
        <p:nvSpPr>
          <p:cNvPr id="155" name="Google Shape;155;g337a1201dcd_0_94"/>
          <p:cNvSpPr txBox="1"/>
          <p:nvPr/>
        </p:nvSpPr>
        <p:spPr>
          <a:xfrm>
            <a:off x="4777845" y="2285103"/>
            <a:ext cx="20214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Star</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a:solidFill>
                  <a:schemeClr val="accent1"/>
                </a:solidFill>
                <a:latin typeface="Calibri"/>
                <a:ea typeface="Calibri"/>
                <a:cs typeface="Calibri"/>
                <a:sym typeface="Calibri"/>
              </a:rPr>
              <a:t>Main ideas</a:t>
            </a:r>
            <a:endParaRPr/>
          </a:p>
        </p:txBody>
      </p:sp>
      <p:sp>
        <p:nvSpPr>
          <p:cNvPr id="156" name="Google Shape;156;g337a1201dcd_0_94"/>
          <p:cNvSpPr/>
          <p:nvPr/>
        </p:nvSpPr>
        <p:spPr>
          <a:xfrm>
            <a:off x="1055574" y="2170726"/>
            <a:ext cx="1403100" cy="800100"/>
          </a:xfrm>
          <a:prstGeom prst="ellipse">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2"/>
              </a:solidFill>
              <a:latin typeface="Arial"/>
              <a:ea typeface="Arial"/>
              <a:cs typeface="Arial"/>
              <a:sym typeface="Arial"/>
            </a:endParaRPr>
          </a:p>
        </p:txBody>
      </p:sp>
      <p:cxnSp>
        <p:nvCxnSpPr>
          <p:cNvPr id="157" name="Google Shape;157;g337a1201dcd_0_94"/>
          <p:cNvCxnSpPr/>
          <p:nvPr/>
        </p:nvCxnSpPr>
        <p:spPr>
          <a:xfrm>
            <a:off x="3076881" y="2712147"/>
            <a:ext cx="1398600" cy="0"/>
          </a:xfrm>
          <a:prstGeom prst="straightConnector1">
            <a:avLst/>
          </a:prstGeom>
          <a:noFill/>
          <a:ln w="28575" cap="flat" cmpd="sng">
            <a:solidFill>
              <a:schemeClr val="accent2"/>
            </a:solidFill>
            <a:prstDash val="solid"/>
            <a:round/>
            <a:headEnd type="none" w="sm" len="sm"/>
            <a:tailEnd type="none" w="sm" len="sm"/>
          </a:ln>
        </p:spPr>
      </p:cxnSp>
      <p:sp>
        <p:nvSpPr>
          <p:cNvPr id="158" name="Google Shape;158;g337a1201dcd_0_94"/>
          <p:cNvSpPr/>
          <p:nvPr/>
        </p:nvSpPr>
        <p:spPr>
          <a:xfrm>
            <a:off x="5644119" y="2074590"/>
            <a:ext cx="288900" cy="288900"/>
          </a:xfrm>
          <a:prstGeom prst="star5">
            <a:avLst>
              <a:gd name="adj" fmla="val 19098"/>
              <a:gd name="hf" fmla="val 105146"/>
              <a:gd name="vf" fmla="val 11055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2"/>
              </a:solidFill>
              <a:latin typeface="Arial"/>
              <a:ea typeface="Arial"/>
              <a:cs typeface="Arial"/>
              <a:sym typeface="Arial"/>
            </a:endParaRPr>
          </a:p>
        </p:txBody>
      </p:sp>
      <p:sp>
        <p:nvSpPr>
          <p:cNvPr id="159" name="Google Shape;159;g337a1201dcd_0_94"/>
          <p:cNvSpPr txBox="1"/>
          <p:nvPr/>
        </p:nvSpPr>
        <p:spPr>
          <a:xfrm>
            <a:off x="6799195" y="2285103"/>
            <a:ext cx="20214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a:solidFill>
                  <a:schemeClr val="accent1"/>
                </a:solidFill>
                <a:latin typeface="Calibri"/>
                <a:ea typeface="Calibri"/>
                <a:cs typeface="Calibri"/>
                <a:sym typeface="Calibri"/>
              </a:rPr>
              <a:t>Summarize</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endParaRPr/>
          </a:p>
        </p:txBody>
      </p:sp>
      <p:pic>
        <p:nvPicPr>
          <p:cNvPr id="160" name="Google Shape;160;g337a1201dcd_0_94"/>
          <p:cNvPicPr preferRelativeResize="0"/>
          <p:nvPr/>
        </p:nvPicPr>
        <p:blipFill>
          <a:blip r:embed="rId3">
            <a:alphaModFix/>
          </a:blip>
          <a:stretch>
            <a:fillRect/>
          </a:stretch>
        </p:blipFill>
        <p:spPr>
          <a:xfrm>
            <a:off x="7500362" y="1947952"/>
            <a:ext cx="619074" cy="415550"/>
          </a:xfrm>
          <a:prstGeom prst="rect">
            <a:avLst/>
          </a:prstGeom>
          <a:noFill/>
          <a:ln>
            <a:noFill/>
          </a:ln>
        </p:spPr>
      </p:pic>
      <p:pic>
        <p:nvPicPr>
          <p:cNvPr id="161" name="Google Shape;161;g337a1201dcd_0_94"/>
          <p:cNvPicPr preferRelativeResize="0"/>
          <p:nvPr/>
        </p:nvPicPr>
        <p:blipFill>
          <a:blip r:embed="rId4">
            <a:alphaModFix/>
          </a:blip>
          <a:stretch>
            <a:fillRect/>
          </a:stretch>
        </p:blipFill>
        <p:spPr>
          <a:xfrm>
            <a:off x="7764450" y="0"/>
            <a:ext cx="1379550" cy="137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3971aacfa3_0_2"/>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CUS and Discuss Reflection</a:t>
            </a:r>
            <a:endParaRPr/>
          </a:p>
        </p:txBody>
      </p:sp>
      <p:sp>
        <p:nvSpPr>
          <p:cNvPr id="167" name="Google Shape;167;g33971aacfa3_0_2"/>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l" rtl="0">
              <a:spcBef>
                <a:spcPts val="0"/>
              </a:spcBef>
              <a:spcAft>
                <a:spcPts val="0"/>
              </a:spcAft>
              <a:buNone/>
            </a:pPr>
            <a:r>
              <a:rPr lang="en-US" sz="2600"/>
              <a:t>How does satire reflect the issues of society?</a:t>
            </a:r>
            <a:endParaRPr/>
          </a:p>
        </p:txBody>
      </p:sp>
      <p:pic>
        <p:nvPicPr>
          <p:cNvPr id="168" name="Google Shape;168;g33971aacfa3_0_2"/>
          <p:cNvPicPr preferRelativeResize="0"/>
          <p:nvPr/>
        </p:nvPicPr>
        <p:blipFill>
          <a:blip r:embed="rId3">
            <a:alphaModFix/>
          </a:blip>
          <a:stretch>
            <a:fillRect/>
          </a:stretch>
        </p:blipFill>
        <p:spPr>
          <a:xfrm>
            <a:off x="7764450" y="0"/>
            <a:ext cx="1379550" cy="137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3971aacfa3_0_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School, Society, Sphere Issues</a:t>
            </a:r>
            <a:endParaRPr/>
          </a:p>
        </p:txBody>
      </p:sp>
      <p:sp>
        <p:nvSpPr>
          <p:cNvPr id="174" name="Google Shape;174;g33971aacfa3_0_9"/>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457200" lvl="0" indent="-349250" algn="l" rtl="0">
              <a:spcBef>
                <a:spcPts val="300"/>
              </a:spcBef>
              <a:spcAft>
                <a:spcPts val="0"/>
              </a:spcAft>
              <a:buSzPts val="1900"/>
              <a:buChar char="●"/>
            </a:pPr>
            <a:r>
              <a:rPr lang="en-US" sz="2600" dirty="0"/>
              <a:t>Brainstorm any issues that you know of within your:</a:t>
            </a:r>
            <a:endParaRPr sz="2600" dirty="0"/>
          </a:p>
          <a:p>
            <a:pPr marL="914400" lvl="1" indent="-349250" algn="l" rtl="0">
              <a:spcBef>
                <a:spcPts val="0"/>
              </a:spcBef>
              <a:spcAft>
                <a:spcPts val="0"/>
              </a:spcAft>
              <a:buSzPts val="1900"/>
              <a:buChar char="○"/>
            </a:pPr>
            <a:r>
              <a:rPr lang="en-US" sz="2600" dirty="0"/>
              <a:t>School</a:t>
            </a:r>
            <a:endParaRPr sz="2600" dirty="0"/>
          </a:p>
          <a:p>
            <a:pPr marL="914400" lvl="1" indent="-349250" algn="l" rtl="0">
              <a:spcBef>
                <a:spcPts val="0"/>
              </a:spcBef>
              <a:spcAft>
                <a:spcPts val="0"/>
              </a:spcAft>
              <a:buSzPts val="1900"/>
              <a:buChar char="○"/>
            </a:pPr>
            <a:r>
              <a:rPr lang="en-US" sz="2600" dirty="0"/>
              <a:t>Society (community)</a:t>
            </a:r>
            <a:endParaRPr sz="2600" dirty="0"/>
          </a:p>
          <a:p>
            <a:pPr marL="914400" lvl="1" indent="-349250" algn="l" rtl="0">
              <a:spcBef>
                <a:spcPts val="0"/>
              </a:spcBef>
              <a:spcAft>
                <a:spcPts val="0"/>
              </a:spcAft>
              <a:buSzPts val="1900"/>
              <a:buChar char="○"/>
            </a:pPr>
            <a:r>
              <a:rPr lang="en-US" sz="2600" dirty="0"/>
              <a:t>Sphere (world)</a:t>
            </a:r>
            <a:endParaRPr sz="2600" dirty="0"/>
          </a:p>
        </p:txBody>
      </p:sp>
      <p:graphicFrame>
        <p:nvGraphicFramePr>
          <p:cNvPr id="175" name="Google Shape;175;g33971aacfa3_0_9"/>
          <p:cNvGraphicFramePr/>
          <p:nvPr/>
        </p:nvGraphicFramePr>
        <p:xfrm>
          <a:off x="0" y="3362225"/>
          <a:ext cx="9144000" cy="1549900"/>
        </p:xfrm>
        <a:graphic>
          <a:graphicData uri="http://schemas.openxmlformats.org/drawingml/2006/table">
            <a:tbl>
              <a:tblPr bandRow="1">
                <a:noFill/>
                <a:tableStyleId>{08025DAC-9528-434E-A9C0-04A44DDB1D43}</a:tableStyleId>
              </a:tblPr>
              <a:tblGrid>
                <a:gridCol w="3047525">
                  <a:extLst>
                    <a:ext uri="{9D8B030D-6E8A-4147-A177-3AD203B41FA5}">
                      <a16:colId xmlns:a16="http://schemas.microsoft.com/office/drawing/2014/main" val="20000"/>
                    </a:ext>
                  </a:extLst>
                </a:gridCol>
                <a:gridCol w="1524475">
                  <a:extLst>
                    <a:ext uri="{9D8B030D-6E8A-4147-A177-3AD203B41FA5}">
                      <a16:colId xmlns:a16="http://schemas.microsoft.com/office/drawing/2014/main" val="20001"/>
                    </a:ext>
                  </a:extLst>
                </a:gridCol>
                <a:gridCol w="1523775">
                  <a:extLst>
                    <a:ext uri="{9D8B030D-6E8A-4147-A177-3AD203B41FA5}">
                      <a16:colId xmlns:a16="http://schemas.microsoft.com/office/drawing/2014/main" val="20002"/>
                    </a:ext>
                  </a:extLst>
                </a:gridCol>
                <a:gridCol w="3048225">
                  <a:extLst>
                    <a:ext uri="{9D8B030D-6E8A-4147-A177-3AD203B41FA5}">
                      <a16:colId xmlns:a16="http://schemas.microsoft.com/office/drawing/2014/main" val="20003"/>
                    </a:ext>
                  </a:extLst>
                </a:gridCol>
              </a:tblGrid>
              <a:tr h="1549900">
                <a:tc>
                  <a:txBody>
                    <a:bodyPr/>
                    <a:lstStyle/>
                    <a:p>
                      <a:pPr marL="0" lvl="0" indent="0" algn="ctr" rtl="0">
                        <a:spcBef>
                          <a:spcPts val="0"/>
                        </a:spcBef>
                        <a:spcAft>
                          <a:spcPts val="0"/>
                        </a:spcAft>
                        <a:buNone/>
                      </a:pPr>
                      <a:r>
                        <a:rPr lang="en-US" sz="1900" b="1">
                          <a:solidFill>
                            <a:srgbClr val="FFFFFF"/>
                          </a:solidFill>
                          <a:latin typeface="Calibri"/>
                          <a:ea typeface="Calibri"/>
                          <a:cs typeface="Calibri"/>
                          <a:sym typeface="Calibri"/>
                        </a:rPr>
                        <a:t>SCHOOL</a:t>
                      </a:r>
                      <a:endParaRPr sz="19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txBody>
                  <a:tcPr marL="73025" marR="73025" marT="73025" marB="73025" anchor="ctr">
                    <a:solidFill>
                      <a:srgbClr val="3E5C61"/>
                    </a:solidFill>
                  </a:tcPr>
                </a:tc>
                <a:tc gridSpan="2">
                  <a:txBody>
                    <a:bodyPr/>
                    <a:lstStyle/>
                    <a:p>
                      <a:pPr marL="0" lvl="0" indent="0" algn="ctr" rtl="0">
                        <a:spcBef>
                          <a:spcPts val="0"/>
                        </a:spcBef>
                        <a:spcAft>
                          <a:spcPts val="0"/>
                        </a:spcAft>
                        <a:buNone/>
                      </a:pPr>
                      <a:r>
                        <a:rPr lang="en-US" sz="1900" b="1">
                          <a:solidFill>
                            <a:srgbClr val="FFFFFF"/>
                          </a:solidFill>
                          <a:latin typeface="Calibri"/>
                          <a:ea typeface="Calibri"/>
                          <a:cs typeface="Calibri"/>
                          <a:sym typeface="Calibri"/>
                        </a:rPr>
                        <a:t>SOCIETY</a:t>
                      </a:r>
                      <a:endParaRPr sz="19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txBody>
                  <a:tcPr marL="73025" marR="73025" marT="73025" marB="73025" anchor="ctr">
                    <a:solidFill>
                      <a:srgbClr val="3E5C61"/>
                    </a:solidFill>
                  </a:tcPr>
                </a:tc>
                <a:tc hMerge="1">
                  <a:txBody>
                    <a:bodyPr/>
                    <a:lstStyle/>
                    <a:p>
                      <a:endParaRPr lang="en-US"/>
                    </a:p>
                  </a:txBody>
                  <a:tcPr/>
                </a:tc>
                <a:tc>
                  <a:txBody>
                    <a:bodyPr/>
                    <a:lstStyle/>
                    <a:p>
                      <a:pPr marL="0" lvl="0" indent="0" algn="ctr" rtl="0">
                        <a:spcBef>
                          <a:spcPts val="0"/>
                        </a:spcBef>
                        <a:spcAft>
                          <a:spcPts val="0"/>
                        </a:spcAft>
                        <a:buNone/>
                      </a:pPr>
                      <a:r>
                        <a:rPr lang="en-US" sz="1900" b="1">
                          <a:solidFill>
                            <a:srgbClr val="FFFFFF"/>
                          </a:solidFill>
                          <a:latin typeface="Calibri"/>
                          <a:ea typeface="Calibri"/>
                          <a:cs typeface="Calibri"/>
                          <a:sym typeface="Calibri"/>
                        </a:rPr>
                        <a:t>SPHERE</a:t>
                      </a:r>
                      <a:endParaRPr sz="19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p>
                      <a:pPr marL="0" lvl="0" indent="0" algn="ctr" rtl="0">
                        <a:spcBef>
                          <a:spcPts val="0"/>
                        </a:spcBef>
                        <a:spcAft>
                          <a:spcPts val="0"/>
                        </a:spcAft>
                        <a:buNone/>
                      </a:pPr>
                      <a:endParaRPr sz="1200" b="1">
                        <a:solidFill>
                          <a:srgbClr val="FFFFFF"/>
                        </a:solidFill>
                        <a:latin typeface="Calibri"/>
                        <a:ea typeface="Calibri"/>
                        <a:cs typeface="Calibri"/>
                        <a:sym typeface="Calibri"/>
                      </a:endParaRPr>
                    </a:p>
                  </a:txBody>
                  <a:tcPr marL="73025" marR="73025" marT="73025" marB="73025" anchor="ctr">
                    <a:solidFill>
                      <a:srgbClr val="3E5C61"/>
                    </a:solidFill>
                  </a:tcPr>
                </a:tc>
                <a:extLst>
                  <a:ext uri="{0D108BD9-81ED-4DB2-BD59-A6C34878D82A}">
                    <a16:rowId xmlns:a16="http://schemas.microsoft.com/office/drawing/2014/main" val="10000"/>
                  </a:ext>
                </a:extLst>
              </a:tr>
            </a:tbl>
          </a:graphicData>
        </a:graphic>
      </p:graphicFrame>
      <p:pic>
        <p:nvPicPr>
          <p:cNvPr id="176" name="Google Shape;176;g33971aacfa3_0_9"/>
          <p:cNvPicPr preferRelativeResize="0"/>
          <p:nvPr/>
        </p:nvPicPr>
        <p:blipFill rotWithShape="1">
          <a:blip r:embed="rId3">
            <a:alphaModFix/>
          </a:blip>
          <a:srcRect l="6571" t="2701" r="4014" b="7845"/>
          <a:stretch/>
        </p:blipFill>
        <p:spPr>
          <a:xfrm>
            <a:off x="4038600" y="3845325"/>
            <a:ext cx="1066800" cy="1066800"/>
          </a:xfrm>
          <a:prstGeom prst="rect">
            <a:avLst/>
          </a:prstGeom>
          <a:noFill/>
          <a:ln>
            <a:noFill/>
          </a:ln>
        </p:spPr>
      </p:pic>
      <p:pic>
        <p:nvPicPr>
          <p:cNvPr id="177" name="Google Shape;177;g33971aacfa3_0_9"/>
          <p:cNvPicPr preferRelativeResize="0"/>
          <p:nvPr/>
        </p:nvPicPr>
        <p:blipFill>
          <a:blip r:embed="rId4">
            <a:alphaModFix/>
          </a:blip>
          <a:stretch>
            <a:fillRect/>
          </a:stretch>
        </p:blipFill>
        <p:spPr>
          <a:xfrm>
            <a:off x="949250" y="3907238"/>
            <a:ext cx="1171575" cy="866775"/>
          </a:xfrm>
          <a:prstGeom prst="rect">
            <a:avLst/>
          </a:prstGeom>
          <a:noFill/>
          <a:ln>
            <a:noFill/>
          </a:ln>
        </p:spPr>
      </p:pic>
      <p:pic>
        <p:nvPicPr>
          <p:cNvPr id="178" name="Google Shape;178;g33971aacfa3_0_9"/>
          <p:cNvPicPr preferRelativeResize="0"/>
          <p:nvPr/>
        </p:nvPicPr>
        <p:blipFill rotWithShape="1">
          <a:blip r:embed="rId5">
            <a:alphaModFix/>
          </a:blip>
          <a:srcRect l="15691" t="5249" r="11866" b="7831"/>
          <a:stretch/>
        </p:blipFill>
        <p:spPr>
          <a:xfrm>
            <a:off x="7212800" y="3845325"/>
            <a:ext cx="828675" cy="99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3971aacfa3_0_14"/>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Inverted Pyramid</a:t>
            </a:r>
            <a:endParaRPr/>
          </a:p>
        </p:txBody>
      </p:sp>
      <p:sp>
        <p:nvSpPr>
          <p:cNvPr id="184" name="Google Shape;184;g33971aacfa3_0_14"/>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l" rtl="0">
              <a:spcBef>
                <a:spcPts val="300"/>
              </a:spcBef>
              <a:spcAft>
                <a:spcPts val="0"/>
              </a:spcAft>
              <a:buNone/>
            </a:pPr>
            <a:r>
              <a:rPr lang="en-US" sz="2500" dirty="0"/>
              <a:t>Share your ideas:</a:t>
            </a:r>
            <a:endParaRPr sz="2500" dirty="0"/>
          </a:p>
          <a:p>
            <a:pPr marL="457200" lvl="0" indent="-387350" algn="l" rtl="0">
              <a:spcBef>
                <a:spcPts val="300"/>
              </a:spcBef>
              <a:spcAft>
                <a:spcPts val="0"/>
              </a:spcAft>
              <a:buSzPts val="2500"/>
              <a:buAutoNum type="arabicPeriod"/>
            </a:pPr>
            <a:r>
              <a:rPr lang="en-US" sz="2500" dirty="0"/>
              <a:t>Pair up with a partner (group of 2).</a:t>
            </a:r>
            <a:endParaRPr sz="2500" dirty="0"/>
          </a:p>
          <a:p>
            <a:pPr marL="457200" lvl="0" indent="-387350" algn="l" rtl="0">
              <a:spcBef>
                <a:spcPts val="0"/>
              </a:spcBef>
              <a:spcAft>
                <a:spcPts val="0"/>
              </a:spcAft>
              <a:buSzPts val="2500"/>
              <a:buAutoNum type="arabicPeriod"/>
            </a:pPr>
            <a:r>
              <a:rPr lang="en-US" sz="2500" dirty="0"/>
              <a:t>Partners pair up with another set of partners (group of 4).</a:t>
            </a:r>
            <a:endParaRPr sz="2500" dirty="0"/>
          </a:p>
          <a:p>
            <a:pPr marL="457200" lvl="0" indent="-387350" algn="l" rtl="0">
              <a:spcBef>
                <a:spcPts val="0"/>
              </a:spcBef>
              <a:spcAft>
                <a:spcPts val="0"/>
              </a:spcAft>
              <a:buSzPts val="2500"/>
              <a:buAutoNum type="arabicPeriod"/>
            </a:pPr>
            <a:r>
              <a:rPr lang="en-US" sz="2500" dirty="0"/>
              <a:t>Small groups pair up with another small group (group of 8).</a:t>
            </a:r>
            <a:endParaRPr sz="2500" dirty="0"/>
          </a:p>
        </p:txBody>
      </p:sp>
      <p:pic>
        <p:nvPicPr>
          <p:cNvPr id="185" name="Google Shape;185;g33971aacfa3_0_14"/>
          <p:cNvPicPr preferRelativeResize="0"/>
          <p:nvPr/>
        </p:nvPicPr>
        <p:blipFill>
          <a:blip r:embed="rId3">
            <a:alphaModFix/>
          </a:blip>
          <a:stretch>
            <a:fillRect/>
          </a:stretch>
        </p:blipFill>
        <p:spPr>
          <a:xfrm>
            <a:off x="7334250" y="0"/>
            <a:ext cx="1809750" cy="180975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430</Words>
  <Application>Microsoft Office PowerPoint</Application>
  <PresentationFormat>On-screen Show (16:9)</PresentationFormat>
  <Paragraphs>77</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Calibri</vt:lpstr>
      <vt:lpstr>Georgia</vt:lpstr>
      <vt:lpstr>Arial</vt:lpstr>
      <vt:lpstr>Noto Sans Symbols</vt:lpstr>
      <vt:lpstr>Constantia</vt:lpstr>
      <vt:lpstr>LEARN theme</vt:lpstr>
      <vt:lpstr>LEARN theme</vt:lpstr>
      <vt:lpstr>K20 PD</vt:lpstr>
      <vt:lpstr>PowerPoint Presentation</vt:lpstr>
      <vt:lpstr>A Modest Proposal</vt:lpstr>
      <vt:lpstr>Essential Question</vt:lpstr>
      <vt:lpstr>Lesson Objectives</vt:lpstr>
      <vt:lpstr>Always, Sometimes, or Never True</vt:lpstr>
      <vt:lpstr>CUS and Discuss</vt:lpstr>
      <vt:lpstr>CUS and Discuss Reflection</vt:lpstr>
      <vt:lpstr>School, Society, Sphere Issues</vt:lpstr>
      <vt:lpstr>Inverted Pyramid</vt:lpstr>
      <vt:lpstr>A Mini Modest Proposal</vt:lpstr>
      <vt:lpstr>ICAP Video</vt:lpstr>
      <vt:lpstr>Choice Board</vt:lpstr>
      <vt:lpstr>Presentation Rubric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1</cp:revision>
  <dcterms:modified xsi:type="dcterms:W3CDTF">2025-04-01T18:15:41Z</dcterms:modified>
</cp:coreProperties>
</file>