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Lst>
  <p:notesMasterIdLst>
    <p:notesMasterId r:id="rId2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1" roundtripDataSignature="AMtx7mg0kwPYl/iJ6GY2vGBIJ191kjrd5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7FF1A9-E66F-7046-A063-FF6040256C7E}" v="1" dt="2025-06-16T15:32:50.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8"/>
    <p:restoredTop sz="94589"/>
  </p:normalViewPr>
  <p:slideViewPr>
    <p:cSldViewPr snapToGrid="0">
      <p:cViewPr varScale="1">
        <p:scale>
          <a:sx n="160" d="100"/>
          <a:sy n="160" d="100"/>
        </p:scale>
        <p:origin x="8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36"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5" Type="http://schemas.openxmlformats.org/officeDocument/2006/relationships/tableStyles" Target="tableStyle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harram, Jehanne" userId="85e21374-e6a7-4794-bfaa-d28b9d520c64" providerId="ADAL" clId="{207FF1A9-E66F-7046-A063-FF6040256C7E}"/>
    <pc:docChg chg="custSel modSld">
      <pc:chgData name="Moharram, Jehanne" userId="85e21374-e6a7-4794-bfaa-d28b9d520c64" providerId="ADAL" clId="{207FF1A9-E66F-7046-A063-FF6040256C7E}" dt="2025-06-17T22:28:23.811" v="32" actId="1076"/>
      <pc:docMkLst>
        <pc:docMk/>
      </pc:docMkLst>
      <pc:sldChg chg="delSp mod">
        <pc:chgData name="Moharram, Jehanne" userId="85e21374-e6a7-4794-bfaa-d28b9d520c64" providerId="ADAL" clId="{207FF1A9-E66F-7046-A063-FF6040256C7E}" dt="2025-06-17T22:26:45.234" v="0" actId="478"/>
        <pc:sldMkLst>
          <pc:docMk/>
          <pc:sldMk cId="0" sldId="261"/>
        </pc:sldMkLst>
        <pc:picChg chg="del">
          <ac:chgData name="Moharram, Jehanne" userId="85e21374-e6a7-4794-bfaa-d28b9d520c64" providerId="ADAL" clId="{207FF1A9-E66F-7046-A063-FF6040256C7E}" dt="2025-06-17T22:26:45.234" v="0" actId="478"/>
          <ac:picMkLst>
            <pc:docMk/>
            <pc:sldMk cId="0" sldId="261"/>
            <ac:picMk id="122" creationId="{00000000-0000-0000-0000-000000000000}"/>
          </ac:picMkLst>
        </pc:picChg>
      </pc:sldChg>
      <pc:sldChg chg="delSp modSp mod">
        <pc:chgData name="Moharram, Jehanne" userId="85e21374-e6a7-4794-bfaa-d28b9d520c64" providerId="ADAL" clId="{207FF1A9-E66F-7046-A063-FF6040256C7E}" dt="2025-06-17T22:27:35.959" v="15" actId="20577"/>
        <pc:sldMkLst>
          <pc:docMk/>
          <pc:sldMk cId="0" sldId="264"/>
        </pc:sldMkLst>
        <pc:spChg chg="mod">
          <ac:chgData name="Moharram, Jehanne" userId="85e21374-e6a7-4794-bfaa-d28b9d520c64" providerId="ADAL" clId="{207FF1A9-E66F-7046-A063-FF6040256C7E}" dt="2025-06-17T22:27:35.959" v="15" actId="20577"/>
          <ac:spMkLst>
            <pc:docMk/>
            <pc:sldMk cId="0" sldId="264"/>
            <ac:spMk id="142" creationId="{00000000-0000-0000-0000-000000000000}"/>
          </ac:spMkLst>
        </pc:spChg>
        <pc:picChg chg="del">
          <ac:chgData name="Moharram, Jehanne" userId="85e21374-e6a7-4794-bfaa-d28b9d520c64" providerId="ADAL" clId="{207FF1A9-E66F-7046-A063-FF6040256C7E}" dt="2025-06-17T22:26:50.182" v="1" actId="478"/>
          <ac:picMkLst>
            <pc:docMk/>
            <pc:sldMk cId="0" sldId="264"/>
            <ac:picMk id="144" creationId="{00000000-0000-0000-0000-000000000000}"/>
          </ac:picMkLst>
        </pc:picChg>
      </pc:sldChg>
      <pc:sldChg chg="delSp modSp mod">
        <pc:chgData name="Moharram, Jehanne" userId="85e21374-e6a7-4794-bfaa-d28b9d520c64" providerId="ADAL" clId="{207FF1A9-E66F-7046-A063-FF6040256C7E}" dt="2025-06-17T22:28:23.811" v="32" actId="1076"/>
        <pc:sldMkLst>
          <pc:docMk/>
          <pc:sldMk cId="0" sldId="265"/>
        </pc:sldMkLst>
        <pc:spChg chg="mod">
          <ac:chgData name="Moharram, Jehanne" userId="85e21374-e6a7-4794-bfaa-d28b9d520c64" providerId="ADAL" clId="{207FF1A9-E66F-7046-A063-FF6040256C7E}" dt="2025-06-17T22:28:23.811" v="32" actId="1076"/>
          <ac:spMkLst>
            <pc:docMk/>
            <pc:sldMk cId="0" sldId="265"/>
            <ac:spMk id="149" creationId="{00000000-0000-0000-0000-000000000000}"/>
          </ac:spMkLst>
        </pc:spChg>
        <pc:spChg chg="mod">
          <ac:chgData name="Moharram, Jehanne" userId="85e21374-e6a7-4794-bfaa-d28b9d520c64" providerId="ADAL" clId="{207FF1A9-E66F-7046-A063-FF6040256C7E}" dt="2025-06-17T22:28:12.804" v="29" actId="255"/>
          <ac:spMkLst>
            <pc:docMk/>
            <pc:sldMk cId="0" sldId="265"/>
            <ac:spMk id="150" creationId="{00000000-0000-0000-0000-000000000000}"/>
          </ac:spMkLst>
        </pc:spChg>
        <pc:picChg chg="del">
          <ac:chgData name="Moharram, Jehanne" userId="85e21374-e6a7-4794-bfaa-d28b9d520c64" providerId="ADAL" clId="{207FF1A9-E66F-7046-A063-FF6040256C7E}" dt="2025-06-17T22:26:53.607" v="2" actId="478"/>
          <ac:picMkLst>
            <pc:docMk/>
            <pc:sldMk cId="0" sldId="265"/>
            <ac:picMk id="152" creationId="{00000000-0000-0000-0000-000000000000}"/>
          </ac:picMkLst>
        </pc:picChg>
      </pc:sldChg>
      <pc:sldChg chg="delSp mod">
        <pc:chgData name="Moharram, Jehanne" userId="85e21374-e6a7-4794-bfaa-d28b9d520c64" providerId="ADAL" clId="{207FF1A9-E66F-7046-A063-FF6040256C7E}" dt="2025-06-17T22:26:58.140" v="3" actId="478"/>
        <pc:sldMkLst>
          <pc:docMk/>
          <pc:sldMk cId="0" sldId="268"/>
        </pc:sldMkLst>
        <pc:picChg chg="del">
          <ac:chgData name="Moharram, Jehanne" userId="85e21374-e6a7-4794-bfaa-d28b9d520c64" providerId="ADAL" clId="{207FF1A9-E66F-7046-A063-FF6040256C7E}" dt="2025-06-17T22:26:58.140" v="3" actId="478"/>
          <ac:picMkLst>
            <pc:docMk/>
            <pc:sldMk cId="0" sldId="268"/>
            <ac:picMk id="177" creationId="{00000000-0000-0000-0000-000000000000}"/>
          </ac:picMkLst>
        </pc:picChg>
      </pc:sldChg>
      <pc:sldChg chg="delSp mod">
        <pc:chgData name="Moharram, Jehanne" userId="85e21374-e6a7-4794-bfaa-d28b9d520c64" providerId="ADAL" clId="{207FF1A9-E66F-7046-A063-FF6040256C7E}" dt="2025-06-17T22:27:05.652" v="4" actId="478"/>
        <pc:sldMkLst>
          <pc:docMk/>
          <pc:sldMk cId="0" sldId="276"/>
        </pc:sldMkLst>
        <pc:picChg chg="del">
          <ac:chgData name="Moharram, Jehanne" userId="85e21374-e6a7-4794-bfaa-d28b9d520c64" providerId="ADAL" clId="{207FF1A9-E66F-7046-A063-FF6040256C7E}" dt="2025-06-17T22:27:05.652" v="4" actId="478"/>
          <ac:picMkLst>
            <pc:docMk/>
            <pc:sldMk cId="0" sldId="276"/>
            <ac:picMk id="239" creationId="{00000000-0000-0000-0000-000000000000}"/>
          </ac:picMkLst>
        </pc:picChg>
      </pc:sldChg>
      <pc:sldChg chg="delSp mod">
        <pc:chgData name="Moharram, Jehanne" userId="85e21374-e6a7-4794-bfaa-d28b9d520c64" providerId="ADAL" clId="{207FF1A9-E66F-7046-A063-FF6040256C7E}" dt="2025-06-17T22:27:08.900" v="5" actId="478"/>
        <pc:sldMkLst>
          <pc:docMk/>
          <pc:sldMk cId="0" sldId="278"/>
        </pc:sldMkLst>
        <pc:picChg chg="del">
          <ac:chgData name="Moharram, Jehanne" userId="85e21374-e6a7-4794-bfaa-d28b9d520c64" providerId="ADAL" clId="{207FF1A9-E66F-7046-A063-FF6040256C7E}" dt="2025-06-17T22:27:08.900" v="5" actId="478"/>
          <ac:picMkLst>
            <pc:docMk/>
            <pc:sldMk cId="0" sldId="278"/>
            <ac:picMk id="255"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arn.k20center.ou.edu/strategy/116"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learn.k20center.ou.edu/strategy/57"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learn.k20center.ou.edu/strategy/57"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learn.k20center.ou.edu/strategy/116"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35cabbc06ba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7" name="Google Shape;147;g35cabbc06ba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latin typeface="Calibri"/>
                <a:ea typeface="Calibri"/>
                <a:cs typeface="Calibri"/>
                <a:sym typeface="Calibri"/>
              </a:rPr>
              <a:t>K20 Center. (n.d.). Elbow partners. Strategies. </a:t>
            </a:r>
            <a:r>
              <a:rPr lang="en-US"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https://learn.k20center.ou.edu/strategy/116</a:t>
            </a:r>
            <a:r>
              <a:rPr lang="en-US">
                <a:latin typeface="Calibri"/>
                <a:ea typeface="Calibri"/>
                <a:cs typeface="Calibri"/>
                <a:sym typeface="Calibri"/>
              </a:rPr>
              <a:t> </a:t>
            </a:r>
            <a:endParaRPr>
              <a:latin typeface="Calibri"/>
              <a:ea typeface="Calibri"/>
              <a:cs typeface="Calibri"/>
              <a:sym typeface="Calibri"/>
            </a:endParaRPr>
          </a:p>
          <a:p>
            <a:pPr marL="0" lvl="0" indent="0" algn="l" rtl="0">
              <a:lnSpc>
                <a:spcPct val="100000"/>
              </a:lnSpc>
              <a:spcBef>
                <a:spcPts val="100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35187310d7f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5" name="Google Shape;155;g35187310d7f_0_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34a686ea2e5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6" name="Google Shape;166;g34a686ea2e5_0_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34a686ea2e5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3" name="Google Shape;173;g34a686ea2e5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4a686ea2e5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0" name="Google Shape;180;g34a686ea2e5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34a686ea2e5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9" name="Google Shape;189;g34a686ea2e5_0_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34f5cd1c115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5" name="Google Shape;195;g34f5cd1c115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4f5cd1c115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2" name="Google Shape;202;g34f5cd1c115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34f5cd1c115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1" name="Google Shape;211;g34f5cd1c115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34f5cd1c115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1" name="Google Shape;221;g34f5cd1c115_0_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34f5cd1c115_0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8" name="Google Shape;228;g34f5cd1c115_0_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35cabbc06ba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5" name="Google Shape;235;g35cabbc06ba_0_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4f5cd1c115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2" name="Google Shape;242;g34f5cd1c115_0_6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35d22c4a9f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0" name="Google Shape;250;g35d22c4a9f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35187310d7f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8" name="Google Shape;258;g35187310d7f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latin typeface="Calibri"/>
                <a:ea typeface="Calibri"/>
                <a:cs typeface="Calibri"/>
                <a:sym typeface="Calibri"/>
              </a:rPr>
              <a:t>K20 Center. (n.d.). Elevator speech. Strategies.</a:t>
            </a:r>
            <a:r>
              <a:rPr lang="en-US">
                <a:solidFill>
                  <a:schemeClr val="hlink"/>
                </a:solidFill>
                <a:uFill>
                  <a:noFill/>
                </a:uFill>
                <a:latin typeface="Calibri"/>
                <a:ea typeface="Calibri"/>
                <a:cs typeface="Calibri"/>
                <a:sym typeface="Calibri"/>
                <a:hlinkClick r:id="rId3"/>
              </a:rPr>
              <a:t> </a:t>
            </a:r>
            <a:r>
              <a:rPr lang="en-US" u="sng">
                <a:solidFill>
                  <a:schemeClr val="hlink"/>
                </a:solidFill>
                <a:latin typeface="Calibri"/>
                <a:ea typeface="Calibri"/>
                <a:cs typeface="Calibri"/>
                <a:sym typeface="Calibri"/>
                <a:hlinkClick r:id="rId3"/>
              </a:rPr>
              <a:t>https://learn.k20center.ou.edu/strategy/57</a:t>
            </a:r>
            <a:endParaRPr u="sng">
              <a:solidFill>
                <a:schemeClr val="hlink"/>
              </a:solidFill>
              <a:latin typeface="Calibri"/>
              <a:ea typeface="Calibri"/>
              <a:cs typeface="Calibri"/>
              <a:sym typeface="Calibri"/>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4f5cd1c115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5" name="Google Shape;265;g34f5cd1c115_0_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latin typeface="Calibri"/>
                <a:ea typeface="Calibri"/>
                <a:cs typeface="Calibri"/>
                <a:sym typeface="Calibri"/>
              </a:rPr>
              <a:t>K20 Center. (n.d.). Elevator speech. Strategies.</a:t>
            </a:r>
            <a:r>
              <a:rPr lang="en-US">
                <a:solidFill>
                  <a:schemeClr val="hlink"/>
                </a:solidFill>
                <a:uFill>
                  <a:noFill/>
                </a:uFill>
                <a:latin typeface="Calibri"/>
                <a:ea typeface="Calibri"/>
                <a:cs typeface="Calibri"/>
                <a:sym typeface="Calibri"/>
                <a:hlinkClick r:id="rId3"/>
              </a:rPr>
              <a:t> </a:t>
            </a:r>
            <a:r>
              <a:rPr lang="en-US" u="sng">
                <a:solidFill>
                  <a:schemeClr val="hlink"/>
                </a:solidFill>
                <a:latin typeface="Calibri"/>
                <a:ea typeface="Calibri"/>
                <a:cs typeface="Calibri"/>
                <a:sym typeface="Calibri"/>
                <a:hlinkClick r:id="rId3"/>
              </a:rPr>
              <a:t>https://learn.k20center.ou.edu/strategy/57</a:t>
            </a:r>
            <a:endParaRPr u="sng">
              <a:solidFill>
                <a:schemeClr val="hlink"/>
              </a:solidFill>
              <a:latin typeface="Calibri"/>
              <a:ea typeface="Calibri"/>
              <a:cs typeface="Calibri"/>
              <a:sym typeface="Calibri"/>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9" name="Google Shape;99;p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5" name="Google Shape;10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11" name="Google Shape;11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4a686ea2e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8" name="Google Shape;118;g34a686ea2e5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34a686ea2e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5" name="Google Shape;125;g34a686ea2e5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34df8b73aa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3" name="Google Shape;133;g34df8b73aa1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4a686ea2e5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9" name="Google Shape;139;g34a686ea2e5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latin typeface="Calibri"/>
                <a:ea typeface="Calibri"/>
                <a:cs typeface="Calibri"/>
                <a:sym typeface="Calibri"/>
              </a:rPr>
              <a:t>K20 Center. (n.d.). Elbow partners. Strategies. </a:t>
            </a:r>
            <a:r>
              <a:rPr lang="en-US"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https://learn.k20center.ou.edu/strategy/116</a:t>
            </a:r>
            <a:r>
              <a:rPr lang="en-US">
                <a:latin typeface="Calibri"/>
                <a:ea typeface="Calibri"/>
                <a:cs typeface="Calibri"/>
                <a:sym typeface="Calibri"/>
              </a:rPr>
              <a:t> </a:t>
            </a:r>
            <a:endParaRPr>
              <a:latin typeface="Calibri"/>
              <a:ea typeface="Calibri"/>
              <a:cs typeface="Calibri"/>
              <a:sym typeface="Calibri"/>
            </a:endParaRPr>
          </a:p>
          <a:p>
            <a:pPr marL="0" lvl="0" indent="0" algn="l" rtl="0">
              <a:lnSpc>
                <a:spcPct val="100000"/>
              </a:lnSpc>
              <a:spcBef>
                <a:spcPts val="100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13"/>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5"/>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25"/>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25"/>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25"/>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26"/>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26"/>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27"/>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2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2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2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2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3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15"/>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5"/>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1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16"/>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6"/>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17"/>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1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1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8"/>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18"/>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9"/>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19"/>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20"/>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2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20"/>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20"/>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20"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21"/>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1"/>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22"/>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2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2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2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3"/>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24"/>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4"/>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24"/>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2"/>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4"/>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4"/>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35cabbc06ba_0_8"/>
          <p:cNvSpPr txBox="1">
            <a:spLocks noGrp="1"/>
          </p:cNvSpPr>
          <p:nvPr>
            <p:ph type="body" idx="1"/>
          </p:nvPr>
        </p:nvSpPr>
        <p:spPr>
          <a:xfrm>
            <a:off x="280637" y="2245850"/>
            <a:ext cx="8229600" cy="953950"/>
          </a:xfrm>
          <a:prstGeom prst="rect">
            <a:avLst/>
          </a:prstGeom>
          <a:noFill/>
          <a:ln>
            <a:noFill/>
          </a:ln>
        </p:spPr>
        <p:txBody>
          <a:bodyPr spcFirstLastPara="1" wrap="square" lIns="91425" tIns="45700" rIns="91425" bIns="45700" anchor="t" anchorCtr="0">
            <a:normAutofit fontScale="85000" lnSpcReduction="10000"/>
          </a:bodyPr>
          <a:lstStyle/>
          <a:p>
            <a:pPr marL="457200" lvl="0" indent="-393700" algn="l" rtl="0">
              <a:lnSpc>
                <a:spcPct val="100000"/>
              </a:lnSpc>
              <a:spcBef>
                <a:spcPts val="0"/>
              </a:spcBef>
              <a:spcAft>
                <a:spcPts val="0"/>
              </a:spcAft>
              <a:buSzPts val="2600"/>
              <a:buChar char="•"/>
            </a:pPr>
            <a:r>
              <a:rPr lang="en-US" sz="2800" dirty="0"/>
              <a:t>Success/Failure Condition, what is the minimum sample size that would allow us to proceed with a 1-proportion z-test?</a:t>
            </a:r>
            <a:endParaRPr sz="2800" dirty="0"/>
          </a:p>
          <a:p>
            <a:pPr marL="914400" lvl="0" indent="0" algn="l" rtl="0">
              <a:lnSpc>
                <a:spcPct val="100000"/>
              </a:lnSpc>
              <a:spcBef>
                <a:spcPts val="0"/>
              </a:spcBef>
              <a:spcAft>
                <a:spcPts val="0"/>
              </a:spcAft>
              <a:buNone/>
            </a:pPr>
            <a:endParaRPr dirty="0"/>
          </a:p>
        </p:txBody>
      </p:sp>
      <p:sp>
        <p:nvSpPr>
          <p:cNvPr id="150" name="Google Shape;150;g35cabbc06ba_0_8"/>
          <p:cNvSpPr txBox="1">
            <a:spLocks noGrp="1"/>
          </p:cNvSpPr>
          <p:nvPr>
            <p:ph type="title"/>
          </p:nvPr>
        </p:nvSpPr>
        <p:spPr>
          <a:xfrm>
            <a:off x="457200" y="1479415"/>
            <a:ext cx="8229600" cy="561532"/>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240"/>
              <a:buNone/>
            </a:pPr>
            <a:r>
              <a:rPr lang="en-US" dirty="0"/>
              <a:t>Check our assumptions and conditions.</a:t>
            </a:r>
            <a:endParaRPr dirty="0"/>
          </a:p>
        </p:txBody>
      </p:sp>
      <p:pic>
        <p:nvPicPr>
          <p:cNvPr id="151" name="Google Shape;151;g35cabbc06ba_0_8"/>
          <p:cNvPicPr preferRelativeResize="0"/>
          <p:nvPr/>
        </p:nvPicPr>
        <p:blipFill rotWithShape="1">
          <a:blip r:embed="rId3">
            <a:alphaModFix/>
          </a:blip>
          <a:srcRect/>
          <a:stretch/>
        </p:blipFill>
        <p:spPr>
          <a:xfrm>
            <a:off x="7239000" y="603115"/>
            <a:ext cx="1447800" cy="8763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Shape 156"/>
        <p:cNvGrpSpPr/>
        <p:nvPr/>
      </p:nvGrpSpPr>
      <p:grpSpPr>
        <a:xfrm>
          <a:off x="0" y="0"/>
          <a:ext cx="0" cy="0"/>
          <a:chOff x="0" y="0"/>
          <a:chExt cx="0" cy="0"/>
        </a:xfrm>
      </p:grpSpPr>
      <p:sp>
        <p:nvSpPr>
          <p:cNvPr id="157" name="Google Shape;157;g35187310d7f_0_13"/>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520"/>
              </a:spcBef>
              <a:spcAft>
                <a:spcPts val="0"/>
              </a:spcAft>
              <a:buSzPts val="2600"/>
              <a:buChar char="•"/>
            </a:pPr>
            <a:r>
              <a:rPr lang="en-US" dirty="0"/>
              <a:t>Is our sample large enough to test the company's claim that           ?</a:t>
            </a:r>
            <a:endParaRPr dirty="0"/>
          </a:p>
          <a:p>
            <a:pPr marL="457200" lvl="0" indent="-393700" algn="l" rtl="0">
              <a:lnSpc>
                <a:spcPct val="100000"/>
              </a:lnSpc>
              <a:spcBef>
                <a:spcPts val="0"/>
              </a:spcBef>
              <a:spcAft>
                <a:spcPts val="0"/>
              </a:spcAft>
              <a:buSzPts val="2600"/>
              <a:buChar char="•"/>
            </a:pPr>
            <a:r>
              <a:rPr lang="en-US" dirty="0"/>
              <a:t>What sample size would allow us to use the normal model without being cut off for at least three standard deviations?</a:t>
            </a:r>
            <a:endParaRPr dirty="0"/>
          </a:p>
          <a:p>
            <a:pPr marL="457200" lvl="0" indent="-393700" algn="l" rtl="0">
              <a:lnSpc>
                <a:spcPct val="100000"/>
              </a:lnSpc>
              <a:spcBef>
                <a:spcPts val="0"/>
              </a:spcBef>
              <a:spcAft>
                <a:spcPts val="0"/>
              </a:spcAft>
              <a:buSzPts val="2600"/>
              <a:buChar char="•"/>
            </a:pPr>
            <a:r>
              <a:rPr lang="en-US" dirty="0"/>
              <a:t>        , so when I divide both sides by    I get </a:t>
            </a:r>
            <a:endParaRPr dirty="0"/>
          </a:p>
          <a:p>
            <a:pPr marL="457200" lvl="0" indent="-393700" algn="l" rtl="0">
              <a:lnSpc>
                <a:spcPct val="100000"/>
              </a:lnSpc>
              <a:spcBef>
                <a:spcPts val="0"/>
              </a:spcBef>
              <a:spcAft>
                <a:spcPts val="0"/>
              </a:spcAft>
              <a:buSzPts val="2600"/>
              <a:buChar char="•"/>
            </a:pPr>
            <a:r>
              <a:rPr lang="en-US" dirty="0"/>
              <a:t> Our minimum sample size to be able to use the 1-proportion Z-test would be          .</a:t>
            </a:r>
            <a:endParaRPr dirty="0"/>
          </a:p>
        </p:txBody>
      </p:sp>
      <p:sp>
        <p:nvSpPr>
          <p:cNvPr id="158" name="Google Shape;158;g35187310d7f_0_1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Success/Failure Condition</a:t>
            </a:r>
            <a:endParaRPr/>
          </a:p>
        </p:txBody>
      </p:sp>
      <p:pic>
        <p:nvPicPr>
          <p:cNvPr id="159" name="Google Shape;159;g35187310d7f_0_13"/>
          <p:cNvPicPr preferRelativeResize="0"/>
          <p:nvPr/>
        </p:nvPicPr>
        <p:blipFill rotWithShape="1">
          <a:blip r:embed="rId3">
            <a:alphaModFix/>
          </a:blip>
          <a:srcRect/>
          <a:stretch/>
        </p:blipFill>
        <p:spPr>
          <a:xfrm>
            <a:off x="4899094" y="4218175"/>
            <a:ext cx="721306" cy="282250"/>
          </a:xfrm>
          <a:prstGeom prst="rect">
            <a:avLst/>
          </a:prstGeom>
          <a:noFill/>
          <a:ln>
            <a:noFill/>
          </a:ln>
        </p:spPr>
      </p:pic>
      <p:pic>
        <p:nvPicPr>
          <p:cNvPr id="160" name="Google Shape;160;g35187310d7f_0_13"/>
          <p:cNvPicPr preferRelativeResize="0"/>
          <p:nvPr/>
        </p:nvPicPr>
        <p:blipFill rotWithShape="1">
          <a:blip r:embed="rId4">
            <a:alphaModFix/>
          </a:blip>
          <a:srcRect/>
          <a:stretch/>
        </p:blipFill>
        <p:spPr>
          <a:xfrm>
            <a:off x="1570478" y="1786539"/>
            <a:ext cx="803071" cy="401536"/>
          </a:xfrm>
          <a:prstGeom prst="rect">
            <a:avLst/>
          </a:prstGeom>
          <a:noFill/>
          <a:ln>
            <a:noFill/>
          </a:ln>
        </p:spPr>
      </p:pic>
      <p:pic>
        <p:nvPicPr>
          <p:cNvPr id="161" name="Google Shape;161;g35187310d7f_0_13"/>
          <p:cNvPicPr preferRelativeResize="0"/>
          <p:nvPr/>
        </p:nvPicPr>
        <p:blipFill rotWithShape="1">
          <a:blip r:embed="rId5">
            <a:alphaModFix/>
          </a:blip>
          <a:srcRect/>
          <a:stretch/>
        </p:blipFill>
        <p:spPr>
          <a:xfrm>
            <a:off x="970989" y="3481625"/>
            <a:ext cx="646608" cy="265275"/>
          </a:xfrm>
          <a:prstGeom prst="rect">
            <a:avLst/>
          </a:prstGeom>
          <a:noFill/>
          <a:ln>
            <a:noFill/>
          </a:ln>
        </p:spPr>
      </p:pic>
      <p:pic>
        <p:nvPicPr>
          <p:cNvPr id="162" name="Google Shape;162;g35187310d7f_0_13"/>
          <p:cNvPicPr preferRelativeResize="0"/>
          <p:nvPr/>
        </p:nvPicPr>
        <p:blipFill rotWithShape="1">
          <a:blip r:embed="rId6">
            <a:alphaModFix/>
          </a:blip>
          <a:srcRect/>
          <a:stretch/>
        </p:blipFill>
        <p:spPr>
          <a:xfrm>
            <a:off x="5763097" y="3404919"/>
            <a:ext cx="315675" cy="341981"/>
          </a:xfrm>
          <a:prstGeom prst="rect">
            <a:avLst/>
          </a:prstGeom>
          <a:noFill/>
          <a:ln>
            <a:noFill/>
          </a:ln>
        </p:spPr>
      </p:pic>
      <p:pic>
        <p:nvPicPr>
          <p:cNvPr id="163" name="Google Shape;163;g35187310d7f_0_13"/>
          <p:cNvPicPr preferRelativeResize="0"/>
          <p:nvPr/>
        </p:nvPicPr>
        <p:blipFill rotWithShape="1">
          <a:blip r:embed="rId7">
            <a:alphaModFix/>
          </a:blip>
          <a:srcRect/>
          <a:stretch/>
        </p:blipFill>
        <p:spPr>
          <a:xfrm>
            <a:off x="6735086" y="3240557"/>
            <a:ext cx="646608" cy="62759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g34a686ea2e5_0_17"/>
          <p:cNvSpPr txBox="1">
            <a:spLocks noGrp="1"/>
          </p:cNvSpPr>
          <p:nvPr>
            <p:ph type="body" idx="1"/>
          </p:nvPr>
        </p:nvSpPr>
        <p:spPr>
          <a:xfrm>
            <a:off x="457200" y="1309350"/>
            <a:ext cx="5526000" cy="34341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520"/>
              </a:spcBef>
              <a:spcAft>
                <a:spcPts val="0"/>
              </a:spcAft>
              <a:buSzPts val="2600"/>
              <a:buAutoNum type="arabicPeriod"/>
            </a:pPr>
            <a:r>
              <a:rPr lang="en-US" dirty="0"/>
              <a:t>Access the class “Testing M&amp;Ms Claim” spreadsheet by typing in </a:t>
            </a:r>
            <a:r>
              <a:rPr lang="en-US" dirty="0">
                <a:highlight>
                  <a:srgbClr val="FFFF00"/>
                </a:highlight>
              </a:rPr>
              <a:t>URL </a:t>
            </a:r>
            <a:r>
              <a:rPr lang="en-US" dirty="0"/>
              <a:t>or scanning the QR code: </a:t>
            </a:r>
            <a:endParaRPr dirty="0"/>
          </a:p>
          <a:p>
            <a:pPr marL="457200" lvl="0" indent="-393700" algn="l" rtl="0">
              <a:lnSpc>
                <a:spcPct val="100000"/>
              </a:lnSpc>
              <a:spcBef>
                <a:spcPts val="0"/>
              </a:spcBef>
              <a:spcAft>
                <a:spcPts val="0"/>
              </a:spcAft>
              <a:buSzPts val="2600"/>
              <a:buAutoNum type="arabicPeriod"/>
            </a:pPr>
            <a:r>
              <a:rPr lang="en-US" dirty="0"/>
              <a:t>Record the number of orange M&amp;Ms and the total sample size on the sheet. </a:t>
            </a:r>
            <a:endParaRPr dirty="0"/>
          </a:p>
          <a:p>
            <a:pPr marL="0" lvl="0" indent="0" algn="l" rtl="0">
              <a:lnSpc>
                <a:spcPct val="100000"/>
              </a:lnSpc>
              <a:spcBef>
                <a:spcPts val="520"/>
              </a:spcBef>
              <a:spcAft>
                <a:spcPts val="0"/>
              </a:spcAft>
              <a:buSzPts val="2600"/>
              <a:buNone/>
            </a:pPr>
            <a:endParaRPr dirty="0"/>
          </a:p>
        </p:txBody>
      </p:sp>
      <p:sp>
        <p:nvSpPr>
          <p:cNvPr id="169" name="Google Shape;169;g34a686ea2e5_0_1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Let’s pool our data! </a:t>
            </a:r>
            <a:endParaRPr/>
          </a:p>
        </p:txBody>
      </p:sp>
      <p:pic>
        <p:nvPicPr>
          <p:cNvPr id="170" name="Google Shape;170;g34a686ea2e5_0_17"/>
          <p:cNvPicPr preferRelativeResize="0"/>
          <p:nvPr/>
        </p:nvPicPr>
        <p:blipFill rotWithShape="1">
          <a:blip r:embed="rId3">
            <a:alphaModFix/>
          </a:blip>
          <a:srcRect/>
          <a:stretch/>
        </p:blipFill>
        <p:spPr>
          <a:xfrm>
            <a:off x="6382475" y="1309344"/>
            <a:ext cx="1771175" cy="16243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g34a686ea2e5_0_22"/>
          <p:cNvSpPr txBox="1">
            <a:spLocks noGrp="1"/>
          </p:cNvSpPr>
          <p:nvPr>
            <p:ph type="body" idx="1"/>
          </p:nvPr>
        </p:nvSpPr>
        <p:spPr>
          <a:xfrm>
            <a:off x="457200" y="1535553"/>
            <a:ext cx="8229600" cy="126239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SzPts val="2600"/>
              <a:buNone/>
            </a:pPr>
            <a:r>
              <a:rPr lang="en-US" dirty="0"/>
              <a:t>With your elbow partner, analyze the data collected by answering all of question 3 on your handout. </a:t>
            </a:r>
            <a:endParaRPr dirty="0"/>
          </a:p>
        </p:txBody>
      </p:sp>
      <p:sp>
        <p:nvSpPr>
          <p:cNvPr id="176" name="Google Shape;176;g34a686ea2e5_0_2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Color by Number</a:t>
            </a:r>
            <a:endParaRPr/>
          </a:p>
        </p:txBody>
      </p:sp>
      <p:pic>
        <p:nvPicPr>
          <p:cNvPr id="2" name="Google Shape;151;g35cabbc06ba_0_8">
            <a:extLst>
              <a:ext uri="{FF2B5EF4-FFF2-40B4-BE49-F238E27FC236}">
                <a16:creationId xmlns:a16="http://schemas.microsoft.com/office/drawing/2014/main" id="{DEB0FA81-C970-CBB4-930C-6233FFD5571E}"/>
              </a:ext>
            </a:extLst>
          </p:cNvPr>
          <p:cNvPicPr preferRelativeResize="0"/>
          <p:nvPr/>
        </p:nvPicPr>
        <p:blipFill rotWithShape="1">
          <a:blip r:embed="rId3">
            <a:alphaModFix/>
          </a:blip>
          <a:srcRect/>
          <a:stretch/>
        </p:blipFill>
        <p:spPr>
          <a:xfrm>
            <a:off x="7070387" y="400048"/>
            <a:ext cx="1447800" cy="8763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g34a686ea2e5_0_27"/>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SzPts val="2600"/>
              <a:buNone/>
            </a:pPr>
            <a:endParaRPr/>
          </a:p>
          <a:p>
            <a:pPr marL="457200" lvl="0" indent="-393700" algn="l" rtl="0">
              <a:lnSpc>
                <a:spcPct val="100000"/>
              </a:lnSpc>
              <a:spcBef>
                <a:spcPts val="520"/>
              </a:spcBef>
              <a:spcAft>
                <a:spcPts val="0"/>
              </a:spcAft>
              <a:buSzPts val="2600"/>
              <a:buChar char="•"/>
            </a:pPr>
            <a:r>
              <a:rPr lang="en-US"/>
              <a:t>Null Hypothesis:</a:t>
            </a:r>
            <a:endParaRPr/>
          </a:p>
          <a:p>
            <a:pPr marL="457200" lvl="0" indent="-393700" algn="l" rtl="0">
              <a:lnSpc>
                <a:spcPct val="100000"/>
              </a:lnSpc>
              <a:spcBef>
                <a:spcPts val="0"/>
              </a:spcBef>
              <a:spcAft>
                <a:spcPts val="0"/>
              </a:spcAft>
              <a:buSzPts val="2600"/>
              <a:buChar char="•"/>
            </a:pPr>
            <a:r>
              <a:rPr lang="en-US"/>
              <a:t>Alternative Hypothesis:</a:t>
            </a:r>
            <a:endParaRPr/>
          </a:p>
          <a:p>
            <a:pPr marL="457200" lvl="0" indent="-393700" algn="l" rtl="0">
              <a:lnSpc>
                <a:spcPct val="100000"/>
              </a:lnSpc>
              <a:spcBef>
                <a:spcPts val="0"/>
              </a:spcBef>
              <a:spcAft>
                <a:spcPts val="0"/>
              </a:spcAft>
              <a:buSzPts val="2600"/>
              <a:buChar char="•"/>
            </a:pPr>
            <a:r>
              <a:rPr lang="en-US"/>
              <a:t>Alpha Level:</a:t>
            </a:r>
            <a:endParaRPr/>
          </a:p>
          <a:p>
            <a:pPr marL="457200" lvl="0" indent="0" algn="l" rtl="0">
              <a:lnSpc>
                <a:spcPct val="100000"/>
              </a:lnSpc>
              <a:spcBef>
                <a:spcPts val="520"/>
              </a:spcBef>
              <a:spcAft>
                <a:spcPts val="0"/>
              </a:spcAft>
              <a:buSzPts val="2600"/>
              <a:buNone/>
            </a:pPr>
            <a:endParaRPr/>
          </a:p>
        </p:txBody>
      </p:sp>
      <p:sp>
        <p:nvSpPr>
          <p:cNvPr id="183" name="Google Shape;183;g34a686ea2e5_0_2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What statistical method was used? </a:t>
            </a:r>
            <a:endParaRPr/>
          </a:p>
        </p:txBody>
      </p:sp>
      <p:pic>
        <p:nvPicPr>
          <p:cNvPr id="184" name="Google Shape;184;g34a686ea2e5_0_27"/>
          <p:cNvPicPr preferRelativeResize="0"/>
          <p:nvPr/>
        </p:nvPicPr>
        <p:blipFill rotWithShape="1">
          <a:blip r:embed="rId3">
            <a:alphaModFix/>
          </a:blip>
          <a:srcRect/>
          <a:stretch/>
        </p:blipFill>
        <p:spPr>
          <a:xfrm>
            <a:off x="3285375" y="1786075"/>
            <a:ext cx="1604525" cy="437598"/>
          </a:xfrm>
          <a:prstGeom prst="rect">
            <a:avLst/>
          </a:prstGeom>
          <a:noFill/>
          <a:ln>
            <a:noFill/>
          </a:ln>
        </p:spPr>
      </p:pic>
      <p:pic>
        <p:nvPicPr>
          <p:cNvPr id="185" name="Google Shape;185;g34a686ea2e5_0_27"/>
          <p:cNvPicPr preferRelativeResize="0"/>
          <p:nvPr/>
        </p:nvPicPr>
        <p:blipFill rotWithShape="1">
          <a:blip r:embed="rId4">
            <a:alphaModFix/>
          </a:blip>
          <a:srcRect/>
          <a:stretch/>
        </p:blipFill>
        <p:spPr>
          <a:xfrm>
            <a:off x="4333875" y="2253800"/>
            <a:ext cx="1604525" cy="427875"/>
          </a:xfrm>
          <a:prstGeom prst="rect">
            <a:avLst/>
          </a:prstGeom>
          <a:noFill/>
          <a:ln>
            <a:noFill/>
          </a:ln>
        </p:spPr>
      </p:pic>
      <p:pic>
        <p:nvPicPr>
          <p:cNvPr id="186" name="Google Shape;186;g34a686ea2e5_0_27"/>
          <p:cNvPicPr preferRelativeResize="0"/>
          <p:nvPr/>
        </p:nvPicPr>
        <p:blipFill rotWithShape="1">
          <a:blip r:embed="rId5">
            <a:alphaModFix/>
          </a:blip>
          <a:srcRect/>
          <a:stretch/>
        </p:blipFill>
        <p:spPr>
          <a:xfrm>
            <a:off x="2742500" y="2616500"/>
            <a:ext cx="1188542" cy="4278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g34a686ea2e5_0_32"/>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SzPts val="2600"/>
              <a:buNone/>
            </a:pPr>
            <a:r>
              <a:rPr lang="en-US"/>
              <a:t>Check if we can use a normal model:</a:t>
            </a:r>
            <a:endParaRPr/>
          </a:p>
          <a:p>
            <a:pPr marL="457200" lvl="0" indent="-393700" algn="l" rtl="0">
              <a:lnSpc>
                <a:spcPct val="100000"/>
              </a:lnSpc>
              <a:spcBef>
                <a:spcPts val="520"/>
              </a:spcBef>
              <a:spcAft>
                <a:spcPts val="0"/>
              </a:spcAft>
              <a:buSzPts val="2600"/>
              <a:buChar char="•"/>
            </a:pPr>
            <a:r>
              <a:rPr lang="en-US"/>
              <a:t>Random: were the bags chosen randomly?</a:t>
            </a:r>
            <a:endParaRPr/>
          </a:p>
        </p:txBody>
      </p:sp>
      <p:sp>
        <p:nvSpPr>
          <p:cNvPr id="192" name="Google Shape;192;g34a686ea2e5_0_3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Assumptions for Normality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g34f5cd1c115_0_10"/>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SzPts val="2600"/>
              <a:buNone/>
            </a:pPr>
            <a:r>
              <a:rPr lang="en-US"/>
              <a:t>Check if we can use a normal model:</a:t>
            </a:r>
            <a:endParaRPr/>
          </a:p>
          <a:p>
            <a:pPr marL="457200" lvl="0" indent="-393700" algn="l" rtl="0">
              <a:lnSpc>
                <a:spcPct val="100000"/>
              </a:lnSpc>
              <a:spcBef>
                <a:spcPts val="520"/>
              </a:spcBef>
              <a:spcAft>
                <a:spcPts val="0"/>
              </a:spcAft>
              <a:buSzPts val="2600"/>
              <a:buChar char="•"/>
            </a:pPr>
            <a:r>
              <a:rPr lang="en-US"/>
              <a:t>Random: were the bags chosen randomly?</a:t>
            </a:r>
            <a:endParaRPr/>
          </a:p>
          <a:p>
            <a:pPr marL="457200" lvl="0" indent="-393700" algn="l" rtl="0">
              <a:lnSpc>
                <a:spcPct val="100000"/>
              </a:lnSpc>
              <a:spcBef>
                <a:spcPts val="0"/>
              </a:spcBef>
              <a:spcAft>
                <a:spcPts val="0"/>
              </a:spcAft>
              <a:buSzPts val="2600"/>
              <a:buChar char="•"/>
            </a:pPr>
            <a:r>
              <a:rPr lang="en-US"/>
              <a:t>10%: Sample size &lt; 10% of population?</a:t>
            </a:r>
            <a:endParaRPr/>
          </a:p>
        </p:txBody>
      </p:sp>
      <p:sp>
        <p:nvSpPr>
          <p:cNvPr id="198" name="Google Shape;198;g34f5cd1c115_0_1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Assumptions for Normality</a:t>
            </a:r>
            <a:endParaRPr/>
          </a:p>
        </p:txBody>
      </p:sp>
      <p:pic>
        <p:nvPicPr>
          <p:cNvPr id="199" name="Google Shape;199;g34f5cd1c115_0_10" descr="a green check mark with a white background (Provided by Tenor)"/>
          <p:cNvPicPr preferRelativeResize="0"/>
          <p:nvPr/>
        </p:nvPicPr>
        <p:blipFill rotWithShape="1">
          <a:blip r:embed="rId3">
            <a:alphaModFix/>
          </a:blip>
          <a:srcRect/>
          <a:stretch/>
        </p:blipFill>
        <p:spPr>
          <a:xfrm>
            <a:off x="6809150" y="1855100"/>
            <a:ext cx="369650" cy="3347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g34f5cd1c115_0_18"/>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SzPts val="2600"/>
              <a:buNone/>
            </a:pPr>
            <a:r>
              <a:rPr lang="en-US"/>
              <a:t>Check if we can use a normal model:</a:t>
            </a:r>
            <a:endParaRPr/>
          </a:p>
          <a:p>
            <a:pPr marL="457200" lvl="0" indent="-393700" algn="l" rtl="0">
              <a:lnSpc>
                <a:spcPct val="100000"/>
              </a:lnSpc>
              <a:spcBef>
                <a:spcPts val="520"/>
              </a:spcBef>
              <a:spcAft>
                <a:spcPts val="0"/>
              </a:spcAft>
              <a:buSzPts val="2600"/>
              <a:buChar char="•"/>
            </a:pPr>
            <a:r>
              <a:rPr lang="en-US"/>
              <a:t>Random: were the bags chosen randomly?</a:t>
            </a:r>
            <a:endParaRPr/>
          </a:p>
          <a:p>
            <a:pPr marL="457200" lvl="0" indent="-393700" algn="l" rtl="0">
              <a:lnSpc>
                <a:spcPct val="100000"/>
              </a:lnSpc>
              <a:spcBef>
                <a:spcPts val="0"/>
              </a:spcBef>
              <a:spcAft>
                <a:spcPts val="0"/>
              </a:spcAft>
              <a:buSzPts val="2600"/>
              <a:buChar char="•"/>
            </a:pPr>
            <a:r>
              <a:rPr lang="en-US"/>
              <a:t>10%: Sample size &lt; 10% of population?</a:t>
            </a:r>
            <a:endParaRPr/>
          </a:p>
          <a:p>
            <a:pPr marL="457200" lvl="0" indent="-393700" algn="l" rtl="0">
              <a:lnSpc>
                <a:spcPct val="100000"/>
              </a:lnSpc>
              <a:spcBef>
                <a:spcPts val="0"/>
              </a:spcBef>
              <a:spcAft>
                <a:spcPts val="0"/>
              </a:spcAft>
              <a:buSzPts val="2600"/>
              <a:buChar char="•"/>
            </a:pPr>
            <a:r>
              <a:rPr lang="en-US"/>
              <a:t>S/F: </a:t>
            </a:r>
            <a:endParaRPr/>
          </a:p>
        </p:txBody>
      </p:sp>
      <p:sp>
        <p:nvSpPr>
          <p:cNvPr id="205" name="Google Shape;205;g34f5cd1c115_0_1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Assumptions for Normality</a:t>
            </a:r>
            <a:endParaRPr/>
          </a:p>
        </p:txBody>
      </p:sp>
      <p:pic>
        <p:nvPicPr>
          <p:cNvPr id="206" name="Google Shape;206;g34f5cd1c115_0_18" descr="a green check mark with a white background (Provided by Tenor)"/>
          <p:cNvPicPr preferRelativeResize="0"/>
          <p:nvPr/>
        </p:nvPicPr>
        <p:blipFill rotWithShape="1">
          <a:blip r:embed="rId3">
            <a:alphaModFix/>
          </a:blip>
          <a:srcRect/>
          <a:stretch/>
        </p:blipFill>
        <p:spPr>
          <a:xfrm>
            <a:off x="6809150" y="1855100"/>
            <a:ext cx="369650" cy="334750"/>
          </a:xfrm>
          <a:prstGeom prst="rect">
            <a:avLst/>
          </a:prstGeom>
          <a:noFill/>
          <a:ln>
            <a:noFill/>
          </a:ln>
        </p:spPr>
      </p:pic>
      <p:pic>
        <p:nvPicPr>
          <p:cNvPr id="207" name="Google Shape;207;g34f5cd1c115_0_18" descr="a green check mark with a white background (Provided by Tenor)"/>
          <p:cNvPicPr preferRelativeResize="0"/>
          <p:nvPr/>
        </p:nvPicPr>
        <p:blipFill rotWithShape="1">
          <a:blip r:embed="rId3">
            <a:alphaModFix/>
          </a:blip>
          <a:srcRect/>
          <a:stretch/>
        </p:blipFill>
        <p:spPr>
          <a:xfrm>
            <a:off x="6275750" y="2236100"/>
            <a:ext cx="369650" cy="334750"/>
          </a:xfrm>
          <a:prstGeom prst="rect">
            <a:avLst/>
          </a:prstGeom>
          <a:noFill/>
          <a:ln>
            <a:noFill/>
          </a:ln>
        </p:spPr>
      </p:pic>
      <p:pic>
        <p:nvPicPr>
          <p:cNvPr id="208" name="Google Shape;208;g34f5cd1c115_0_18"/>
          <p:cNvPicPr preferRelativeResize="0"/>
          <p:nvPr/>
        </p:nvPicPr>
        <p:blipFill rotWithShape="1">
          <a:blip r:embed="rId4">
            <a:alphaModFix/>
          </a:blip>
          <a:srcRect/>
          <a:stretch/>
        </p:blipFill>
        <p:spPr>
          <a:xfrm>
            <a:off x="1641200" y="2603250"/>
            <a:ext cx="3297125" cy="4477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g34f5cd1c115_0_27"/>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SzPts val="2600"/>
              <a:buNone/>
            </a:pPr>
            <a:r>
              <a:rPr lang="en-US"/>
              <a:t>Check if we can use a normal model:</a:t>
            </a:r>
            <a:endParaRPr/>
          </a:p>
          <a:p>
            <a:pPr marL="457200" lvl="0" indent="-393700" algn="l" rtl="0">
              <a:lnSpc>
                <a:spcPct val="100000"/>
              </a:lnSpc>
              <a:spcBef>
                <a:spcPts val="520"/>
              </a:spcBef>
              <a:spcAft>
                <a:spcPts val="0"/>
              </a:spcAft>
              <a:buSzPts val="2600"/>
              <a:buChar char="•"/>
            </a:pPr>
            <a:r>
              <a:rPr lang="en-US"/>
              <a:t>Random: were the bags chosen randomly?</a:t>
            </a:r>
            <a:endParaRPr/>
          </a:p>
          <a:p>
            <a:pPr marL="457200" lvl="0" indent="-393700" algn="l" rtl="0">
              <a:lnSpc>
                <a:spcPct val="100000"/>
              </a:lnSpc>
              <a:spcBef>
                <a:spcPts val="0"/>
              </a:spcBef>
              <a:spcAft>
                <a:spcPts val="0"/>
              </a:spcAft>
              <a:buSzPts val="2600"/>
              <a:buChar char="•"/>
            </a:pPr>
            <a:r>
              <a:rPr lang="en-US"/>
              <a:t>10%: Sample size &lt; 10% of population?</a:t>
            </a:r>
            <a:endParaRPr/>
          </a:p>
          <a:p>
            <a:pPr marL="457200" lvl="0" indent="-393700" algn="l" rtl="0">
              <a:lnSpc>
                <a:spcPct val="100000"/>
              </a:lnSpc>
              <a:spcBef>
                <a:spcPts val="0"/>
              </a:spcBef>
              <a:spcAft>
                <a:spcPts val="0"/>
              </a:spcAft>
              <a:buSzPts val="2600"/>
              <a:buChar char="•"/>
            </a:pPr>
            <a:r>
              <a:rPr lang="en-US"/>
              <a:t>S/F: </a:t>
            </a:r>
            <a:endParaRPr/>
          </a:p>
        </p:txBody>
      </p:sp>
      <p:sp>
        <p:nvSpPr>
          <p:cNvPr id="214" name="Google Shape;214;g34f5cd1c115_0_2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Assumptions for Normality</a:t>
            </a:r>
            <a:endParaRPr/>
          </a:p>
        </p:txBody>
      </p:sp>
      <p:pic>
        <p:nvPicPr>
          <p:cNvPr id="215" name="Google Shape;215;g34f5cd1c115_0_27" descr="a green check mark with a white background (Provided by Tenor)"/>
          <p:cNvPicPr preferRelativeResize="0"/>
          <p:nvPr/>
        </p:nvPicPr>
        <p:blipFill rotWithShape="1">
          <a:blip r:embed="rId3">
            <a:alphaModFix/>
          </a:blip>
          <a:srcRect/>
          <a:stretch/>
        </p:blipFill>
        <p:spPr>
          <a:xfrm>
            <a:off x="6809150" y="1855100"/>
            <a:ext cx="369650" cy="334750"/>
          </a:xfrm>
          <a:prstGeom prst="rect">
            <a:avLst/>
          </a:prstGeom>
          <a:noFill/>
          <a:ln>
            <a:noFill/>
          </a:ln>
        </p:spPr>
      </p:pic>
      <p:pic>
        <p:nvPicPr>
          <p:cNvPr id="216" name="Google Shape;216;g34f5cd1c115_0_27" descr="a green check mark with a white background (Provided by Tenor)"/>
          <p:cNvPicPr preferRelativeResize="0"/>
          <p:nvPr/>
        </p:nvPicPr>
        <p:blipFill rotWithShape="1">
          <a:blip r:embed="rId3">
            <a:alphaModFix/>
          </a:blip>
          <a:srcRect/>
          <a:stretch/>
        </p:blipFill>
        <p:spPr>
          <a:xfrm>
            <a:off x="6275750" y="2236100"/>
            <a:ext cx="369650" cy="334750"/>
          </a:xfrm>
          <a:prstGeom prst="rect">
            <a:avLst/>
          </a:prstGeom>
          <a:noFill/>
          <a:ln>
            <a:noFill/>
          </a:ln>
        </p:spPr>
      </p:pic>
      <p:pic>
        <p:nvPicPr>
          <p:cNvPr id="217" name="Google Shape;217;g34f5cd1c115_0_27"/>
          <p:cNvPicPr preferRelativeResize="0"/>
          <p:nvPr/>
        </p:nvPicPr>
        <p:blipFill rotWithShape="1">
          <a:blip r:embed="rId4">
            <a:alphaModFix/>
          </a:blip>
          <a:srcRect/>
          <a:stretch/>
        </p:blipFill>
        <p:spPr>
          <a:xfrm>
            <a:off x="1641200" y="2603250"/>
            <a:ext cx="3297125" cy="447750"/>
          </a:xfrm>
          <a:prstGeom prst="rect">
            <a:avLst/>
          </a:prstGeom>
          <a:noFill/>
          <a:ln>
            <a:noFill/>
          </a:ln>
        </p:spPr>
      </p:pic>
      <p:pic>
        <p:nvPicPr>
          <p:cNvPr id="218" name="Google Shape;218;g34f5cd1c115_0_27" descr="a green check mark with a white background (Provided by Tenor)"/>
          <p:cNvPicPr preferRelativeResize="0"/>
          <p:nvPr/>
        </p:nvPicPr>
        <p:blipFill rotWithShape="1">
          <a:blip r:embed="rId3">
            <a:alphaModFix/>
          </a:blip>
          <a:srcRect/>
          <a:stretch/>
        </p:blipFill>
        <p:spPr>
          <a:xfrm>
            <a:off x="4980350" y="2617100"/>
            <a:ext cx="369650" cy="3347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g34f5cd1c115_0_40"/>
          <p:cNvSpPr txBox="1">
            <a:spLocks noGrp="1"/>
          </p:cNvSpPr>
          <p:nvPr>
            <p:ph type="title"/>
          </p:nvPr>
        </p:nvSpPr>
        <p:spPr>
          <a:xfrm>
            <a:off x="457200" y="307253"/>
            <a:ext cx="8229600" cy="17733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dk1"/>
              </a:buClr>
              <a:buSzPts val="1100"/>
              <a:buFont typeface="Arial"/>
              <a:buNone/>
            </a:pPr>
            <a:r>
              <a:rPr lang="en-US" dirty="0"/>
              <a:t>Because assumptions are met, we can use a 1-proportion z-test!</a:t>
            </a:r>
            <a:endParaRPr dirty="0"/>
          </a:p>
          <a:p>
            <a:pPr marL="0" lvl="0" indent="0" algn="l" rtl="0">
              <a:lnSpc>
                <a:spcPct val="100000"/>
              </a:lnSpc>
              <a:spcBef>
                <a:spcPts val="0"/>
              </a:spcBef>
              <a:spcAft>
                <a:spcPts val="0"/>
              </a:spcAft>
              <a:buSzPts val="3600"/>
              <a:buNone/>
            </a:pPr>
            <a:endParaRPr dirty="0"/>
          </a:p>
        </p:txBody>
      </p:sp>
      <p:pic>
        <p:nvPicPr>
          <p:cNvPr id="224" name="Google Shape;224;g34f5cd1c115_0_40"/>
          <p:cNvPicPr preferRelativeResize="0"/>
          <p:nvPr/>
        </p:nvPicPr>
        <p:blipFill rotWithShape="1">
          <a:blip r:embed="rId3">
            <a:alphaModFix/>
          </a:blip>
          <a:srcRect/>
          <a:stretch/>
        </p:blipFill>
        <p:spPr>
          <a:xfrm>
            <a:off x="652950" y="2080550"/>
            <a:ext cx="3789725" cy="2337276"/>
          </a:xfrm>
          <a:prstGeom prst="rect">
            <a:avLst/>
          </a:prstGeom>
          <a:noFill/>
          <a:ln>
            <a:noFill/>
          </a:ln>
        </p:spPr>
      </p:pic>
      <p:pic>
        <p:nvPicPr>
          <p:cNvPr id="225" name="Google Shape;225;g34f5cd1c115_0_40"/>
          <p:cNvPicPr preferRelativeResize="0"/>
          <p:nvPr/>
        </p:nvPicPr>
        <p:blipFill rotWithShape="1">
          <a:blip r:embed="rId4">
            <a:alphaModFix/>
          </a:blip>
          <a:srcRect t="40651"/>
          <a:stretch/>
        </p:blipFill>
        <p:spPr>
          <a:xfrm>
            <a:off x="4904750" y="2221249"/>
            <a:ext cx="3241226" cy="20558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ctrTitle"/>
          </p:nvPr>
        </p:nvSpPr>
        <p:spPr>
          <a:xfrm>
            <a:off x="644652" y="1007598"/>
            <a:ext cx="7851600" cy="710955"/>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dirty="0"/>
              <a:t>Math, Models, and M&amp;Ms</a:t>
            </a:r>
            <a:endParaRPr dirty="0"/>
          </a:p>
        </p:txBody>
      </p:sp>
      <p:sp>
        <p:nvSpPr>
          <p:cNvPr id="95" name="Google Shape;95;p2"/>
          <p:cNvSpPr txBox="1">
            <a:spLocks noGrp="1"/>
          </p:cNvSpPr>
          <p:nvPr>
            <p:ph type="subTitle" idx="1"/>
          </p:nvPr>
        </p:nvSpPr>
        <p:spPr>
          <a:xfrm>
            <a:off x="641652" y="1718553"/>
            <a:ext cx="7854600" cy="505028"/>
          </a:xfrm>
          <a:prstGeom prst="rect">
            <a:avLst/>
          </a:prstGeom>
          <a:noFill/>
          <a:ln>
            <a:noFill/>
          </a:ln>
        </p:spPr>
        <p:txBody>
          <a:bodyPr spcFirstLastPara="1" wrap="square" lIns="0" tIns="45700" rIns="18275" bIns="45700" anchor="t" anchorCtr="0">
            <a:normAutofit/>
          </a:bodyPr>
          <a:lstStyle/>
          <a:p>
            <a:pPr marL="0" marR="34288" lvl="0" indent="0" algn="l" rtl="0">
              <a:lnSpc>
                <a:spcPct val="100000"/>
              </a:lnSpc>
              <a:spcBef>
                <a:spcPts val="0"/>
              </a:spcBef>
              <a:spcAft>
                <a:spcPts val="0"/>
              </a:spcAft>
              <a:buSzPts val="2600"/>
              <a:buNone/>
            </a:pPr>
            <a:r>
              <a:rPr lang="en-US" dirty="0"/>
              <a:t>Hypothesis Testing for Proportions</a:t>
            </a:r>
            <a:endParaRPr dirty="0"/>
          </a:p>
        </p:txBody>
      </p:sp>
      <p:pic>
        <p:nvPicPr>
          <p:cNvPr id="96" name="Google Shape;96;p2" title="Candy Coated Stats_ Hero.png"/>
          <p:cNvPicPr preferRelativeResize="0"/>
          <p:nvPr/>
        </p:nvPicPr>
        <p:blipFill rotWithShape="1">
          <a:blip r:embed="rId3">
            <a:alphaModFix/>
          </a:blip>
          <a:srcRect/>
          <a:stretch/>
        </p:blipFill>
        <p:spPr>
          <a:xfrm>
            <a:off x="2837689" y="2429508"/>
            <a:ext cx="3358250" cy="18722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g34f5cd1c115_0_53"/>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520"/>
              </a:spcBef>
              <a:spcAft>
                <a:spcPts val="0"/>
              </a:spcAft>
              <a:buSzPts val="2600"/>
              <a:buChar char="•"/>
            </a:pPr>
            <a:r>
              <a:rPr lang="en-US"/>
              <a:t>The p-value tells us the probability of getting results this extreme or more, assuming the null hypothesis is true.</a:t>
            </a:r>
            <a:endParaRPr/>
          </a:p>
        </p:txBody>
      </p:sp>
      <p:sp>
        <p:nvSpPr>
          <p:cNvPr id="231" name="Google Shape;231;g34f5cd1c115_0_5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Interpreting the P-Value</a:t>
            </a:r>
            <a:endParaRPr/>
          </a:p>
        </p:txBody>
      </p:sp>
      <p:pic>
        <p:nvPicPr>
          <p:cNvPr id="232" name="Google Shape;232;g34f5cd1c115_0_53"/>
          <p:cNvPicPr preferRelativeResize="0"/>
          <p:nvPr/>
        </p:nvPicPr>
        <p:blipFill rotWithShape="1">
          <a:blip r:embed="rId3">
            <a:alphaModFix/>
          </a:blip>
          <a:srcRect/>
          <a:stretch/>
        </p:blipFill>
        <p:spPr>
          <a:xfrm>
            <a:off x="1275075" y="2886025"/>
            <a:ext cx="5703350" cy="11288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g35cabbc06ba_0_15"/>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520"/>
              </a:spcBef>
              <a:spcAft>
                <a:spcPts val="0"/>
              </a:spcAft>
              <a:buSzPts val="2600"/>
              <a:buChar char="•"/>
            </a:pPr>
            <a:r>
              <a:rPr lang="en-US" dirty="0"/>
              <a:t>Independently count and input the frequency of orange M&amp;Ms from your additional bags on the spreadsheet for Trial 2.</a:t>
            </a:r>
            <a:endParaRPr dirty="0"/>
          </a:p>
          <a:p>
            <a:pPr marL="457200" lvl="0" indent="-393700" algn="l" rtl="0">
              <a:lnSpc>
                <a:spcPct val="100000"/>
              </a:lnSpc>
              <a:spcBef>
                <a:spcPts val="520"/>
              </a:spcBef>
              <a:spcAft>
                <a:spcPts val="0"/>
              </a:spcAft>
              <a:buSzPts val="2600"/>
              <a:buChar char="•"/>
            </a:pPr>
            <a:r>
              <a:rPr lang="en-US" dirty="0"/>
              <a:t>With your elbow partner, analyze the data collected by answering all of question 4 on your handout.  </a:t>
            </a:r>
            <a:endParaRPr dirty="0"/>
          </a:p>
        </p:txBody>
      </p:sp>
      <p:sp>
        <p:nvSpPr>
          <p:cNvPr id="238" name="Google Shape;238;g35cabbc06ba_0_1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Let’s gather more data!</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34f5cd1c115_0_60"/>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520"/>
              </a:spcBef>
              <a:spcAft>
                <a:spcPts val="0"/>
              </a:spcAft>
              <a:buSzPts val="2600"/>
              <a:buChar char="•"/>
            </a:pPr>
            <a:r>
              <a:rPr lang="en-US" dirty="0"/>
              <a:t>Use if we want to estimate the true proportion:</a:t>
            </a:r>
            <a:endParaRPr dirty="0"/>
          </a:p>
        </p:txBody>
      </p:sp>
      <p:sp>
        <p:nvSpPr>
          <p:cNvPr id="245" name="Google Shape;245;g34f5cd1c115_0_6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Confidence Intervals</a:t>
            </a:r>
            <a:endParaRPr/>
          </a:p>
        </p:txBody>
      </p:sp>
      <p:pic>
        <p:nvPicPr>
          <p:cNvPr id="246" name="Google Shape;246;g34f5cd1c115_0_60"/>
          <p:cNvPicPr preferRelativeResize="0"/>
          <p:nvPr/>
        </p:nvPicPr>
        <p:blipFill rotWithShape="1">
          <a:blip r:embed="rId3">
            <a:alphaModFix/>
          </a:blip>
          <a:srcRect b="51404"/>
          <a:stretch/>
        </p:blipFill>
        <p:spPr>
          <a:xfrm>
            <a:off x="1195159" y="2162678"/>
            <a:ext cx="4096687" cy="2149375"/>
          </a:xfrm>
          <a:prstGeom prst="rect">
            <a:avLst/>
          </a:prstGeom>
          <a:noFill/>
          <a:ln>
            <a:noFill/>
          </a:ln>
        </p:spPr>
      </p:pic>
      <p:pic>
        <p:nvPicPr>
          <p:cNvPr id="247" name="Google Shape;247;g34f5cd1c115_0_60"/>
          <p:cNvPicPr preferRelativeResize="0"/>
          <p:nvPr/>
        </p:nvPicPr>
        <p:blipFill rotWithShape="1">
          <a:blip r:embed="rId3">
            <a:alphaModFix/>
          </a:blip>
          <a:srcRect t="47455"/>
          <a:stretch/>
        </p:blipFill>
        <p:spPr>
          <a:xfrm>
            <a:off x="4881850" y="2208075"/>
            <a:ext cx="3804950" cy="1874276"/>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35d22c4a9f8_0_0"/>
          <p:cNvSpPr/>
          <p:nvPr/>
        </p:nvSpPr>
        <p:spPr>
          <a:xfrm>
            <a:off x="322700" y="1349600"/>
            <a:ext cx="8415000" cy="1551000"/>
          </a:xfrm>
          <a:prstGeom prst="roundRect">
            <a:avLst>
              <a:gd name="adj" fmla="val 16667"/>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53" name="Google Shape;253;g35d22c4a9f8_0_0"/>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lnSpcReduction="10000"/>
          </a:bodyPr>
          <a:lstStyle/>
          <a:p>
            <a:pPr marL="0" lvl="0" indent="0" algn="ctr" rtl="0">
              <a:lnSpc>
                <a:spcPct val="100000"/>
              </a:lnSpc>
              <a:spcBef>
                <a:spcPts val="520"/>
              </a:spcBef>
              <a:spcAft>
                <a:spcPts val="0"/>
              </a:spcAft>
              <a:buSzPts val="2600"/>
              <a:buNone/>
            </a:pPr>
            <a:r>
              <a:rPr lang="en-US" dirty="0"/>
              <a:t>The Law of Large Numbers suggests that the cumulative relative frequency for a random phenomenon will approach the empirical probability as the sample size approaches infinity. </a:t>
            </a:r>
            <a:endParaRPr dirty="0"/>
          </a:p>
          <a:p>
            <a:pPr marL="0" lvl="0" indent="0" algn="ctr" rtl="0">
              <a:lnSpc>
                <a:spcPct val="100000"/>
              </a:lnSpc>
              <a:spcBef>
                <a:spcPts val="520"/>
              </a:spcBef>
              <a:spcAft>
                <a:spcPts val="0"/>
              </a:spcAft>
              <a:buSzPts val="2600"/>
              <a:buNone/>
            </a:pPr>
            <a:endParaRPr dirty="0"/>
          </a:p>
          <a:p>
            <a:pPr marL="457200" lvl="0" indent="-393700" algn="l" rtl="0">
              <a:lnSpc>
                <a:spcPct val="100000"/>
              </a:lnSpc>
              <a:spcBef>
                <a:spcPts val="520"/>
              </a:spcBef>
              <a:spcAft>
                <a:spcPts val="0"/>
              </a:spcAft>
              <a:buSzPts val="2600"/>
              <a:buChar char="•"/>
            </a:pPr>
            <a:r>
              <a:rPr lang="en-US" dirty="0"/>
              <a:t>In other words, the margin of error of a sampling distribution model decreases as our sample increases. </a:t>
            </a:r>
            <a:endParaRPr dirty="0"/>
          </a:p>
          <a:p>
            <a:pPr marL="457200" lvl="0" indent="-393700" algn="l" rtl="0">
              <a:lnSpc>
                <a:spcPct val="100000"/>
              </a:lnSpc>
              <a:spcBef>
                <a:spcPts val="520"/>
              </a:spcBef>
              <a:spcAft>
                <a:spcPts val="0"/>
              </a:spcAft>
              <a:buSzPts val="2600"/>
              <a:buChar char="•"/>
            </a:pPr>
            <a:r>
              <a:rPr lang="en-US" dirty="0"/>
              <a:t>We can model this with ± Z*√((</a:t>
            </a:r>
            <a:r>
              <a:rPr lang="en-US" dirty="0" err="1"/>
              <a:t>p×q</a:t>
            </a:r>
            <a:r>
              <a:rPr lang="en-US" dirty="0"/>
              <a:t>)/n). </a:t>
            </a:r>
            <a:endParaRPr dirty="0"/>
          </a:p>
        </p:txBody>
      </p:sp>
      <p:sp>
        <p:nvSpPr>
          <p:cNvPr id="254" name="Google Shape;254;g35d22c4a9f8_0_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Color by Number</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Shape 259"/>
        <p:cNvGrpSpPr/>
        <p:nvPr/>
      </p:nvGrpSpPr>
      <p:grpSpPr>
        <a:xfrm>
          <a:off x="0" y="0"/>
          <a:ext cx="0" cy="0"/>
          <a:chOff x="0" y="0"/>
          <a:chExt cx="0" cy="0"/>
        </a:xfrm>
      </p:grpSpPr>
      <p:sp>
        <p:nvSpPr>
          <p:cNvPr id="260" name="Google Shape;260;g35187310d7f_0_6"/>
          <p:cNvSpPr txBox="1">
            <a:spLocks noGrp="1"/>
          </p:cNvSpPr>
          <p:nvPr>
            <p:ph type="body" idx="1"/>
          </p:nvPr>
        </p:nvSpPr>
        <p:spPr>
          <a:xfrm>
            <a:off x="405319" y="1390622"/>
            <a:ext cx="8229600" cy="3434100"/>
          </a:xfrm>
          <a:prstGeom prst="rect">
            <a:avLst/>
          </a:prstGeom>
          <a:noFill/>
          <a:ln>
            <a:noFill/>
          </a:ln>
        </p:spPr>
        <p:txBody>
          <a:bodyPr spcFirstLastPara="1" wrap="square" lIns="91425" tIns="45700" rIns="91425" bIns="45700" anchor="t" anchorCtr="0">
            <a:normAutofit/>
          </a:bodyPr>
          <a:lstStyle/>
          <a:p>
            <a:pPr marL="577850" lvl="0" indent="-514350" algn="l" rtl="0">
              <a:lnSpc>
                <a:spcPct val="115000"/>
              </a:lnSpc>
              <a:spcBef>
                <a:spcPts val="500"/>
              </a:spcBef>
              <a:spcAft>
                <a:spcPts val="0"/>
              </a:spcAft>
              <a:buSzPts val="2600"/>
              <a:buFont typeface="+mj-lt"/>
              <a:buAutoNum type="arabicPeriod"/>
            </a:pPr>
            <a:r>
              <a:rPr lang="en-US" dirty="0"/>
              <a:t>Create a summary of the data collected on the Color by Number handout. </a:t>
            </a:r>
            <a:endParaRPr dirty="0"/>
          </a:p>
          <a:p>
            <a:pPr marL="577850" lvl="0" indent="-514350" algn="l" rtl="0">
              <a:lnSpc>
                <a:spcPct val="115000"/>
              </a:lnSpc>
              <a:spcBef>
                <a:spcPts val="0"/>
              </a:spcBef>
              <a:spcAft>
                <a:spcPts val="0"/>
              </a:spcAft>
              <a:buSzPts val="2600"/>
              <a:buFont typeface="+mj-lt"/>
              <a:buAutoNum type="arabicPeriod"/>
            </a:pPr>
            <a:r>
              <a:rPr lang="en-US" dirty="0"/>
              <a:t>Cut out any unnecessary details and flesh out remaining ideas.</a:t>
            </a:r>
            <a:endParaRPr dirty="0"/>
          </a:p>
          <a:p>
            <a:pPr marL="577850" lvl="0" indent="-514350" algn="l" rtl="0">
              <a:lnSpc>
                <a:spcPct val="115000"/>
              </a:lnSpc>
              <a:spcBef>
                <a:spcPts val="0"/>
              </a:spcBef>
              <a:spcAft>
                <a:spcPts val="0"/>
              </a:spcAft>
              <a:buSzPts val="2600"/>
              <a:buFont typeface="+mj-lt"/>
              <a:buAutoNum type="arabicPeriod"/>
            </a:pPr>
            <a:r>
              <a:rPr lang="en-US" dirty="0"/>
              <a:t>Connect your thoughts with transition words. Try for 5–7 sentences or 30 seconds.</a:t>
            </a:r>
            <a:endParaRPr dirty="0"/>
          </a:p>
          <a:p>
            <a:pPr marL="577850" lvl="0" indent="-514350" algn="l" rtl="0">
              <a:lnSpc>
                <a:spcPct val="115000"/>
              </a:lnSpc>
              <a:spcBef>
                <a:spcPts val="0"/>
              </a:spcBef>
              <a:spcAft>
                <a:spcPts val="0"/>
              </a:spcAft>
              <a:buSzPts val="2600"/>
              <a:buFont typeface="+mj-lt"/>
              <a:buAutoNum type="arabicPeriod"/>
            </a:pPr>
            <a:r>
              <a:rPr lang="en-US" dirty="0"/>
              <a:t>Practice your speech! </a:t>
            </a:r>
            <a:endParaRPr dirty="0"/>
          </a:p>
          <a:p>
            <a:pPr marL="0" lvl="0" indent="0" algn="l" rtl="0">
              <a:lnSpc>
                <a:spcPct val="100000"/>
              </a:lnSpc>
              <a:spcBef>
                <a:spcPts val="520"/>
              </a:spcBef>
              <a:spcAft>
                <a:spcPts val="0"/>
              </a:spcAft>
              <a:buSzPts val="2600"/>
              <a:buNone/>
            </a:pPr>
            <a:endParaRPr dirty="0"/>
          </a:p>
        </p:txBody>
      </p:sp>
      <p:sp>
        <p:nvSpPr>
          <p:cNvPr id="261" name="Google Shape;261;g35187310d7f_0_6"/>
          <p:cNvSpPr txBox="1">
            <a:spLocks noGrp="1"/>
          </p:cNvSpPr>
          <p:nvPr>
            <p:ph type="title"/>
          </p:nvPr>
        </p:nvSpPr>
        <p:spPr>
          <a:xfrm>
            <a:off x="457200" y="307247"/>
            <a:ext cx="3680298" cy="665519"/>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Elevator Speech </a:t>
            </a:r>
            <a:endParaRPr/>
          </a:p>
        </p:txBody>
      </p:sp>
      <p:pic>
        <p:nvPicPr>
          <p:cNvPr id="262" name="Google Shape;262;g35187310d7f_0_6"/>
          <p:cNvPicPr preferRelativeResize="0"/>
          <p:nvPr/>
        </p:nvPicPr>
        <p:blipFill rotWithShape="1">
          <a:blip r:embed="rId3">
            <a:alphaModFix/>
          </a:blip>
          <a:srcRect/>
          <a:stretch/>
        </p:blipFill>
        <p:spPr>
          <a:xfrm>
            <a:off x="7285698" y="223944"/>
            <a:ext cx="1349221" cy="13093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Shape 266"/>
        <p:cNvGrpSpPr/>
        <p:nvPr/>
      </p:nvGrpSpPr>
      <p:grpSpPr>
        <a:xfrm>
          <a:off x="0" y="0"/>
          <a:ext cx="0" cy="0"/>
          <a:chOff x="0" y="0"/>
          <a:chExt cx="0" cy="0"/>
        </a:xfrm>
      </p:grpSpPr>
      <p:sp>
        <p:nvSpPr>
          <p:cNvPr id="267" name="Google Shape;267;g34f5cd1c115_0_67"/>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520"/>
              </a:spcBef>
              <a:spcAft>
                <a:spcPts val="0"/>
              </a:spcAft>
              <a:buSzPts val="2600"/>
              <a:buChar char="•"/>
            </a:pPr>
            <a:r>
              <a:rPr lang="en-US" dirty="0"/>
              <a:t>State your conclusion regarding the population proportion of orange M&amp;Ms from the 2008 distribution. </a:t>
            </a:r>
            <a:endParaRPr dirty="0"/>
          </a:p>
          <a:p>
            <a:pPr marL="457200" lvl="0" indent="0" algn="l" rtl="0">
              <a:lnSpc>
                <a:spcPct val="100000"/>
              </a:lnSpc>
              <a:spcBef>
                <a:spcPts val="520"/>
              </a:spcBef>
              <a:spcAft>
                <a:spcPts val="0"/>
              </a:spcAft>
              <a:buNone/>
            </a:pPr>
            <a:endParaRPr dirty="0"/>
          </a:p>
          <a:p>
            <a:pPr marL="457200" lvl="0" indent="-393700" algn="l" rtl="0">
              <a:lnSpc>
                <a:spcPct val="100000"/>
              </a:lnSpc>
              <a:spcBef>
                <a:spcPts val="0"/>
              </a:spcBef>
              <a:spcAft>
                <a:spcPts val="0"/>
              </a:spcAft>
              <a:buSzPts val="2600"/>
              <a:buChar char="•"/>
            </a:pPr>
            <a:r>
              <a:rPr lang="en-US" dirty="0"/>
              <a:t>Does our sample proportion appear to be converging on .2 as we opened more bags of candy?</a:t>
            </a:r>
            <a:endParaRPr dirty="0"/>
          </a:p>
          <a:p>
            <a:pPr marL="457200" lvl="0" indent="0" algn="l" rtl="0">
              <a:lnSpc>
                <a:spcPct val="100000"/>
              </a:lnSpc>
              <a:spcBef>
                <a:spcPts val="0"/>
              </a:spcBef>
              <a:spcAft>
                <a:spcPts val="0"/>
              </a:spcAft>
              <a:buNone/>
            </a:pPr>
            <a:endParaRPr dirty="0"/>
          </a:p>
        </p:txBody>
      </p:sp>
      <p:sp>
        <p:nvSpPr>
          <p:cNvPr id="268" name="Google Shape;268;g34f5cd1c115_0_6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a:t>Summarize your findings:</a:t>
            </a:r>
            <a:endParaRPr/>
          </a:p>
        </p:txBody>
      </p:sp>
      <p:pic>
        <p:nvPicPr>
          <p:cNvPr id="269" name="Google Shape;269;g34f5cd1c115_0_67"/>
          <p:cNvPicPr preferRelativeResize="0"/>
          <p:nvPr/>
        </p:nvPicPr>
        <p:blipFill rotWithShape="1">
          <a:blip r:embed="rId3">
            <a:alphaModFix/>
          </a:blip>
          <a:srcRect/>
          <a:stretch/>
        </p:blipFill>
        <p:spPr>
          <a:xfrm>
            <a:off x="7337579" y="81272"/>
            <a:ext cx="1349221" cy="13093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Essential Question</a:t>
            </a:r>
            <a:endParaRPr/>
          </a:p>
        </p:txBody>
      </p:sp>
      <p:sp>
        <p:nvSpPr>
          <p:cNvPr id="102" name="Google Shape;102;p3"/>
          <p:cNvSpPr txBox="1">
            <a:spLocks noGrp="1"/>
          </p:cNvSpPr>
          <p:nvPr>
            <p:ph type="body" idx="1"/>
          </p:nvPr>
        </p:nvSpPr>
        <p:spPr>
          <a:xfrm>
            <a:off x="530352" y="2069373"/>
            <a:ext cx="7772400" cy="1132200"/>
          </a:xfrm>
          <a:prstGeom prst="rect">
            <a:avLst/>
          </a:prstGeom>
          <a:noFill/>
          <a:ln>
            <a:noFill/>
          </a:ln>
        </p:spPr>
        <p:txBody>
          <a:bodyPr spcFirstLastPara="1" wrap="square" lIns="45700" tIns="45700" rIns="45700" bIns="45700" anchor="t" anchorCtr="0">
            <a:normAutofit/>
          </a:bodyPr>
          <a:lstStyle/>
          <a:p>
            <a:pPr marL="55561" lvl="0" indent="0" algn="l" rtl="0">
              <a:lnSpc>
                <a:spcPct val="100000"/>
              </a:lnSpc>
              <a:spcBef>
                <a:spcPts val="0"/>
              </a:spcBef>
              <a:spcAft>
                <a:spcPts val="0"/>
              </a:spcAft>
              <a:buClr>
                <a:srgbClr val="000000"/>
              </a:buClr>
              <a:buSzPts val="2600"/>
              <a:buFont typeface="Arial"/>
              <a:buNone/>
            </a:pPr>
            <a:r>
              <a:rPr lang="en-US"/>
              <a:t>How can we use the sample proportions of M&amp;M colors in a bag to test the manufacturer’s claim?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4"/>
          <p:cNvSpPr txBox="1">
            <a:spLocks noGrp="1"/>
          </p:cNvSpPr>
          <p:nvPr>
            <p:ph type="title"/>
          </p:nvPr>
        </p:nvSpPr>
        <p:spPr>
          <a:xfrm>
            <a:off x="530350" y="522400"/>
            <a:ext cx="7772400" cy="738313"/>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Learning Objectives</a:t>
            </a:r>
            <a:endParaRPr dirty="0"/>
          </a:p>
        </p:txBody>
      </p:sp>
      <p:sp>
        <p:nvSpPr>
          <p:cNvPr id="108" name="Google Shape;108;p4"/>
          <p:cNvSpPr txBox="1">
            <a:spLocks noGrp="1"/>
          </p:cNvSpPr>
          <p:nvPr>
            <p:ph type="body" idx="1"/>
          </p:nvPr>
        </p:nvSpPr>
        <p:spPr>
          <a:xfrm>
            <a:off x="530350" y="1464295"/>
            <a:ext cx="7772400" cy="3204981"/>
          </a:xfrm>
          <a:prstGeom prst="rect">
            <a:avLst/>
          </a:prstGeom>
          <a:noFill/>
          <a:ln>
            <a:noFill/>
          </a:ln>
        </p:spPr>
        <p:txBody>
          <a:bodyPr spcFirstLastPara="1" wrap="square" lIns="45700" tIns="45700" rIns="45700" bIns="45700" anchor="t" anchorCtr="0">
            <a:noAutofit/>
          </a:bodyPr>
          <a:lstStyle/>
          <a:p>
            <a:pPr marL="457200" lvl="0" indent="-393699" algn="l" rtl="0">
              <a:lnSpc>
                <a:spcPct val="100000"/>
              </a:lnSpc>
              <a:spcBef>
                <a:spcPts val="0"/>
              </a:spcBef>
              <a:spcAft>
                <a:spcPts val="0"/>
              </a:spcAft>
              <a:buSzPct val="108108"/>
              <a:buChar char="•"/>
            </a:pPr>
            <a:r>
              <a:rPr lang="en-US" sz="2400" dirty="0"/>
              <a:t>Test distribution of M&amp;Ms by creating confidence intervals, testing hypotheses, and calculating p-values from binomial and normal distributions.</a:t>
            </a:r>
          </a:p>
          <a:p>
            <a:pPr marL="63501" lvl="0" indent="0" algn="l" rtl="0">
              <a:lnSpc>
                <a:spcPct val="100000"/>
              </a:lnSpc>
              <a:spcBef>
                <a:spcPts val="0"/>
              </a:spcBef>
              <a:spcAft>
                <a:spcPts val="0"/>
              </a:spcAft>
              <a:buSzPct val="108108"/>
              <a:buNone/>
            </a:pPr>
            <a:endParaRPr sz="2400" dirty="0"/>
          </a:p>
          <a:p>
            <a:pPr marL="457200" lvl="0" indent="-393699" algn="l" rtl="0">
              <a:lnSpc>
                <a:spcPct val="100000"/>
              </a:lnSpc>
              <a:spcBef>
                <a:spcPts val="0"/>
              </a:spcBef>
              <a:spcAft>
                <a:spcPts val="0"/>
              </a:spcAft>
              <a:buSzPct val="108108"/>
              <a:buChar char="•"/>
            </a:pPr>
            <a:r>
              <a:rPr lang="en-US" sz="2400" dirty="0"/>
              <a:t>Observe the cumulative relative frequency of the sample proportion to determine if we believe it is converging on the claimed proportion and at what point if any did our sample proportion cross the threshold of significance.</a:t>
            </a:r>
            <a:endParaRP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5"/>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p>
            <a:pPr marL="227011" lvl="0" indent="-227011" algn="l" rtl="0">
              <a:lnSpc>
                <a:spcPct val="100000"/>
              </a:lnSpc>
              <a:spcBef>
                <a:spcPts val="0"/>
              </a:spcBef>
              <a:spcAft>
                <a:spcPts val="0"/>
              </a:spcAft>
              <a:buClr>
                <a:schemeClr val="accent4"/>
              </a:buClr>
              <a:buSzPts val="2600"/>
              <a:buFont typeface="Arial"/>
              <a:buChar char="•"/>
            </a:pPr>
            <a:r>
              <a:rPr lang="en-US" dirty="0"/>
              <a:t>Record your sample in the frequency table.</a:t>
            </a:r>
            <a:endParaRPr dirty="0"/>
          </a:p>
          <a:p>
            <a:pPr marL="0" lvl="0" indent="0" algn="l" rtl="0">
              <a:lnSpc>
                <a:spcPct val="100000"/>
              </a:lnSpc>
              <a:spcBef>
                <a:spcPts val="0"/>
              </a:spcBef>
              <a:spcAft>
                <a:spcPts val="0"/>
              </a:spcAft>
              <a:buSzPts val="2600"/>
              <a:buNone/>
            </a:pPr>
            <a:endParaRPr dirty="0"/>
          </a:p>
          <a:p>
            <a:pPr marL="457200" lvl="0" indent="-393700" algn="l" rtl="0">
              <a:spcBef>
                <a:spcPts val="0"/>
              </a:spcBef>
              <a:spcAft>
                <a:spcPts val="0"/>
              </a:spcAft>
              <a:buSzPts val="2600"/>
              <a:buChar char="•"/>
            </a:pPr>
            <a:r>
              <a:rPr lang="en-US" dirty="0"/>
              <a:t>Were half your M&amp;MS the same color?</a:t>
            </a:r>
            <a:endParaRPr dirty="0"/>
          </a:p>
          <a:p>
            <a:pPr marL="0" lvl="0" indent="0" algn="l" rtl="0">
              <a:spcBef>
                <a:spcPts val="0"/>
              </a:spcBef>
              <a:spcAft>
                <a:spcPts val="0"/>
              </a:spcAft>
              <a:buNone/>
            </a:pPr>
            <a:endParaRPr dirty="0"/>
          </a:p>
          <a:p>
            <a:pPr marL="457200" lvl="0" indent="-393700" algn="l" rtl="0">
              <a:spcBef>
                <a:spcPts val="0"/>
              </a:spcBef>
              <a:spcAft>
                <a:spcPts val="0"/>
              </a:spcAft>
              <a:buSzPts val="2600"/>
              <a:buChar char="•"/>
            </a:pPr>
            <a:r>
              <a:rPr lang="en-US" dirty="0"/>
              <a:t>Were you missing any colors?</a:t>
            </a:r>
            <a:endParaRPr dirty="0"/>
          </a:p>
          <a:p>
            <a:pPr marL="0" lvl="0" indent="0" algn="l" rtl="0">
              <a:lnSpc>
                <a:spcPct val="100000"/>
              </a:lnSpc>
              <a:spcBef>
                <a:spcPts val="0"/>
              </a:spcBef>
              <a:spcAft>
                <a:spcPts val="0"/>
              </a:spcAft>
              <a:buNone/>
            </a:pPr>
            <a:endParaRPr dirty="0"/>
          </a:p>
          <a:p>
            <a:pPr marL="0" lvl="0" indent="0" algn="l" rtl="0">
              <a:lnSpc>
                <a:spcPct val="100000"/>
              </a:lnSpc>
              <a:spcBef>
                <a:spcPts val="0"/>
              </a:spcBef>
              <a:spcAft>
                <a:spcPts val="0"/>
              </a:spcAft>
              <a:buNone/>
            </a:pPr>
            <a:endParaRPr dirty="0"/>
          </a:p>
          <a:p>
            <a:pPr marL="0" lvl="0" indent="0" algn="l" rtl="0">
              <a:lnSpc>
                <a:spcPct val="100000"/>
              </a:lnSpc>
              <a:spcBef>
                <a:spcPts val="0"/>
              </a:spcBef>
              <a:spcAft>
                <a:spcPts val="0"/>
              </a:spcAft>
              <a:buNone/>
            </a:pPr>
            <a:endParaRPr dirty="0"/>
          </a:p>
          <a:p>
            <a:pPr marL="1645836" lvl="7" indent="-60949" algn="l" rtl="0">
              <a:lnSpc>
                <a:spcPct val="100000"/>
              </a:lnSpc>
              <a:spcBef>
                <a:spcPts val="240"/>
              </a:spcBef>
              <a:spcAft>
                <a:spcPts val="0"/>
              </a:spcAft>
              <a:buSzPts val="1200"/>
              <a:buFont typeface="Calibri"/>
              <a:buNone/>
            </a:pPr>
            <a:endParaRPr dirty="0"/>
          </a:p>
        </p:txBody>
      </p:sp>
      <p:sp>
        <p:nvSpPr>
          <p:cNvPr id="114" name="Google Shape;114;p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Sort your M&amp;Ms by color. </a:t>
            </a:r>
            <a:endParaRPr dirty="0"/>
          </a:p>
        </p:txBody>
      </p:sp>
      <p:pic>
        <p:nvPicPr>
          <p:cNvPr id="115" name="Google Shape;115;p5" descr="A black and white cross with black text&#10;&#10;AI-generated content may be incorrect."/>
          <p:cNvPicPr preferRelativeResize="0"/>
          <p:nvPr/>
        </p:nvPicPr>
        <p:blipFill>
          <a:blip r:embed="rId3">
            <a:alphaModFix/>
          </a:blip>
          <a:stretch>
            <a:fillRect/>
          </a:stretch>
        </p:blipFill>
        <p:spPr>
          <a:xfrm>
            <a:off x="924725" y="3361625"/>
            <a:ext cx="5333993" cy="8572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g34a686ea2e5_0_0"/>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520"/>
              </a:spcBef>
              <a:spcAft>
                <a:spcPts val="0"/>
              </a:spcAft>
              <a:buSzPts val="2600"/>
              <a:buChar char="•"/>
            </a:pPr>
            <a:r>
              <a:rPr lang="en-US"/>
              <a:t>What sample proportion seemed most unusual to you?</a:t>
            </a:r>
            <a:endParaRPr/>
          </a:p>
          <a:p>
            <a:pPr marL="0" lvl="0" indent="0" algn="l" rtl="0">
              <a:lnSpc>
                <a:spcPct val="100000"/>
              </a:lnSpc>
              <a:spcBef>
                <a:spcPts val="520"/>
              </a:spcBef>
              <a:spcAft>
                <a:spcPts val="0"/>
              </a:spcAft>
              <a:buNone/>
            </a:pPr>
            <a:endParaRPr/>
          </a:p>
          <a:p>
            <a:pPr marL="0" lvl="0" indent="0" algn="l" rtl="0">
              <a:lnSpc>
                <a:spcPct val="100000"/>
              </a:lnSpc>
              <a:spcBef>
                <a:spcPts val="0"/>
              </a:spcBef>
              <a:spcAft>
                <a:spcPts val="0"/>
              </a:spcAft>
              <a:buNone/>
            </a:pPr>
            <a:endParaRPr/>
          </a:p>
        </p:txBody>
      </p:sp>
      <p:sp>
        <p:nvSpPr>
          <p:cNvPr id="121" name="Google Shape;121;g34a686ea2e5_0_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dirty="0"/>
              <a:t>What are the chances of that happening?</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g34a686ea2e5_0_5"/>
          <p:cNvSpPr txBox="1">
            <a:spLocks noGrp="1"/>
          </p:cNvSpPr>
          <p:nvPr>
            <p:ph type="body" idx="1"/>
          </p:nvPr>
        </p:nvSpPr>
        <p:spPr>
          <a:xfrm>
            <a:off x="246874" y="3070963"/>
            <a:ext cx="8439925" cy="1092475"/>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100000"/>
              </a:lnSpc>
              <a:spcBef>
                <a:spcPts val="520"/>
              </a:spcBef>
              <a:spcAft>
                <a:spcPts val="0"/>
              </a:spcAft>
              <a:buSzPts val="2600"/>
              <a:buNone/>
            </a:pPr>
            <a:endParaRPr dirty="0"/>
          </a:p>
          <a:p>
            <a:pPr marL="457200" lvl="0" indent="-393700" algn="l" rtl="0">
              <a:lnSpc>
                <a:spcPct val="100000"/>
              </a:lnSpc>
              <a:spcBef>
                <a:spcPts val="520"/>
              </a:spcBef>
              <a:spcAft>
                <a:spcPts val="0"/>
              </a:spcAft>
              <a:buSzPts val="2600"/>
              <a:buChar char="•"/>
            </a:pPr>
            <a:r>
              <a:rPr lang="en-US" dirty="0"/>
              <a:t>We will investigate if a random sample of M&amp;Ms is still 20% orange.</a:t>
            </a:r>
            <a:endParaRPr dirty="0"/>
          </a:p>
          <a:p>
            <a:pPr marL="0" lvl="0" indent="0" algn="l" rtl="0">
              <a:lnSpc>
                <a:spcPct val="100000"/>
              </a:lnSpc>
              <a:spcBef>
                <a:spcPts val="520"/>
              </a:spcBef>
              <a:spcAft>
                <a:spcPts val="0"/>
              </a:spcAft>
              <a:buSzPts val="2600"/>
              <a:buNone/>
            </a:pPr>
            <a:endParaRPr dirty="0"/>
          </a:p>
        </p:txBody>
      </p:sp>
      <p:sp>
        <p:nvSpPr>
          <p:cNvPr id="128" name="Google Shape;128;g34a686ea2e5_0_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SzPts val="3600"/>
              <a:buNone/>
            </a:pPr>
            <a:r>
              <a:rPr lang="en-US" dirty="0"/>
              <a:t>M&amp;Ms 2008 Color Distribution </a:t>
            </a:r>
            <a:endParaRPr dirty="0"/>
          </a:p>
        </p:txBody>
      </p:sp>
      <p:pic>
        <p:nvPicPr>
          <p:cNvPr id="129" name="Google Shape;129;g34a686ea2e5_0_5" title="Untitled.png"/>
          <p:cNvPicPr preferRelativeResize="0"/>
          <p:nvPr/>
        </p:nvPicPr>
        <p:blipFill rotWithShape="1">
          <a:blip r:embed="rId3">
            <a:alphaModFix/>
          </a:blip>
          <a:srcRect t="30048" b="43403"/>
          <a:stretch/>
        </p:blipFill>
        <p:spPr>
          <a:xfrm>
            <a:off x="1228725" y="1295975"/>
            <a:ext cx="6686550" cy="1774988"/>
          </a:xfrm>
          <a:prstGeom prst="rect">
            <a:avLst/>
          </a:prstGeom>
          <a:noFill/>
          <a:ln>
            <a:noFill/>
          </a:ln>
        </p:spPr>
      </p:pic>
      <p:sp>
        <p:nvSpPr>
          <p:cNvPr id="130" name="Google Shape;130;g34a686ea2e5_0_5"/>
          <p:cNvSpPr txBox="1">
            <a:spLocks noGrp="1"/>
          </p:cNvSpPr>
          <p:nvPr>
            <p:ph type="body" idx="1"/>
          </p:nvPr>
        </p:nvSpPr>
        <p:spPr>
          <a:xfrm>
            <a:off x="1892550" y="2532275"/>
            <a:ext cx="5511300" cy="11703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SzPts val="2600"/>
              <a:buNone/>
            </a:pPr>
            <a:r>
              <a:rPr lang="en-US"/>
              <a:t>0.13   0.24    0.16   0.14   0.20     0.13</a:t>
            </a:r>
            <a:endParaRPr>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endParaRPr>
          </a:p>
          <a:p>
            <a:pPr marL="0" lvl="0" indent="0" algn="l" rtl="0">
              <a:lnSpc>
                <a:spcPct val="100000"/>
              </a:lnSpc>
              <a:spcBef>
                <a:spcPts val="520"/>
              </a:spcBef>
              <a:spcAft>
                <a:spcPts val="0"/>
              </a:spcAft>
              <a:buSzPts val="2600"/>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Shape 134"/>
        <p:cNvGrpSpPr/>
        <p:nvPr/>
      </p:nvGrpSpPr>
      <p:grpSpPr>
        <a:xfrm>
          <a:off x="0" y="0"/>
          <a:ext cx="0" cy="0"/>
          <a:chOff x="0" y="0"/>
          <a:chExt cx="0" cy="0"/>
        </a:xfrm>
      </p:grpSpPr>
      <p:sp>
        <p:nvSpPr>
          <p:cNvPr id="135" name="Google Shape;135;g34df8b73aa1_0_6"/>
          <p:cNvSpPr txBox="1">
            <a:spLocks noGrp="1"/>
          </p:cNvSpPr>
          <p:nvPr>
            <p:ph type="title"/>
          </p:nvPr>
        </p:nvSpPr>
        <p:spPr>
          <a:xfrm>
            <a:off x="457200" y="307247"/>
            <a:ext cx="8229600" cy="568242"/>
          </a:xfrm>
          <a:prstGeom prst="rect">
            <a:avLst/>
          </a:prstGeom>
          <a:noFill/>
          <a:ln>
            <a:noFill/>
          </a:ln>
        </p:spPr>
        <p:txBody>
          <a:bodyPr spcFirstLastPara="1" wrap="square" lIns="0" tIns="45700" rIns="0" bIns="0" anchor="b" anchorCtr="0">
            <a:normAutofit fontScale="90000"/>
          </a:bodyPr>
          <a:lstStyle/>
          <a:p>
            <a:pPr marL="0" lvl="0" indent="0" algn="l" rtl="0">
              <a:lnSpc>
                <a:spcPct val="100000"/>
              </a:lnSpc>
              <a:spcBef>
                <a:spcPts val="0"/>
              </a:spcBef>
              <a:spcAft>
                <a:spcPts val="0"/>
              </a:spcAft>
              <a:buSzPts val="3600"/>
              <a:buNone/>
            </a:pPr>
            <a:r>
              <a:rPr lang="en-US" dirty="0"/>
              <a:t>Binomial Distribution</a:t>
            </a:r>
            <a:endParaRPr dirty="0"/>
          </a:p>
        </p:txBody>
      </p:sp>
      <p:pic>
        <p:nvPicPr>
          <p:cNvPr id="136" name="Google Shape;136;g34df8b73aa1_0_6"/>
          <p:cNvPicPr preferRelativeResize="0"/>
          <p:nvPr/>
        </p:nvPicPr>
        <p:blipFill rotWithShape="1">
          <a:blip r:embed="rId3">
            <a:alphaModFix/>
          </a:blip>
          <a:srcRect/>
          <a:stretch/>
        </p:blipFill>
        <p:spPr>
          <a:xfrm>
            <a:off x="392349" y="875489"/>
            <a:ext cx="7739974" cy="320364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g34a686ea2e5_0_10"/>
          <p:cNvSpPr txBox="1">
            <a:spLocks noGrp="1"/>
          </p:cNvSpPr>
          <p:nvPr>
            <p:ph type="body" idx="1"/>
          </p:nvPr>
        </p:nvSpPr>
        <p:spPr>
          <a:xfrm>
            <a:off x="457200" y="2249692"/>
            <a:ext cx="8229600" cy="1583005"/>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520"/>
              </a:spcBef>
              <a:spcAft>
                <a:spcPts val="0"/>
              </a:spcAft>
              <a:buNone/>
            </a:pPr>
            <a:r>
              <a:rPr lang="en-US" sz="2500" dirty="0"/>
              <a:t>Let’s test the claim for the proportion of orange M&amp;Ms.</a:t>
            </a:r>
            <a:endParaRPr sz="2500" dirty="0"/>
          </a:p>
          <a:p>
            <a:pPr marL="457200" lvl="0" indent="-381000" algn="l" rtl="0">
              <a:lnSpc>
                <a:spcPct val="100000"/>
              </a:lnSpc>
              <a:spcBef>
                <a:spcPts val="0"/>
              </a:spcBef>
              <a:spcAft>
                <a:spcPts val="0"/>
              </a:spcAft>
              <a:buSzPts val="2400"/>
              <a:buChar char="•"/>
            </a:pPr>
            <a:r>
              <a:rPr lang="en-US" sz="2400" dirty="0"/>
              <a:t>Work with a partner to write your hypothesis.</a:t>
            </a:r>
            <a:endParaRPr sz="2400" dirty="0"/>
          </a:p>
          <a:p>
            <a:pPr marL="914400" lvl="1" indent="-368300" algn="l" rtl="0">
              <a:lnSpc>
                <a:spcPct val="100000"/>
              </a:lnSpc>
              <a:spcBef>
                <a:spcPts val="0"/>
              </a:spcBef>
              <a:spcAft>
                <a:spcPts val="0"/>
              </a:spcAft>
              <a:buSzPts val="2200"/>
              <a:buChar char="•"/>
            </a:pPr>
            <a:r>
              <a:rPr lang="en-US" sz="2200" dirty="0"/>
              <a:t>What alpha level should we use?</a:t>
            </a:r>
            <a:endParaRPr sz="2200" dirty="0"/>
          </a:p>
          <a:p>
            <a:pPr marL="914400" lvl="0" indent="0" algn="l" rtl="0">
              <a:lnSpc>
                <a:spcPct val="100000"/>
              </a:lnSpc>
              <a:spcBef>
                <a:spcPts val="0"/>
              </a:spcBef>
              <a:spcAft>
                <a:spcPts val="0"/>
              </a:spcAft>
              <a:buNone/>
            </a:pPr>
            <a:endParaRPr dirty="0"/>
          </a:p>
        </p:txBody>
      </p:sp>
      <p:sp>
        <p:nvSpPr>
          <p:cNvPr id="142" name="Google Shape;142;g34a686ea2e5_0_10"/>
          <p:cNvSpPr txBox="1">
            <a:spLocks noGrp="1"/>
          </p:cNvSpPr>
          <p:nvPr>
            <p:ph type="title"/>
          </p:nvPr>
        </p:nvSpPr>
        <p:spPr>
          <a:xfrm>
            <a:off x="398834" y="1215162"/>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240"/>
              <a:buNone/>
            </a:pPr>
            <a:r>
              <a:rPr lang="en-US" sz="2740" dirty="0"/>
              <a:t>Mars, Inc., removed the distribution from their website.</a:t>
            </a:r>
            <a:endParaRPr sz="2740" dirty="0"/>
          </a:p>
        </p:txBody>
      </p:sp>
      <p:pic>
        <p:nvPicPr>
          <p:cNvPr id="143" name="Google Shape;143;g34a686ea2e5_0_10"/>
          <p:cNvPicPr preferRelativeResize="0"/>
          <p:nvPr/>
        </p:nvPicPr>
        <p:blipFill rotWithShape="1">
          <a:blip r:embed="rId3">
            <a:alphaModFix/>
          </a:blip>
          <a:srcRect/>
          <a:stretch/>
        </p:blipFill>
        <p:spPr>
          <a:xfrm>
            <a:off x="7239000" y="338862"/>
            <a:ext cx="1447800" cy="876300"/>
          </a:xfrm>
          <a:prstGeom prst="rect">
            <a:avLst/>
          </a:prstGeom>
          <a:noFill/>
          <a:ln>
            <a:noFill/>
          </a:ln>
        </p:spPr>
      </p:pic>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857</Words>
  <Application>Microsoft Macintosh PowerPoint</Application>
  <PresentationFormat>On-screen Show (16:9)</PresentationFormat>
  <Paragraphs>87</Paragraphs>
  <Slides>25</Slides>
  <Notes>25</Notes>
  <HiddenSlides>4</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25</vt:i4>
      </vt:variant>
    </vt:vector>
  </HeadingPairs>
  <TitlesOfParts>
    <vt:vector size="30" baseType="lpstr">
      <vt:lpstr>Arial</vt:lpstr>
      <vt:lpstr>Calibri</vt:lpstr>
      <vt:lpstr>Noto Sans Symbols</vt:lpstr>
      <vt:lpstr>LEARN theme</vt:lpstr>
      <vt:lpstr>LEARN theme</vt:lpstr>
      <vt:lpstr>PowerPoint Presentation</vt:lpstr>
      <vt:lpstr>Math, Models, and M&amp;Ms</vt:lpstr>
      <vt:lpstr>Essential Question</vt:lpstr>
      <vt:lpstr>Learning Objectives</vt:lpstr>
      <vt:lpstr>Sort your M&amp;Ms by color. </vt:lpstr>
      <vt:lpstr>What are the chances of that happening?</vt:lpstr>
      <vt:lpstr>M&amp;Ms 2008 Color Distribution </vt:lpstr>
      <vt:lpstr>Binomial Distribution</vt:lpstr>
      <vt:lpstr>Mars, Inc., removed the distribution from their website.</vt:lpstr>
      <vt:lpstr>Check our assumptions and conditions.</vt:lpstr>
      <vt:lpstr>Success/Failure Condition</vt:lpstr>
      <vt:lpstr>Let’s pool our data! </vt:lpstr>
      <vt:lpstr>Color by Number</vt:lpstr>
      <vt:lpstr>What statistical method was used? </vt:lpstr>
      <vt:lpstr>Assumptions for Normality</vt:lpstr>
      <vt:lpstr>Assumptions for Normality</vt:lpstr>
      <vt:lpstr>Assumptions for Normality</vt:lpstr>
      <vt:lpstr>Assumptions for Normality</vt:lpstr>
      <vt:lpstr>Because assumptions are met, we can use a 1-proportion z-test! </vt:lpstr>
      <vt:lpstr>Interpreting the P-Value</vt:lpstr>
      <vt:lpstr>Let’s gather more data!</vt:lpstr>
      <vt:lpstr>Confidence Intervals</vt:lpstr>
      <vt:lpstr>Color by Number</vt:lpstr>
      <vt:lpstr>Elevator Speech </vt:lpstr>
      <vt:lpstr>Summarize your findings: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Moharram, Jehanne</cp:lastModifiedBy>
  <cp:revision>1</cp:revision>
  <dcterms:modified xsi:type="dcterms:W3CDTF">2025-06-17T22:28:27Z</dcterms:modified>
</cp:coreProperties>
</file>