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60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3" r:id="rId24"/>
    <p:sldId id="285" r:id="rId25"/>
    <p:sldId id="286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192A"/>
    <a:srgbClr val="971D20"/>
    <a:srgbClr val="E8BF3D"/>
    <a:srgbClr val="29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95B37EA9-7585-1AB4-E203-D142E741E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FE8BB4E4-0038-03D8-D023-59B52E7A7C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B726F508-1FB0-6D8D-9462-37BAD107CD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762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809A1DC9-9095-85D3-B257-0917DFF60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DAB942A2-E9F4-35F0-DF72-35D9C3151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D0FACFF8-0271-CBEB-7C96-BD2A7F8E41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70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FBA842DA-79A8-BAF0-793F-D23319AB7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098A234B-2CBB-23AD-05FC-586EFF7472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021EF68F-258D-1AB0-6B55-A03ADD3CD8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601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79CD7FCB-D2F4-1B00-820B-58CA4822F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C0F8FED1-BEF5-29C3-C2BD-21CB15203E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9E5CA710-9F39-AC2B-CB28-738CD832AE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68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57F99FA7-2D82-4C04-8AAD-A702590EF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DFDC6280-B0D0-D9F5-E46F-98DC6B9C16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C97C7424-66C5-2205-F870-1EC7A902B6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689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88C1C1AE-5947-966A-4626-040C5F3AD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0F844F68-7ED4-F309-AF80-9B6CEA6931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9F2756BA-3CF8-7875-D855-21EAD84259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7460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Mingle.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https://learn.k20center.ou.edu/strategy/53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K20 Center. (n.d.). S-I-T (Surprising, interesting, troubling). Strategies. </a:t>
            </a:r>
            <a:r>
              <a:rPr lang="en-US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/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4c260ff9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4c260ff9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>
          <a:extLst>
            <a:ext uri="{FF2B5EF4-FFF2-40B4-BE49-F238E27FC236}">
              <a16:creationId xmlns:a16="http://schemas.microsoft.com/office/drawing/2014/main" id="{476BC68F-4393-FEF7-85CF-C96242D07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4c260ff964_0_23:notes">
            <a:extLst>
              <a:ext uri="{FF2B5EF4-FFF2-40B4-BE49-F238E27FC236}">
                <a16:creationId xmlns:a16="http://schemas.microsoft.com/office/drawing/2014/main" id="{ECF364B9-0CF7-E3BF-0785-DB3D3F30CD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4c260ff964_0_23:notes">
            <a:extLst>
              <a:ext uri="{FF2B5EF4-FFF2-40B4-BE49-F238E27FC236}">
                <a16:creationId xmlns:a16="http://schemas.microsoft.com/office/drawing/2014/main" id="{25FEFDC7-24FC-5DC0-50A9-98584C1AB6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62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D6240704-A858-57CD-D5D0-A2BE7532D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167860F2-53CD-D36E-66D9-C68CB0E13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80638A55-F9B6-87B2-E24E-B7B1278C34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58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ADBBD32D-E367-33C5-7566-CDC08DD7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7658E1AE-25DD-F3A1-8AD7-120EDAE620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DC325476-E014-566E-5203-ADFD82B1DD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04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D6060AAE-A820-A273-10DC-961FFDFC0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7EFE2121-44C5-4D60-3A8A-E0263CC848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21524DF1-2286-3A2F-EF13-07DF1F2E6E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2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CAF617BE-0701-C5F4-BB13-5B0115C0E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c260ff964_0_74:notes">
            <a:extLst>
              <a:ext uri="{FF2B5EF4-FFF2-40B4-BE49-F238E27FC236}">
                <a16:creationId xmlns:a16="http://schemas.microsoft.com/office/drawing/2014/main" id="{B3CF4279-FF1A-6AD6-9482-D9DD5125BB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c260ff964_0_74:notes">
            <a:extLst>
              <a:ext uri="{FF2B5EF4-FFF2-40B4-BE49-F238E27FC236}">
                <a16:creationId xmlns:a16="http://schemas.microsoft.com/office/drawing/2014/main" id="{BC7ADCEE-3E45-37CD-360C-957834C07B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38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4" title="k20center-logo-variations_K20 Bug - 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6" title="k20center-logo-variations_K20 - Bug Color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C479BFCC-B458-F767-E1F7-23FC6B3C3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59ACC5FD-8DC4-025B-58E5-E24EB6A4AC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Share Your Case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6D52AD16-55FA-DBE6-66E0-6692A66343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On your Case Tracker, fill out the information for your case at the top.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Share the information of your case with the class. As the other groups are sharing, fill out one of the lower columns with notes regarding their case.</a:t>
            </a:r>
          </a:p>
        </p:txBody>
      </p:sp>
    </p:spTree>
    <p:extLst>
      <p:ext uri="{BB962C8B-B14F-4D97-AF65-F5344CB8AC3E}">
        <p14:creationId xmlns:p14="http://schemas.microsoft.com/office/powerpoint/2010/main" val="10402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71842089-186A-87B5-D010-ED6087F0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85C30BC7-1585-D1B8-095E-FD3F14C39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Did We Just Research?</a:t>
            </a:r>
            <a:endParaRPr dirty="0"/>
          </a:p>
        </p:txBody>
      </p:sp>
      <p:sp>
        <p:nvSpPr>
          <p:cNvPr id="4" name="Google Shape;198;p45">
            <a:extLst>
              <a:ext uri="{FF2B5EF4-FFF2-40B4-BE49-F238E27FC236}">
                <a16:creationId xmlns:a16="http://schemas.microsoft.com/office/drawing/2014/main" id="{D45D8BA3-9120-C4D5-6F36-140451C26001}"/>
              </a:ext>
            </a:extLst>
          </p:cNvPr>
          <p:cNvSpPr txBox="1"/>
          <p:nvPr/>
        </p:nvSpPr>
        <p:spPr>
          <a:xfrm>
            <a:off x="397925" y="1084075"/>
            <a:ext cx="15606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9;p45">
            <a:extLst>
              <a:ext uri="{FF2B5EF4-FFF2-40B4-BE49-F238E27FC236}">
                <a16:creationId xmlns:a16="http://schemas.microsoft.com/office/drawing/2014/main" id="{902CCB0C-0BF3-E7AE-CBD2-088F4BAC2A48}"/>
              </a:ext>
            </a:extLst>
          </p:cNvPr>
          <p:cNvSpPr txBox="1"/>
          <p:nvPr/>
        </p:nvSpPr>
        <p:spPr>
          <a:xfrm>
            <a:off x="1921900" y="1629975"/>
            <a:ext cx="15606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45">
            <a:extLst>
              <a:ext uri="{FF2B5EF4-FFF2-40B4-BE49-F238E27FC236}">
                <a16:creationId xmlns:a16="http://schemas.microsoft.com/office/drawing/2014/main" id="{93E4B421-6884-8DB9-113B-82CC47B05336}"/>
              </a:ext>
            </a:extLst>
          </p:cNvPr>
          <p:cNvSpPr txBox="1"/>
          <p:nvPr/>
        </p:nvSpPr>
        <p:spPr>
          <a:xfrm>
            <a:off x="3565325" y="2101350"/>
            <a:ext cx="14244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evidence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45">
            <a:extLst>
              <a:ext uri="{FF2B5EF4-FFF2-40B4-BE49-F238E27FC236}">
                <a16:creationId xmlns:a16="http://schemas.microsoft.com/office/drawing/2014/main" id="{59A4A5D1-BB68-C587-180D-F781C72B0A4E}"/>
              </a:ext>
            </a:extLst>
          </p:cNvPr>
          <p:cNvSpPr txBox="1"/>
          <p:nvPr/>
        </p:nvSpPr>
        <p:spPr>
          <a:xfrm>
            <a:off x="5216824" y="2856947"/>
            <a:ext cx="2146927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what will help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2;p45">
            <a:extLst>
              <a:ext uri="{FF2B5EF4-FFF2-40B4-BE49-F238E27FC236}">
                <a16:creationId xmlns:a16="http://schemas.microsoft.com/office/drawing/2014/main" id="{4C85A7D3-A300-3365-51EB-1807DE8F09C8}"/>
              </a:ext>
            </a:extLst>
          </p:cNvPr>
          <p:cNvSpPr txBox="1"/>
          <p:nvPr/>
        </p:nvSpPr>
        <p:spPr>
          <a:xfrm>
            <a:off x="6998800" y="3769275"/>
            <a:ext cx="197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203;p45">
            <a:extLst>
              <a:ext uri="{FF2B5EF4-FFF2-40B4-BE49-F238E27FC236}">
                <a16:creationId xmlns:a16="http://schemas.microsoft.com/office/drawing/2014/main" id="{C0C14595-C010-D48C-F634-52FF19E0B827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-5400000" flipH="1">
            <a:off x="1466975" y="1498825"/>
            <a:ext cx="166200" cy="743700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04;p45">
            <a:extLst>
              <a:ext uri="{FF2B5EF4-FFF2-40B4-BE49-F238E27FC236}">
                <a16:creationId xmlns:a16="http://schemas.microsoft.com/office/drawing/2014/main" id="{E2109E84-2A8D-F0BE-EF6C-D3D5B9F8B5E0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-5400000" flipH="1">
            <a:off x="2986600" y="1992975"/>
            <a:ext cx="294300" cy="863100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05;p45">
            <a:extLst>
              <a:ext uri="{FF2B5EF4-FFF2-40B4-BE49-F238E27FC236}">
                <a16:creationId xmlns:a16="http://schemas.microsoft.com/office/drawing/2014/main" id="{F0BD0330-AED2-0CFD-2BFD-AD53ECE1D0C6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4633901" y="2685773"/>
            <a:ext cx="226547" cy="939299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06;p45">
            <a:extLst>
              <a:ext uri="{FF2B5EF4-FFF2-40B4-BE49-F238E27FC236}">
                <a16:creationId xmlns:a16="http://schemas.microsoft.com/office/drawing/2014/main" id="{A22E24D9-16D9-625F-BA59-D6F8873CEC0C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6385780" y="3584955"/>
            <a:ext cx="517528" cy="708512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4671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7771A2F6-10B7-15D4-4251-E6C0DCA11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48F96795-65F9-4956-D766-349A9CF9E2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Did We Just Research?</a:t>
            </a:r>
            <a:endParaRPr dirty="0"/>
          </a:p>
        </p:txBody>
      </p:sp>
      <p:sp>
        <p:nvSpPr>
          <p:cNvPr id="4" name="Google Shape;198;p45">
            <a:extLst>
              <a:ext uri="{FF2B5EF4-FFF2-40B4-BE49-F238E27FC236}">
                <a16:creationId xmlns:a16="http://schemas.microsoft.com/office/drawing/2014/main" id="{08EAF9D1-1360-6BC8-F16F-8E71090EE666}"/>
              </a:ext>
            </a:extLst>
          </p:cNvPr>
          <p:cNvSpPr txBox="1"/>
          <p:nvPr/>
        </p:nvSpPr>
        <p:spPr>
          <a:xfrm>
            <a:off x="397925" y="1084075"/>
            <a:ext cx="15606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99;p45">
            <a:extLst>
              <a:ext uri="{FF2B5EF4-FFF2-40B4-BE49-F238E27FC236}">
                <a16:creationId xmlns:a16="http://schemas.microsoft.com/office/drawing/2014/main" id="{D2FCB303-0D04-5BF5-8D2B-062818122C39}"/>
              </a:ext>
            </a:extLst>
          </p:cNvPr>
          <p:cNvSpPr txBox="1"/>
          <p:nvPr/>
        </p:nvSpPr>
        <p:spPr>
          <a:xfrm>
            <a:off x="1921900" y="1629975"/>
            <a:ext cx="15606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0;p45">
            <a:extLst>
              <a:ext uri="{FF2B5EF4-FFF2-40B4-BE49-F238E27FC236}">
                <a16:creationId xmlns:a16="http://schemas.microsoft.com/office/drawing/2014/main" id="{47D455E9-1497-86DC-F56D-7F457F5EC6FB}"/>
              </a:ext>
            </a:extLst>
          </p:cNvPr>
          <p:cNvSpPr txBox="1"/>
          <p:nvPr/>
        </p:nvSpPr>
        <p:spPr>
          <a:xfrm>
            <a:off x="3565325" y="2101350"/>
            <a:ext cx="14244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evidence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01;p45">
            <a:extLst>
              <a:ext uri="{FF2B5EF4-FFF2-40B4-BE49-F238E27FC236}">
                <a16:creationId xmlns:a16="http://schemas.microsoft.com/office/drawing/2014/main" id="{3E100E7E-4939-AB6E-E1E3-743A28C41B48}"/>
              </a:ext>
            </a:extLst>
          </p:cNvPr>
          <p:cNvSpPr txBox="1"/>
          <p:nvPr/>
        </p:nvSpPr>
        <p:spPr>
          <a:xfrm>
            <a:off x="5216824" y="2856947"/>
            <a:ext cx="2146927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what will help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02;p45">
            <a:extLst>
              <a:ext uri="{FF2B5EF4-FFF2-40B4-BE49-F238E27FC236}">
                <a16:creationId xmlns:a16="http://schemas.microsoft.com/office/drawing/2014/main" id="{3A34FE6E-C110-75F4-2DF2-03D73D031C64}"/>
              </a:ext>
            </a:extLst>
          </p:cNvPr>
          <p:cNvSpPr txBox="1"/>
          <p:nvPr/>
        </p:nvSpPr>
        <p:spPr>
          <a:xfrm>
            <a:off x="6998800" y="3769275"/>
            <a:ext cx="1976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203;p45">
            <a:extLst>
              <a:ext uri="{FF2B5EF4-FFF2-40B4-BE49-F238E27FC236}">
                <a16:creationId xmlns:a16="http://schemas.microsoft.com/office/drawing/2014/main" id="{B9EDF3D8-9FD1-EDFB-F913-F3283359E342}"/>
              </a:ext>
            </a:extLst>
          </p:cNvPr>
          <p:cNvCxnSpPr>
            <a:stCxn id="4" idx="2"/>
            <a:endCxn id="5" idx="1"/>
          </p:cNvCxnSpPr>
          <p:nvPr/>
        </p:nvCxnSpPr>
        <p:spPr>
          <a:xfrm rot="-5400000" flipH="1">
            <a:off x="1466975" y="1498825"/>
            <a:ext cx="166200" cy="743700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04;p45">
            <a:extLst>
              <a:ext uri="{FF2B5EF4-FFF2-40B4-BE49-F238E27FC236}">
                <a16:creationId xmlns:a16="http://schemas.microsoft.com/office/drawing/2014/main" id="{40C3D339-AB93-A5CA-57A6-E6E5264FD596}"/>
              </a:ext>
            </a:extLst>
          </p:cNvPr>
          <p:cNvCxnSpPr>
            <a:stCxn id="5" idx="2"/>
            <a:endCxn id="6" idx="1"/>
          </p:cNvCxnSpPr>
          <p:nvPr/>
        </p:nvCxnSpPr>
        <p:spPr>
          <a:xfrm rot="-5400000" flipH="1">
            <a:off x="2986600" y="1992975"/>
            <a:ext cx="294300" cy="863100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05;p45">
            <a:extLst>
              <a:ext uri="{FF2B5EF4-FFF2-40B4-BE49-F238E27FC236}">
                <a16:creationId xmlns:a16="http://schemas.microsoft.com/office/drawing/2014/main" id="{FD81A688-5554-72FE-0C22-6E38DD4E3B69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4633901" y="2685773"/>
            <a:ext cx="226547" cy="939299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206;p45">
            <a:extLst>
              <a:ext uri="{FF2B5EF4-FFF2-40B4-BE49-F238E27FC236}">
                <a16:creationId xmlns:a16="http://schemas.microsoft.com/office/drawing/2014/main" id="{494B41A7-F445-9E12-B3CC-9EE61F3FEEF9}"/>
              </a:ext>
            </a:extLst>
          </p:cNvPr>
          <p:cNvCxnSpPr>
            <a:cxnSpLocks/>
            <a:stCxn id="7" idx="2"/>
            <a:endCxn id="8" idx="1"/>
          </p:cNvCxnSpPr>
          <p:nvPr/>
        </p:nvCxnSpPr>
        <p:spPr>
          <a:xfrm rot="16200000" flipH="1">
            <a:off x="6385780" y="3584955"/>
            <a:ext cx="517528" cy="708512"/>
          </a:xfrm>
          <a:prstGeom prst="bentConnector2">
            <a:avLst/>
          </a:prstGeom>
          <a:noFill/>
          <a:ln w="28575" cap="flat" cmpd="sng">
            <a:solidFill>
              <a:srgbClr val="298AC4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Google Shape;221;p46">
            <a:extLst>
              <a:ext uri="{FF2B5EF4-FFF2-40B4-BE49-F238E27FC236}">
                <a16:creationId xmlns:a16="http://schemas.microsoft.com/office/drawing/2014/main" id="{4D1C9DF4-7E48-1A0F-8874-BAC8AC9BF5B7}"/>
              </a:ext>
            </a:extLst>
          </p:cNvPr>
          <p:cNvSpPr/>
          <p:nvPr/>
        </p:nvSpPr>
        <p:spPr>
          <a:xfrm>
            <a:off x="1956862" y="1703500"/>
            <a:ext cx="1490700" cy="520200"/>
          </a:xfrm>
          <a:prstGeom prst="rect">
            <a:avLst/>
          </a:prstGeom>
          <a:noFill/>
          <a:ln w="28575" cap="flat" cmpd="sng">
            <a:solidFill>
              <a:srgbClr val="E8B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240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70AD5F96-4174-AF64-C3E0-0E98916EC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1687D267-0C0F-ED72-7CB8-43FF33C73E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Levels of Questioning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D3846295-DAA7-4EA2-EE0B-785297F4B8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Level 1</a:t>
            </a:r>
          </a:p>
          <a:p>
            <a:pPr marL="9461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Purpose: Gather and recall factual information.</a:t>
            </a:r>
          </a:p>
          <a:p>
            <a:pPr marL="9461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1–2 words</a:t>
            </a:r>
          </a:p>
          <a:p>
            <a:pPr marL="94615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Examples:</a:t>
            </a:r>
          </a:p>
          <a:p>
            <a:pPr marL="142240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dirty="0"/>
              <a:t>Who wrote </a:t>
            </a:r>
            <a:r>
              <a:rPr lang="en-US" i="1" dirty="0"/>
              <a:t>Romeo and Juliet</a:t>
            </a:r>
            <a:r>
              <a:rPr lang="en-US" dirty="0"/>
              <a:t>? </a:t>
            </a:r>
          </a:p>
          <a:p>
            <a:pPr marL="142240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dirty="0"/>
              <a:t>How many oceans are there?</a:t>
            </a: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7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5AD3F7B6-375E-E103-BB37-127F2624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E069294B-8405-B9DA-F9C9-A8963602AA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Levels of Questioning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41DD722-2E5F-6847-675F-C21135E745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 dirty="0"/>
              <a:t>Level 2</a:t>
            </a: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Purpose: Make connections within a text; analyze concepts more deeply.</a:t>
            </a: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A couple of sentences </a:t>
            </a:r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2200" dirty="0"/>
              <a:t>Examples:</a:t>
            </a: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200" dirty="0"/>
              <a:t>How does the feud between Romeo’s family and Juliet's family affect their relationship?</a:t>
            </a:r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§"/>
            </a:pPr>
            <a:r>
              <a:rPr lang="en-US" sz="2200" dirty="0"/>
              <a:t>Why are there so many different species in the ocean compared to land?</a:t>
            </a:r>
          </a:p>
          <a:p>
            <a:pPr marL="137160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endParaRPr lang="en-US" sz="2200" dirty="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854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25BEECA-627E-86BD-A6CF-5FDB994D4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096BAA21-FAC8-7E7D-2B05-B8681F70C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Levels of Questioning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AB6B688-53CC-007B-2E6C-6BC553BB12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sz="2400" dirty="0"/>
              <a:t>Level 3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/>
              <a:t>Purpose: Connect information from multiple sources; apply learning to new situations.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/>
              <a:t>A paragraph</a:t>
            </a: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</a:pPr>
            <a:r>
              <a:rPr lang="en-US" sz="2400" dirty="0"/>
              <a:t>Examples: </a:t>
            </a: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200" dirty="0"/>
              <a:t>How would changing to a modern setting affect the relationship between Romeo and Juliet? </a:t>
            </a:r>
          </a:p>
          <a:p>
            <a:pPr marL="1371600" lvl="2" indent="-387350" algn="l" rtl="0"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</a:pPr>
            <a:r>
              <a:rPr lang="en-US" sz="2200" dirty="0"/>
              <a:t>How can fish in the Pacific Ocean best be protected from pollution?</a:t>
            </a:r>
          </a:p>
        </p:txBody>
      </p:sp>
    </p:spTree>
    <p:extLst>
      <p:ext uri="{BB962C8B-B14F-4D97-AF65-F5344CB8AC3E}">
        <p14:creationId xmlns:p14="http://schemas.microsoft.com/office/powerpoint/2010/main" val="357588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C53A5-D673-1F42-5252-92E3BBDB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Levels of Questioning</a:t>
            </a:r>
          </a:p>
        </p:txBody>
      </p:sp>
      <p:sp>
        <p:nvSpPr>
          <p:cNvPr id="6" name="Google Shape;246;p50">
            <a:extLst>
              <a:ext uri="{FF2B5EF4-FFF2-40B4-BE49-F238E27FC236}">
                <a16:creationId xmlns:a16="http://schemas.microsoft.com/office/drawing/2014/main" id="{D4AB9FE6-5089-F38F-747D-E467A5FF2F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5613" y="1152525"/>
            <a:ext cx="8226425" cy="92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back at your questions on the Case Tracker. 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level is each of your questions? Put a 1, 2, or 3 next to each one.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Google Shape;84;p17">
            <a:extLst>
              <a:ext uri="{FF2B5EF4-FFF2-40B4-BE49-F238E27FC236}">
                <a16:creationId xmlns:a16="http://schemas.microsoft.com/office/drawing/2014/main" id="{4504C830-CB97-01AF-FAF1-7C3372BB79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7584744"/>
              </p:ext>
            </p:extLst>
          </p:nvPr>
        </p:nvGraphicFramePr>
        <p:xfrm>
          <a:off x="949325" y="2045047"/>
          <a:ext cx="7239000" cy="2743110"/>
        </p:xfrm>
        <a:graphic>
          <a:graphicData uri="http://schemas.openxmlformats.org/drawingml/2006/table">
            <a:tbl>
              <a:tblPr>
                <a:noFill/>
                <a:tableStyleId>{BEDF182F-1DE7-4F13-8AA3-002D9E3B458A}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Level 1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Level 2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Level 3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5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Gathering and recalling simple factual information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Making connections, analyzing concepts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 info from multiple sources, apply to new situations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dirty="0">
                          <a:solidFill>
                            <a:srgbClr val="91192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many oceans are there?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91192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 are there so many different species in the ocean compared to land?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rgbClr val="91192A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can fish in the Pacific Ocean best be protected from pollution?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988C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221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1212-221E-8FF5-321A-2A61DAF4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a Research Question?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0C174-8A52-EABE-432B-A3ED6423A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Level 3 questions require </a:t>
            </a:r>
            <a:r>
              <a:rPr lang="en-US" b="1" dirty="0"/>
              <a:t>synthesis, </a:t>
            </a:r>
            <a:r>
              <a:rPr lang="en-US" dirty="0"/>
              <a:t>which is the</a:t>
            </a:r>
            <a:r>
              <a:rPr lang="en-US" b="1" dirty="0"/>
              <a:t> </a:t>
            </a:r>
            <a:r>
              <a:rPr lang="en-US" dirty="0"/>
              <a:t>bringing together of ideas from different sources to create something new or create better understanding of a topic.</a:t>
            </a: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It helps you focus your research.</a:t>
            </a: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Usually, it takes multiple drafts to get it right.</a:t>
            </a: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Similar to your case, to find the right answers you have to ask the right questions.</a:t>
            </a:r>
          </a:p>
        </p:txBody>
      </p:sp>
    </p:spTree>
    <p:extLst>
      <p:ext uri="{BB962C8B-B14F-4D97-AF65-F5344CB8AC3E}">
        <p14:creationId xmlns:p14="http://schemas.microsoft.com/office/powerpoint/2010/main" val="59513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5779-E023-C9B3-EA1D-973A176C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Research Questions need to be: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0AEF3-61B1-6AB3-5DC0-6D497A267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44500" indent="-342900"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Interesting to you.</a:t>
            </a: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something you want to learn more about.</a:t>
            </a:r>
          </a:p>
          <a:p>
            <a:pPr marL="444500" indent="-342900">
              <a:buSzPct val="11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 and focused.</a:t>
            </a: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should be easy for another person to understand. </a:t>
            </a: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should stick to one main topic.</a:t>
            </a:r>
          </a:p>
          <a:p>
            <a:pPr marL="444500" indent="-342900">
              <a:buSzPct val="11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too broad or too narrow.</a:t>
            </a:r>
          </a:p>
          <a:p>
            <a:pPr marL="857250" lvl="1" indent="-285750" algn="l" rtl="0">
              <a:spcBef>
                <a:spcPts val="0"/>
              </a:spcBef>
              <a:spcAft>
                <a:spcPts val="0"/>
              </a:spcAft>
              <a:buSzPct val="11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“Space” is way too broad, but “How many grains of dust are in Saturn’s rings?” is way too narrow.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4956C-28AB-674E-A702-FF1318CB2F4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marL="444500" indent="-342900"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Researchable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to be confident that you can actually find some answers.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indent="-342900">
              <a:buSzPct val="100000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and arguable.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can’t be answered with a simple yes or no.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likely needs multiple sources.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leads to an answer that you can support with facts; people may have different opinions.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79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39CC9-5E2E-FF26-4E35-E25EEB9E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Creating a Research Question: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E8BE2-CA00-34EA-087E-9CA7834BC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Choose a topic.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what you want to investigate about that topic.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Start with a level 1 or 2 question about your topic, then try to turn it into a level 3 question.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913350" y="901850"/>
            <a:ext cx="731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Truth Detective</a:t>
            </a:r>
            <a:endParaRPr dirty="0"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913350" y="2991400"/>
            <a:ext cx="731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Creating Research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A4E59-C07A-586E-924B-C6063C9F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EAFD-E8AF-77B7-DA37-71897A9A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Research Question Example: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43E7F-0047-89F7-FAF0-FFFFAA307D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need to pick a topic related to “Space.”</a:t>
            </a:r>
          </a:p>
          <a:p>
            <a:pPr marL="5334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curious about asteroids, so I ask, “What are asteroids made of?” </a:t>
            </a:r>
          </a:p>
          <a:p>
            <a:pPr marL="933450" lvl="1" indent="-457200">
              <a:buClr>
                <a:srgbClr val="91192A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Although this is a Level 1 question, it helps me understand the topic better.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4841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79F04-0B7B-6922-35B0-7034E57C4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961F1-56B9-18C1-6F6D-AF4C259D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Research Question Example: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7A3C0-DEA3-F49D-3910-4EDFA0832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+mj-lt"/>
              <a:buAutoNum type="arabicPeriod" startAt="3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that I know more, I’m ready for my Level 3 Research Question: </a:t>
            </a:r>
          </a:p>
          <a:p>
            <a:pPr marL="933450" lvl="1" indent="-457200">
              <a:buClr>
                <a:srgbClr val="91192A"/>
              </a:buClr>
              <a:buSzPts val="33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“What are the potential benefits and challenges of mining asteroids for resources?”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gives me a great place to start, but I might revise it after I get feedback.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17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4CA3D-4254-5A72-22A1-79B9FBEF1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9D35-9B1F-2BF4-2A71-8B189316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Draft Your Research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B68B-8D1A-73C6-D435-9954BE8FD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Look at the questions you made about each case.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Select one question to turn into a research question.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8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FA99E-13BA-E588-A292-7DC17CA2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Peer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EFA7-1CD8-C7E0-CC5B-73789637F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With your partner exchange your research questions.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Review your partner’s question and complete the checklist about the research question criteria.</a:t>
            </a:r>
          </a:p>
        </p:txBody>
      </p:sp>
      <p:pic>
        <p:nvPicPr>
          <p:cNvPr id="4" name="Google Shape;290;p57" title="Mingle_v2.png">
            <a:extLst>
              <a:ext uri="{FF2B5EF4-FFF2-40B4-BE49-F238E27FC236}">
                <a16:creationId xmlns:a16="http://schemas.microsoft.com/office/drawing/2014/main" id="{4688E98D-6C6E-4C6F-F192-F73AFF21E3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1850" y="69200"/>
            <a:ext cx="1660000" cy="16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843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A41C-6E94-71A0-E765-C5E4FBF5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66CC-2CF1-AB72-7F68-DD759DB0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Trying Out Research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83199-FF89-BD36-F709-E4459F127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Type your research question exactly as you have written it into search engine.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Look through three different result options and briefly read the answers.</a:t>
            </a:r>
          </a:p>
        </p:txBody>
      </p:sp>
    </p:spTree>
    <p:extLst>
      <p:ext uri="{BB962C8B-B14F-4D97-AF65-F5344CB8AC3E}">
        <p14:creationId xmlns:p14="http://schemas.microsoft.com/office/powerpoint/2010/main" val="2901857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2FE76-03FD-D96F-FAA1-1ADAE3ABD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B947-5595-CEDD-F0DB-9F8EB8E8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971D20"/>
                </a:solidFill>
              </a:rPr>
              <a:t>Surprising, Interesting, Troubling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978B-287F-A4E7-5AE9-587950833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S</a:t>
            </a:r>
            <a:r>
              <a:rPr lang="en-US" dirty="0"/>
              <a:t> – What surprised you in your search?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I</a:t>
            </a:r>
            <a:r>
              <a:rPr lang="en-US" dirty="0"/>
              <a:t> – What was something that interested you in exploring more?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T</a:t>
            </a:r>
            <a:r>
              <a:rPr lang="en-US" dirty="0"/>
              <a:t> – What was an issue you had with your search?</a:t>
            </a:r>
          </a:p>
        </p:txBody>
      </p:sp>
      <p:pic>
        <p:nvPicPr>
          <p:cNvPr id="4" name="Google Shape;303;p59" title="SIT2.png">
            <a:extLst>
              <a:ext uri="{FF2B5EF4-FFF2-40B4-BE49-F238E27FC236}">
                <a16:creationId xmlns:a16="http://schemas.microsoft.com/office/drawing/2014/main" id="{D699D534-B142-0441-D5F4-526EFD5999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655" r="22970" b="22579"/>
          <a:stretch/>
        </p:blipFill>
        <p:spPr>
          <a:xfrm>
            <a:off x="7108374" y="242351"/>
            <a:ext cx="1578426" cy="150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70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08700" y="1793477"/>
            <a:ext cx="7326600" cy="88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2" name="Google Shape;52;p12"/>
          <p:cNvSpPr txBox="1">
            <a:spLocks noGrp="1"/>
          </p:cNvSpPr>
          <p:nvPr>
            <p:ph type="subTitle" idx="1"/>
          </p:nvPr>
        </p:nvSpPr>
        <p:spPr>
          <a:xfrm>
            <a:off x="908700" y="2719828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 you ask questions to get the best possible answers?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>
          <a:extLst>
            <a:ext uri="{FF2B5EF4-FFF2-40B4-BE49-F238E27FC236}">
              <a16:creationId xmlns:a16="http://schemas.microsoft.com/office/drawing/2014/main" id="{8F0C0F2B-D019-4899-A850-BDAFE06CA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>
            <a:extLst>
              <a:ext uri="{FF2B5EF4-FFF2-40B4-BE49-F238E27FC236}">
                <a16:creationId xmlns:a16="http://schemas.microsoft.com/office/drawing/2014/main" id="{DC07B557-6C87-B628-A109-C9FDC865CDB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8700" y="1793477"/>
            <a:ext cx="7326600" cy="8859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</a:t>
            </a:r>
            <a:endParaRPr dirty="0"/>
          </a:p>
        </p:txBody>
      </p: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5E4AA0F3-1205-46C1-4BF3-CBC803EFE5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8700" y="2719828"/>
            <a:ext cx="732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Understand how to create a high-quality research question.</a:t>
            </a:r>
          </a:p>
        </p:txBody>
      </p:sp>
    </p:spTree>
    <p:extLst>
      <p:ext uri="{BB962C8B-B14F-4D97-AF65-F5344CB8AC3E}">
        <p14:creationId xmlns:p14="http://schemas.microsoft.com/office/powerpoint/2010/main" val="135860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Detective Board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52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You and your group are detectives on a case.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Sort through all of the evidence to determine what is useful and what isn’t.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Some pieces of evidence will connect and some won’t.</a:t>
            </a:r>
          </a:p>
        </p:txBody>
      </p:sp>
      <p:pic>
        <p:nvPicPr>
          <p:cNvPr id="2" name="Google Shape;160;p39" title="Detective Board.png">
            <a:extLst>
              <a:ext uri="{FF2B5EF4-FFF2-40B4-BE49-F238E27FC236}">
                <a16:creationId xmlns:a16="http://schemas.microsoft.com/office/drawing/2014/main" id="{AAB2EDAE-AFFE-4C1F-07C3-DB0B40C977C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746" y="365920"/>
            <a:ext cx="1303610" cy="1303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8AF106A2-D608-7179-A50B-F743DE25F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A1034017-1B90-0A3F-816E-2DD2347B5D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Detective Board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0FA5BDB8-14D4-4954-E709-9B4F961099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52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Take the case out of your dossier.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Tape it to the middle of your paper. 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Read the case and name it at the top of your paper.</a:t>
            </a:r>
          </a:p>
          <a:p>
            <a:pPr marL="1447800" lvl="2" indent="-457200" algn="l" rtl="0"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dirty="0"/>
              <a:t>“The Case of the ____________”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Brainstorm three questions you need to ask to solve the case.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75000"/>
              <a:buNone/>
            </a:pPr>
            <a:endParaRPr lang="en-US" dirty="0"/>
          </a:p>
        </p:txBody>
      </p:sp>
      <p:pic>
        <p:nvPicPr>
          <p:cNvPr id="3" name="Google Shape;160;p39" title="Detective Board.png">
            <a:extLst>
              <a:ext uri="{FF2B5EF4-FFF2-40B4-BE49-F238E27FC236}">
                <a16:creationId xmlns:a16="http://schemas.microsoft.com/office/drawing/2014/main" id="{893B4165-D30A-0183-51F4-AA1DC564C9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746" y="365920"/>
            <a:ext cx="1303610" cy="130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87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15A731C4-F851-3C5C-C294-29E4934E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72CA33AD-CAB3-41CA-75FC-1517F96422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Detective Board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EF5E9382-54EC-F224-FBC7-1935F0367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52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Take out the evidence.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Sort the pieces of evidence that go together.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Tape down the pieces and draw lines to show how things connect to the case.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Group evidence that doesn’t connect to anything else in the corner. Circle this.</a:t>
            </a:r>
          </a:p>
          <a:p>
            <a:pPr indent="-457200">
              <a:spcBef>
                <a:spcPts val="520"/>
              </a:spcBef>
              <a:buSzPct val="75000"/>
            </a:pPr>
            <a:endParaRPr lang="en-US" dirty="0"/>
          </a:p>
        </p:txBody>
      </p:sp>
      <p:pic>
        <p:nvPicPr>
          <p:cNvPr id="3" name="Google Shape;160;p39" title="Detective Board.png">
            <a:extLst>
              <a:ext uri="{FF2B5EF4-FFF2-40B4-BE49-F238E27FC236}">
                <a16:creationId xmlns:a16="http://schemas.microsoft.com/office/drawing/2014/main" id="{CA45256A-10FE-124D-3910-F67DEBC236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746" y="365920"/>
            <a:ext cx="1303610" cy="130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31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D8F2CFBD-9D31-1217-4657-BA52BBF39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79;p42">
            <a:extLst>
              <a:ext uri="{FF2B5EF4-FFF2-40B4-BE49-F238E27FC236}">
                <a16:creationId xmlns:a16="http://schemas.microsoft.com/office/drawing/2014/main" id="{DFA57127-C9FC-B7D8-2BAA-BC8FC73998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428" t="9337" r="8078" b="8466"/>
          <a:stretch/>
        </p:blipFill>
        <p:spPr>
          <a:xfrm>
            <a:off x="739313" y="115537"/>
            <a:ext cx="7665377" cy="4912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95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F7C7761-5D70-8B2E-A7A8-E7E09CF07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1A6C6DF3-DC0E-E06F-62A7-B14026408C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/>
              <a:t>Detective Board</a:t>
            </a:r>
            <a:endParaRPr dirty="0"/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B91B47D0-86DC-2B81-C351-99CD132434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52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Review all of your evidence and connections.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Determine the cause of the problem. </a:t>
            </a: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ct val="75000"/>
              <a:buChar char="•"/>
            </a:pPr>
            <a:r>
              <a:rPr lang="en-US" dirty="0"/>
              <a:t>To solve the case, write one sentence to explain the cause of the problem. 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ct val="75000"/>
              <a:buNone/>
            </a:pPr>
            <a:endParaRPr lang="en-US" dirty="0"/>
          </a:p>
        </p:txBody>
      </p:sp>
      <p:pic>
        <p:nvPicPr>
          <p:cNvPr id="3" name="Google Shape;160;p39" title="Detective Board.png">
            <a:extLst>
              <a:ext uri="{FF2B5EF4-FFF2-40B4-BE49-F238E27FC236}">
                <a16:creationId xmlns:a16="http://schemas.microsoft.com/office/drawing/2014/main" id="{8DC02A1B-0E15-6277-36F2-D36EC3CBAB0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3746" y="365920"/>
            <a:ext cx="1303610" cy="130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78221"/>
      </p:ext>
    </p:extLst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1044</Words>
  <Application>Microsoft Macintosh PowerPoint</Application>
  <PresentationFormat>On-screen Show (16:9)</PresentationFormat>
  <Paragraphs>126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Courier New</vt:lpstr>
      <vt:lpstr>Wingdings</vt:lpstr>
      <vt:lpstr>K20 LEARN</vt:lpstr>
      <vt:lpstr>PowerPoint Presentation</vt:lpstr>
      <vt:lpstr>Truth Detective</vt:lpstr>
      <vt:lpstr>Essential Question</vt:lpstr>
      <vt:lpstr>Learning Objective</vt:lpstr>
      <vt:lpstr>Detective Board</vt:lpstr>
      <vt:lpstr>Detective Board</vt:lpstr>
      <vt:lpstr>Detective Board</vt:lpstr>
      <vt:lpstr>PowerPoint Presentation</vt:lpstr>
      <vt:lpstr>Detective Board</vt:lpstr>
      <vt:lpstr>Share Your Case</vt:lpstr>
      <vt:lpstr>Did We Just Research?</vt:lpstr>
      <vt:lpstr>Did We Just Research?</vt:lpstr>
      <vt:lpstr>Levels of Questioning</vt:lpstr>
      <vt:lpstr>Levels of Questioning</vt:lpstr>
      <vt:lpstr>Levels of Questioning</vt:lpstr>
      <vt:lpstr>Levels of Questioning</vt:lpstr>
      <vt:lpstr>What is a Research Question?</vt:lpstr>
      <vt:lpstr>Research Questions need to be:</vt:lpstr>
      <vt:lpstr>Creating a Research Question:</vt:lpstr>
      <vt:lpstr>Research Question Example:</vt:lpstr>
      <vt:lpstr>Research Question Example:</vt:lpstr>
      <vt:lpstr>Draft Your Research Question</vt:lpstr>
      <vt:lpstr>Peer Review</vt:lpstr>
      <vt:lpstr>Trying Out Research Questions</vt:lpstr>
      <vt:lpstr>Surprising, Interesting, Troubling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 Detective</dc:title>
  <dc:subject/>
  <dc:creator>K20 Center</dc:creator>
  <cp:keywords/>
  <dc:description/>
  <cp:lastModifiedBy>Gracia, Ann M.</cp:lastModifiedBy>
  <cp:revision>4</cp:revision>
  <dcterms:modified xsi:type="dcterms:W3CDTF">2025-06-05T20:36:29Z</dcterms:modified>
  <cp:category/>
</cp:coreProperties>
</file>