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hxb4vnd1tzl06IroRRegvWBkQq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6" d="100"/>
          <a:sy n="106" d="100"/>
        </p:scale>
        <p:origin x="8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2CBC5786-7C3E-4643-86AA-59C5D1450D1A}"/>
    <pc:docChg chg="undo custSel modSld">
      <pc:chgData name="Bracken, Pam" userId="f3aa402d-8a3c-4841-b939-af5e5b41e404" providerId="ADAL" clId="{2CBC5786-7C3E-4643-86AA-59C5D1450D1A}" dt="2025-05-19T18:37:01.390" v="34" actId="114"/>
      <pc:docMkLst>
        <pc:docMk/>
      </pc:docMkLst>
      <pc:sldChg chg="modSp mod">
        <pc:chgData name="Bracken, Pam" userId="f3aa402d-8a3c-4841-b939-af5e5b41e404" providerId="ADAL" clId="{2CBC5786-7C3E-4643-86AA-59C5D1450D1A}" dt="2025-05-19T18:28:20.698" v="2" actId="20577"/>
        <pc:sldMkLst>
          <pc:docMk/>
          <pc:sldMk cId="0" sldId="258"/>
        </pc:sldMkLst>
        <pc:spChg chg="mod">
          <ac:chgData name="Bracken, Pam" userId="f3aa402d-8a3c-4841-b939-af5e5b41e404" providerId="ADAL" clId="{2CBC5786-7C3E-4643-86AA-59C5D1450D1A}" dt="2025-05-19T18:28:20.698" v="2" actId="20577"/>
          <ac:spMkLst>
            <pc:docMk/>
            <pc:sldMk cId="0" sldId="258"/>
            <ac:spMk id="103" creationId="{00000000-0000-0000-0000-000000000000}"/>
          </ac:spMkLst>
        </pc:spChg>
      </pc:sldChg>
      <pc:sldChg chg="modSp mod">
        <pc:chgData name="Bracken, Pam" userId="f3aa402d-8a3c-4841-b939-af5e5b41e404" providerId="ADAL" clId="{2CBC5786-7C3E-4643-86AA-59C5D1450D1A}" dt="2025-05-19T18:29:12.603" v="8" actId="20577"/>
        <pc:sldMkLst>
          <pc:docMk/>
          <pc:sldMk cId="0" sldId="262"/>
        </pc:sldMkLst>
        <pc:spChg chg="mod">
          <ac:chgData name="Bracken, Pam" userId="f3aa402d-8a3c-4841-b939-af5e5b41e404" providerId="ADAL" clId="{2CBC5786-7C3E-4643-86AA-59C5D1450D1A}" dt="2025-05-19T18:29:12.603" v="8" actId="20577"/>
          <ac:spMkLst>
            <pc:docMk/>
            <pc:sldMk cId="0" sldId="262"/>
            <ac:spMk id="127" creationId="{00000000-0000-0000-0000-000000000000}"/>
          </ac:spMkLst>
        </pc:spChg>
      </pc:sldChg>
      <pc:sldChg chg="modSp mod">
        <pc:chgData name="Bracken, Pam" userId="f3aa402d-8a3c-4841-b939-af5e5b41e404" providerId="ADAL" clId="{2CBC5786-7C3E-4643-86AA-59C5D1450D1A}" dt="2025-05-19T18:32:12.706" v="29" actId="20577"/>
        <pc:sldMkLst>
          <pc:docMk/>
          <pc:sldMk cId="0" sldId="263"/>
        </pc:sldMkLst>
        <pc:spChg chg="mod">
          <ac:chgData name="Bracken, Pam" userId="f3aa402d-8a3c-4841-b939-af5e5b41e404" providerId="ADAL" clId="{2CBC5786-7C3E-4643-86AA-59C5D1450D1A}" dt="2025-05-19T18:32:12.706" v="29" actId="20577"/>
          <ac:spMkLst>
            <pc:docMk/>
            <pc:sldMk cId="0" sldId="263"/>
            <ac:spMk id="134" creationId="{00000000-0000-0000-0000-000000000000}"/>
          </ac:spMkLst>
        </pc:spChg>
      </pc:sldChg>
      <pc:sldChg chg="modSp mod">
        <pc:chgData name="Bracken, Pam" userId="f3aa402d-8a3c-4841-b939-af5e5b41e404" providerId="ADAL" clId="{2CBC5786-7C3E-4643-86AA-59C5D1450D1A}" dt="2025-05-19T18:33:25.309" v="30" actId="20577"/>
        <pc:sldMkLst>
          <pc:docMk/>
          <pc:sldMk cId="0" sldId="266"/>
        </pc:sldMkLst>
        <pc:spChg chg="mod">
          <ac:chgData name="Bracken, Pam" userId="f3aa402d-8a3c-4841-b939-af5e5b41e404" providerId="ADAL" clId="{2CBC5786-7C3E-4643-86AA-59C5D1450D1A}" dt="2025-05-19T18:33:25.309" v="30" actId="20577"/>
          <ac:spMkLst>
            <pc:docMk/>
            <pc:sldMk cId="0" sldId="266"/>
            <ac:spMk id="163" creationId="{00000000-0000-0000-0000-000000000000}"/>
          </ac:spMkLst>
        </pc:spChg>
      </pc:sldChg>
      <pc:sldChg chg="modSp mod">
        <pc:chgData name="Bracken, Pam" userId="f3aa402d-8a3c-4841-b939-af5e5b41e404" providerId="ADAL" clId="{2CBC5786-7C3E-4643-86AA-59C5D1450D1A}" dt="2025-05-19T18:34:10.877" v="31" actId="1076"/>
        <pc:sldMkLst>
          <pc:docMk/>
          <pc:sldMk cId="0" sldId="267"/>
        </pc:sldMkLst>
        <pc:spChg chg="mod">
          <ac:chgData name="Bracken, Pam" userId="f3aa402d-8a3c-4841-b939-af5e5b41e404" providerId="ADAL" clId="{2CBC5786-7C3E-4643-86AA-59C5D1450D1A}" dt="2025-05-19T18:34:10.877" v="31" actId="1076"/>
          <ac:spMkLst>
            <pc:docMk/>
            <pc:sldMk cId="0" sldId="267"/>
            <ac:spMk id="169" creationId="{00000000-0000-0000-0000-000000000000}"/>
          </ac:spMkLst>
        </pc:spChg>
      </pc:sldChg>
      <pc:sldChg chg="modSp mod modNotesTx">
        <pc:chgData name="Bracken, Pam" userId="f3aa402d-8a3c-4841-b939-af5e5b41e404" providerId="ADAL" clId="{2CBC5786-7C3E-4643-86AA-59C5D1450D1A}" dt="2025-05-19T18:36:25.365" v="33" actId="20577"/>
        <pc:sldMkLst>
          <pc:docMk/>
          <pc:sldMk cId="0" sldId="273"/>
        </pc:sldMkLst>
        <pc:spChg chg="mod">
          <ac:chgData name="Bracken, Pam" userId="f3aa402d-8a3c-4841-b939-af5e5b41e404" providerId="ADAL" clId="{2CBC5786-7C3E-4643-86AA-59C5D1450D1A}" dt="2025-05-19T18:36:02.729" v="32" actId="114"/>
          <ac:spMkLst>
            <pc:docMk/>
            <pc:sldMk cId="0" sldId="273"/>
            <ac:spMk id="211" creationId="{00000000-0000-0000-0000-000000000000}"/>
          </ac:spMkLst>
        </pc:spChg>
      </pc:sldChg>
      <pc:sldChg chg="modSp mod">
        <pc:chgData name="Bracken, Pam" userId="f3aa402d-8a3c-4841-b939-af5e5b41e404" providerId="ADAL" clId="{2CBC5786-7C3E-4643-86AA-59C5D1450D1A}" dt="2025-05-19T18:37:01.390" v="34" actId="114"/>
        <pc:sldMkLst>
          <pc:docMk/>
          <pc:sldMk cId="0" sldId="275"/>
        </pc:sldMkLst>
        <pc:spChg chg="mod">
          <ac:chgData name="Bracken, Pam" userId="f3aa402d-8a3c-4841-b939-af5e5b41e404" providerId="ADAL" clId="{2CBC5786-7C3E-4643-86AA-59C5D1450D1A}" dt="2025-05-19T18:37:01.390" v="34" actId="114"/>
          <ac:spMkLst>
            <pc:docMk/>
            <pc:sldMk cId="0" sldId="275"/>
            <ac:spMk id="22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ritannica.com/biography/Jane-Auste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english-heritage.org.uk/learn/story-of-england/georgian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WeCBoYbixEk&amp;t=52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9K_9vpUnxh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b2Z_LEa5Ts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567948f2c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567948f2c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427dc1725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427dc1725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Video Summaries:</a:t>
            </a:r>
            <a:endParaRPr b="1"/>
          </a:p>
          <a:p>
            <a:pPr marL="0" lvl="0" indent="0" algn="l" rtl="0">
              <a:spcBef>
                <a:spcPts val="0"/>
              </a:spcBef>
              <a:spcAft>
                <a:spcPts val="0"/>
              </a:spcAft>
              <a:buClr>
                <a:schemeClr val="dk1"/>
              </a:buClr>
              <a:buSzPts val="1100"/>
              <a:buFont typeface="Arial"/>
              <a:buNone/>
            </a:pPr>
            <a:r>
              <a:rPr lang="en-US"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https://www.britannica.com/biography/Jane-Austen</a:t>
            </a:r>
            <a:endParaRPr sz="1200">
              <a:latin typeface="Calibri"/>
              <a:ea typeface="Calibri"/>
              <a:cs typeface="Calibri"/>
              <a:sym typeface="Calibri"/>
            </a:endParaRPr>
          </a:p>
          <a:p>
            <a:pPr marL="0" lvl="0" indent="0" algn="l" rtl="0">
              <a:spcBef>
                <a:spcPts val="1200"/>
              </a:spcBef>
              <a:spcAft>
                <a:spcPts val="0"/>
              </a:spcAft>
              <a:buClr>
                <a:schemeClr val="dk1"/>
              </a:buClr>
              <a:buSzPts val="1100"/>
              <a:buFont typeface="Arial"/>
              <a:buNone/>
            </a:pPr>
            <a:r>
              <a:rPr lang="en-US" sz="1200"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https://www.english-heritage.org.uk/learn/story-of-england/georgians/</a:t>
            </a:r>
            <a:endParaRPr sz="1200">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567948f2c9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567948f2c9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Screen Bites. (n.d.). Elizabeth Rejects Mr. Darcy [Video]. YouTube. </a:t>
            </a:r>
            <a:r>
              <a:rPr lang="en-US" u="sng" dirty="0">
                <a:solidFill>
                  <a:schemeClr val="hlink"/>
                </a:solidFill>
                <a:hlinkClick r:id="rId3"/>
              </a:rPr>
              <a:t>https://www.youtube.com/watch?v=WeCBoYbixEk&amp;t=52s</a:t>
            </a: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67948f2c9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67948f2c9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200"/>
              </a:spcBef>
              <a:spcAft>
                <a:spcPts val="0"/>
              </a:spcAft>
              <a:buClr>
                <a:schemeClr val="dk1"/>
              </a:buClr>
              <a:buSzPts val="1100"/>
              <a:buFont typeface="Arial"/>
              <a:buNone/>
              <a:tabLst/>
              <a:defRPr/>
            </a:pPr>
            <a:r>
              <a:rPr lang="en-US" dirty="0"/>
              <a:t>Pride and Prejudice – </a:t>
            </a:r>
            <a:r>
              <a:rPr lang="en-US" dirty="0" err="1"/>
              <a:t>Mr</a:t>
            </a:r>
            <a:r>
              <a:rPr lang="en-US" dirty="0"/>
              <a:t> Darcy Proposes (n.d.) [Video]. </a:t>
            </a:r>
            <a:r>
              <a:rPr lang="en-US" u="sng" dirty="0">
                <a:solidFill>
                  <a:schemeClr val="hlink"/>
                </a:solidFill>
                <a:hlinkClick r:id="rId3"/>
              </a:rPr>
              <a:t>https://www.youtube.com/watch?v=9K_9vpUnxh0</a:t>
            </a:r>
            <a:endParaRPr lang="en-US" dirty="0"/>
          </a:p>
          <a:p>
            <a:pPr marL="0" lvl="0" indent="0" algn="l" rtl="0">
              <a:spcBef>
                <a:spcPts val="1200"/>
              </a:spcBef>
              <a:spcAft>
                <a:spcPts val="0"/>
              </a:spcAft>
              <a:buClr>
                <a:schemeClr val="dk1"/>
              </a:buClr>
              <a:buSzPts val="1100"/>
              <a:buFont typeface="Arial"/>
              <a:buNone/>
            </a:pPr>
            <a:endParaRPr dirty="0"/>
          </a:p>
          <a:p>
            <a:pPr marL="0" lvl="0" indent="0" algn="l" rtl="0">
              <a:spcBef>
                <a:spcPts val="120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46769996d1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46769996d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46769996d1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46769996d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Have groups share their conclusions and reasoning with the whole class.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567948f2c9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567948f2c9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46769996d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46769996d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the planning handout and respond to the questions as you develop the concept for your adaptation.</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46769996d1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46769996d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46769996d1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46769996d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6" name="Google Shape;106;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Have students think of adaptations they have seen or know about and what they liked/disliked about them</a:t>
            </a:r>
            <a:endParaRPr/>
          </a:p>
        </p:txBody>
      </p:sp>
      <p:sp>
        <p:nvSpPr>
          <p:cNvPr id="111" name="Google Shape;111;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46769996d1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7" name="Google Shape;117;g346769996d1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46769996d1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4" name="Google Shape;124;g346769996d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46769996d1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1" name="Google Shape;131;g346769996d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Pride and Prejudice Hand Flex Scene. (n.d.) [Video]. YouTube. </a:t>
            </a:r>
            <a:r>
              <a:rPr lang="en-US" u="sng" dirty="0">
                <a:solidFill>
                  <a:schemeClr val="hlink"/>
                </a:solidFill>
                <a:hlinkClick r:id="rId3"/>
              </a:rPr>
              <a:t>https://www.youtube.com/watch?v=b2Z_LEa5TsE</a:t>
            </a:r>
            <a:endParaRPr lang="en-US"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2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24"/>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4"/>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25"/>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25"/>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26"/>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1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1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19"/>
          <p:cNvSpPr>
            <a:spLocks noGrp="1"/>
          </p:cNvSpPr>
          <p:nvPr>
            <p:ph type="pic" idx="2"/>
          </p:nvPr>
        </p:nvSpPr>
        <p:spPr>
          <a:xfrm>
            <a:off x="5911850" y="1663336"/>
            <a:ext cx="1828800" cy="1828009"/>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2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20"/>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21"/>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2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21"/>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21"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14"/>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22"/>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3"/>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WeCBoYbixEk?start=52&amp;feature=oembed"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9K_9vpUnxh0?feature=oembed" TargetMode="Externa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video" Target="https://www.youtube.com/embed/b2Z_LEa5TsE?feature=oembed" TargetMode="Externa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a:t>Unfaithful</a:t>
            </a:r>
            <a:endParaRPr/>
          </a:p>
        </p:txBody>
      </p:sp>
      <p:sp>
        <p:nvSpPr>
          <p:cNvPr id="91" name="Google Shape;91;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8" lvl="0" indent="0" algn="l" rtl="0">
              <a:lnSpc>
                <a:spcPct val="100000"/>
              </a:lnSpc>
              <a:spcBef>
                <a:spcPts val="0"/>
              </a:spcBef>
              <a:spcAft>
                <a:spcPts val="0"/>
              </a:spcAft>
              <a:buSzPts val="2600"/>
              <a:buNone/>
            </a:pPr>
            <a:r>
              <a:rPr lang="en-US"/>
              <a:t>Exploring the Balancing Act of Adaptation Using </a:t>
            </a:r>
            <a:r>
              <a:rPr lang="en-US" i="1"/>
              <a:t>Pride and Prejudice</a:t>
            </a:r>
            <a:endParaRPr i="1"/>
          </a:p>
          <a:p>
            <a:pPr marL="0" marR="34289" lvl="0" indent="0" algn="l" rtl="0">
              <a:lnSpc>
                <a:spcPct val="100000"/>
              </a:lnSpc>
              <a:spcBef>
                <a:spcPts val="0"/>
              </a:spcBef>
              <a:spcAft>
                <a:spcPts val="0"/>
              </a:spcAft>
              <a:buSzPts val="2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3567948f2c9_1_0"/>
          <p:cNvSpPr txBox="1">
            <a:spLocks noGrp="1"/>
          </p:cNvSpPr>
          <p:nvPr>
            <p:ph type="body" idx="1"/>
          </p:nvPr>
        </p:nvSpPr>
        <p:spPr>
          <a:xfrm>
            <a:off x="3581400" y="1330012"/>
            <a:ext cx="5111700" cy="3257700"/>
          </a:xfrm>
          <a:prstGeom prst="rect">
            <a:avLst/>
          </a:prstGeom>
        </p:spPr>
        <p:txBody>
          <a:bodyPr spcFirstLastPara="1" wrap="square" lIns="91425" tIns="0" rIns="91425" bIns="45700" anchor="t" anchorCtr="0">
            <a:normAutofit/>
          </a:bodyPr>
          <a:lstStyle/>
          <a:p>
            <a:pPr marL="0" lvl="0" indent="0" algn="l" rtl="0">
              <a:spcBef>
                <a:spcPts val="420"/>
              </a:spcBef>
              <a:spcAft>
                <a:spcPts val="0"/>
              </a:spcAft>
              <a:buNone/>
            </a:pPr>
            <a:endParaRPr/>
          </a:p>
        </p:txBody>
      </p:sp>
      <p:sp>
        <p:nvSpPr>
          <p:cNvPr id="150" name="Google Shape;150;g3567948f2c9_1_0"/>
          <p:cNvSpPr txBox="1">
            <a:spLocks noGrp="1"/>
          </p:cNvSpPr>
          <p:nvPr>
            <p:ph type="body" idx="2"/>
          </p:nvPr>
        </p:nvSpPr>
        <p:spPr>
          <a:xfrm>
            <a:off x="450850" y="1330012"/>
            <a:ext cx="3124200" cy="3257700"/>
          </a:xfrm>
          <a:prstGeom prst="rect">
            <a:avLst/>
          </a:prstGeom>
        </p:spPr>
        <p:txBody>
          <a:bodyPr spcFirstLastPara="1" wrap="square" lIns="91425" tIns="0" rIns="91425" bIns="45700" anchor="t" anchorCtr="0">
            <a:normAutofit/>
          </a:bodyPr>
          <a:lstStyle/>
          <a:p>
            <a:pPr marL="0" lvl="0" indent="0" algn="l" rtl="0">
              <a:spcBef>
                <a:spcPts val="360"/>
              </a:spcBef>
              <a:spcAft>
                <a:spcPts val="0"/>
              </a:spcAft>
              <a:buNone/>
            </a:pPr>
            <a:endParaRPr/>
          </a:p>
        </p:txBody>
      </p:sp>
      <p:sp>
        <p:nvSpPr>
          <p:cNvPr id="151" name="Google Shape;151;g3567948f2c9_1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memes</a:t>
            </a:r>
            <a:endParaRPr/>
          </a:p>
        </p:txBody>
      </p:sp>
      <p:pic>
        <p:nvPicPr>
          <p:cNvPr id="152" name="Google Shape;152;g3567948f2c9_1_0" title="Screenshot 2025-05-09 at 11.32.40 AM.png"/>
          <p:cNvPicPr preferRelativeResize="0"/>
          <p:nvPr/>
        </p:nvPicPr>
        <p:blipFill>
          <a:blip r:embed="rId3">
            <a:alphaModFix/>
          </a:blip>
          <a:stretch>
            <a:fillRect/>
          </a:stretch>
        </p:blipFill>
        <p:spPr>
          <a:xfrm>
            <a:off x="2917402" y="10050"/>
            <a:ext cx="3588700" cy="2073031"/>
          </a:xfrm>
          <a:prstGeom prst="rect">
            <a:avLst/>
          </a:prstGeom>
          <a:noFill/>
          <a:ln>
            <a:noFill/>
          </a:ln>
        </p:spPr>
      </p:pic>
      <p:pic>
        <p:nvPicPr>
          <p:cNvPr id="153" name="Google Shape;153;g3567948f2c9_1_0" title="images.jpg"/>
          <p:cNvPicPr preferRelativeResize="0"/>
          <p:nvPr/>
        </p:nvPicPr>
        <p:blipFill rotWithShape="1">
          <a:blip r:embed="rId4">
            <a:alphaModFix/>
          </a:blip>
          <a:srcRect l="2613" t="16270" r="6971" b="36528"/>
          <a:stretch/>
        </p:blipFill>
        <p:spPr>
          <a:xfrm>
            <a:off x="6506100" y="2684450"/>
            <a:ext cx="2637900" cy="2459050"/>
          </a:xfrm>
          <a:prstGeom prst="rect">
            <a:avLst/>
          </a:prstGeom>
          <a:noFill/>
          <a:ln>
            <a:noFill/>
          </a:ln>
        </p:spPr>
      </p:pic>
      <p:pic>
        <p:nvPicPr>
          <p:cNvPr id="154" name="Google Shape;154;g3567948f2c9_1_0" title="Screenshot 2025-05-09 at 11.43.52 AM.png"/>
          <p:cNvPicPr preferRelativeResize="0"/>
          <p:nvPr/>
        </p:nvPicPr>
        <p:blipFill>
          <a:blip r:embed="rId5">
            <a:alphaModFix/>
          </a:blip>
          <a:stretch>
            <a:fillRect/>
          </a:stretch>
        </p:blipFill>
        <p:spPr>
          <a:xfrm>
            <a:off x="2917401" y="2042925"/>
            <a:ext cx="3588700" cy="3110624"/>
          </a:xfrm>
          <a:prstGeom prst="rect">
            <a:avLst/>
          </a:prstGeom>
          <a:noFill/>
          <a:ln>
            <a:noFill/>
          </a:ln>
        </p:spPr>
      </p:pic>
      <p:pic>
        <p:nvPicPr>
          <p:cNvPr id="155" name="Google Shape;155;g3567948f2c9_1_0" title="Screenshot 2025-05-09 at 11.49.08 AM.png"/>
          <p:cNvPicPr preferRelativeResize="0"/>
          <p:nvPr/>
        </p:nvPicPr>
        <p:blipFill rotWithShape="1">
          <a:blip r:embed="rId6">
            <a:alphaModFix/>
          </a:blip>
          <a:srcRect t="2400" r="5383"/>
          <a:stretch/>
        </p:blipFill>
        <p:spPr>
          <a:xfrm>
            <a:off x="6516625" y="0"/>
            <a:ext cx="2678826" cy="2684451"/>
          </a:xfrm>
          <a:prstGeom prst="rect">
            <a:avLst/>
          </a:prstGeom>
          <a:noFill/>
          <a:ln>
            <a:noFill/>
          </a:ln>
        </p:spPr>
      </p:pic>
      <p:pic>
        <p:nvPicPr>
          <p:cNvPr id="156" name="Google Shape;156;g3567948f2c9_1_0" title="Screenshot 2025-05-09 at 11.49.37 AM.png"/>
          <p:cNvPicPr preferRelativeResize="0"/>
          <p:nvPr/>
        </p:nvPicPr>
        <p:blipFill rotWithShape="1">
          <a:blip r:embed="rId7">
            <a:alphaModFix/>
          </a:blip>
          <a:srcRect t="12883" r="1127" b="12562"/>
          <a:stretch/>
        </p:blipFill>
        <p:spPr>
          <a:xfrm>
            <a:off x="0" y="-2320"/>
            <a:ext cx="2917399" cy="2204199"/>
          </a:xfrm>
          <a:prstGeom prst="rect">
            <a:avLst/>
          </a:prstGeom>
          <a:noFill/>
          <a:ln>
            <a:noFill/>
          </a:ln>
        </p:spPr>
      </p:pic>
      <p:pic>
        <p:nvPicPr>
          <p:cNvPr id="157" name="Google Shape;157;g3567948f2c9_1_0" title="Screenshot 2025-05-09 at 11.51.58 AM.png"/>
          <p:cNvPicPr preferRelativeResize="0"/>
          <p:nvPr/>
        </p:nvPicPr>
        <p:blipFill rotWithShape="1">
          <a:blip r:embed="rId8">
            <a:alphaModFix/>
          </a:blip>
          <a:srcRect t="58752" b="3294"/>
          <a:stretch/>
        </p:blipFill>
        <p:spPr>
          <a:xfrm>
            <a:off x="-3070" y="2808025"/>
            <a:ext cx="3777950" cy="1682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427dc17257_0_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Pride &amp; Prejudice Plot</a:t>
            </a:r>
            <a:endParaRPr/>
          </a:p>
        </p:txBody>
      </p:sp>
      <p:sp>
        <p:nvSpPr>
          <p:cNvPr id="163" name="Google Shape;163;g3427dc17257_0_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lnSpc>
                <a:spcPct val="115000"/>
              </a:lnSpc>
              <a:spcBef>
                <a:spcPts val="520"/>
              </a:spcBef>
              <a:spcAft>
                <a:spcPts val="0"/>
              </a:spcAft>
              <a:buSzPts val="1018"/>
              <a:buNone/>
            </a:pPr>
            <a:r>
              <a:rPr lang="en-US" sz="2105" dirty="0"/>
              <a:t>Basically, it’s the story of how Elizabeth Bennet and Mr. Darcy go from absolutely loathing each other to realizing they're soulmates—mostly because Darcy stops being an arrogant snob, and Elizabeth stops assuming he's the worst. Along the way, Elizabeth’s mom nearly dies of excitement trying to marry off her daughters, her dad hides in his study to avoid the chaos, and her younger sister runs off with a scoundrel. In the end, love conquers pride, prejudice, and awkward ballroom encounters.</a:t>
            </a:r>
            <a:endParaRPr sz="210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a:spLocks noGrp="1"/>
          </p:cNvSpPr>
          <p:nvPr>
            <p:ph type="title"/>
          </p:nvPr>
        </p:nvSpPr>
        <p:spPr>
          <a:xfrm>
            <a:off x="457200" y="307250"/>
            <a:ext cx="44460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Categorical Highlighting</a:t>
            </a:r>
            <a:endParaRPr/>
          </a:p>
        </p:txBody>
      </p:sp>
      <p:sp>
        <p:nvSpPr>
          <p:cNvPr id="169" name="Google Shape;169;p10"/>
          <p:cNvSpPr txBox="1">
            <a:spLocks noGrp="1"/>
          </p:cNvSpPr>
          <p:nvPr>
            <p:ph type="body" idx="1"/>
          </p:nvPr>
        </p:nvSpPr>
        <p:spPr>
          <a:xfrm>
            <a:off x="457200" y="1031450"/>
            <a:ext cx="4241700" cy="3621000"/>
          </a:xfrm>
          <a:prstGeom prst="rect">
            <a:avLst/>
          </a:prstGeom>
          <a:noFill/>
          <a:ln>
            <a:noFill/>
          </a:ln>
        </p:spPr>
        <p:txBody>
          <a:bodyPr spcFirstLastPara="1" wrap="square" lIns="91400" tIns="91400" rIns="91400" bIns="91400" anchor="t" anchorCtr="0">
            <a:noAutofit/>
          </a:bodyPr>
          <a:lstStyle/>
          <a:p>
            <a:pPr marL="457200" lvl="0" indent="-362902" algn="l" rtl="0">
              <a:lnSpc>
                <a:spcPct val="115000"/>
              </a:lnSpc>
              <a:spcBef>
                <a:spcPts val="1000"/>
              </a:spcBef>
              <a:spcAft>
                <a:spcPts val="0"/>
              </a:spcAft>
              <a:buSzPts val="2115"/>
              <a:buAutoNum type="arabicPeriod"/>
            </a:pPr>
            <a:r>
              <a:rPr lang="en-US" sz="2115" dirty="0"/>
              <a:t>Write the name of each character in your chapter in the “key” box at the top of the chapter.</a:t>
            </a:r>
            <a:endParaRPr sz="2115" dirty="0"/>
          </a:p>
          <a:p>
            <a:pPr marL="457200" lvl="0" indent="-362902" algn="l" rtl="0">
              <a:lnSpc>
                <a:spcPct val="115000"/>
              </a:lnSpc>
              <a:spcBef>
                <a:spcPts val="1000"/>
              </a:spcBef>
              <a:spcAft>
                <a:spcPts val="0"/>
              </a:spcAft>
              <a:buSzPts val="2115"/>
              <a:buAutoNum type="arabicPeriod"/>
            </a:pPr>
            <a:r>
              <a:rPr lang="en-US" sz="2115" dirty="0"/>
              <a:t>Highlight each name a different color.</a:t>
            </a:r>
            <a:endParaRPr sz="2115" dirty="0"/>
          </a:p>
          <a:p>
            <a:pPr marL="457200" lvl="0" indent="-362902" algn="l" rtl="0">
              <a:lnSpc>
                <a:spcPct val="115000"/>
              </a:lnSpc>
              <a:spcBef>
                <a:spcPts val="1000"/>
              </a:spcBef>
              <a:spcAft>
                <a:spcPts val="0"/>
              </a:spcAft>
              <a:buSzPts val="2115"/>
              <a:buAutoNum type="arabicPeriod"/>
            </a:pPr>
            <a:r>
              <a:rPr lang="en-US" sz="2115" dirty="0"/>
              <a:t>Use these colors to highlight the chapter text showing what each character is saying and doing.</a:t>
            </a:r>
            <a:endParaRPr sz="2115" dirty="0"/>
          </a:p>
        </p:txBody>
      </p:sp>
      <p:pic>
        <p:nvPicPr>
          <p:cNvPr id="170" name="Google Shape;170;p10" title="Screenshot 2025-04-01 at 7.19.47 AM.png"/>
          <p:cNvPicPr preferRelativeResize="0"/>
          <p:nvPr/>
        </p:nvPicPr>
        <p:blipFill>
          <a:blip r:embed="rId3">
            <a:alphaModFix/>
          </a:blip>
          <a:stretch>
            <a:fillRect/>
          </a:stretch>
        </p:blipFill>
        <p:spPr>
          <a:xfrm>
            <a:off x="5019592" y="78112"/>
            <a:ext cx="3858534" cy="4987274"/>
          </a:xfrm>
          <a:prstGeom prst="rect">
            <a:avLst/>
          </a:prstGeom>
          <a:noFill/>
          <a:ln w="9525"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pic>
      <p:pic>
        <p:nvPicPr>
          <p:cNvPr id="171" name="Google Shape;171;p10" title="cat_highlight.png"/>
          <p:cNvPicPr preferRelativeResize="0"/>
          <p:nvPr/>
        </p:nvPicPr>
        <p:blipFill>
          <a:blip r:embed="rId4">
            <a:alphaModFix/>
          </a:blip>
          <a:stretch>
            <a:fillRect/>
          </a:stretch>
        </p:blipFill>
        <p:spPr>
          <a:xfrm>
            <a:off x="5480530" y="1765088"/>
            <a:ext cx="2729876" cy="29849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3567948f2c9_1_2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endParaRPr/>
          </a:p>
        </p:txBody>
      </p:sp>
      <p:sp>
        <p:nvSpPr>
          <p:cNvPr id="177" name="Google Shape;177;g3567948f2c9_1_2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endParaRPr/>
          </a:p>
        </p:txBody>
      </p:sp>
      <p:pic>
        <p:nvPicPr>
          <p:cNvPr id="2" name="Online Media 1" descr="Elizabeth Rejects Mr. Darcy | Pride &amp; Prejudice (2005) | Screen Bites">
            <a:hlinkClick r:id="" action="ppaction://media"/>
            <a:extLst>
              <a:ext uri="{FF2B5EF4-FFF2-40B4-BE49-F238E27FC236}">
                <a16:creationId xmlns:a16="http://schemas.microsoft.com/office/drawing/2014/main" id="{7D0FBE1A-D6A5-8E25-4984-2E7B8B50FBDD}"/>
              </a:ext>
            </a:extLst>
          </p:cNvPr>
          <p:cNvPicPr>
            <a:picLocks noRot="1" noChangeAspect="1"/>
          </p:cNvPicPr>
          <p:nvPr>
            <a:videoFile r:link="rId1"/>
          </p:nvPr>
        </p:nvPicPr>
        <p:blipFill>
          <a:blip r:embed="rId4"/>
          <a:stretch>
            <a:fillRect/>
          </a:stretch>
        </p:blipFill>
        <p:spPr>
          <a:xfrm>
            <a:off x="0" y="0"/>
            <a:ext cx="9123770" cy="51549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567948f2c9_1_2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endParaRPr/>
          </a:p>
        </p:txBody>
      </p:sp>
      <p:sp>
        <p:nvSpPr>
          <p:cNvPr id="184" name="Google Shape;184;g3567948f2c9_1_2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endParaRPr/>
          </a:p>
        </p:txBody>
      </p:sp>
      <p:pic>
        <p:nvPicPr>
          <p:cNvPr id="2" name="Online Media 1" descr="Pride and Prejudice - Mr Darcy proposes (1st try)">
            <a:hlinkClick r:id="" action="ppaction://media"/>
            <a:extLst>
              <a:ext uri="{FF2B5EF4-FFF2-40B4-BE49-F238E27FC236}">
                <a16:creationId xmlns:a16="http://schemas.microsoft.com/office/drawing/2014/main" id="{83C49D6A-FE48-1C15-EE9A-13DDD440CEA8}"/>
              </a:ext>
            </a:extLst>
          </p:cNvPr>
          <p:cNvPicPr>
            <a:picLocks noRot="1" noChangeAspect="1"/>
          </p:cNvPicPr>
          <p:nvPr>
            <a:videoFile r:link="rId1"/>
          </p:nvPr>
        </p:nvPicPr>
        <p:blipFill>
          <a:blip r:embed="rId4"/>
          <a:stretch>
            <a:fillRect/>
          </a:stretch>
        </p:blipFill>
        <p:spPr>
          <a:xfrm>
            <a:off x="20230" y="0"/>
            <a:ext cx="910354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46769996d1_0_26"/>
          <p:cNvSpPr txBox="1">
            <a:spLocks noGrp="1"/>
          </p:cNvSpPr>
          <p:nvPr>
            <p:ph type="title"/>
          </p:nvPr>
        </p:nvSpPr>
        <p:spPr>
          <a:xfrm>
            <a:off x="457200" y="535847"/>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a:t>Character </a:t>
            </a:r>
            <a:br>
              <a:rPr lang="en-US"/>
            </a:br>
            <a:r>
              <a:rPr lang="en-US"/>
              <a:t>Sheet</a:t>
            </a:r>
            <a:endParaRPr/>
          </a:p>
        </p:txBody>
      </p:sp>
      <p:sp>
        <p:nvSpPr>
          <p:cNvPr id="191" name="Google Shape;191;g346769996d1_0_26"/>
          <p:cNvSpPr txBox="1">
            <a:spLocks noGrp="1"/>
          </p:cNvSpPr>
          <p:nvPr>
            <p:ph type="body" idx="1"/>
          </p:nvPr>
        </p:nvSpPr>
        <p:spPr>
          <a:xfrm>
            <a:off x="457200" y="1533650"/>
            <a:ext cx="30159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US"/>
              <a:t>After reading and highlighting the chapter, discuss </a:t>
            </a:r>
            <a:br>
              <a:rPr lang="en-US"/>
            </a:br>
            <a:r>
              <a:rPr lang="en-US"/>
              <a:t>with your group </a:t>
            </a:r>
            <a:br>
              <a:rPr lang="en-US"/>
            </a:br>
            <a:r>
              <a:rPr lang="en-US"/>
              <a:t>and complete the character sheets together.</a:t>
            </a:r>
            <a:endParaRPr/>
          </a:p>
        </p:txBody>
      </p:sp>
      <p:sp>
        <p:nvSpPr>
          <p:cNvPr id="192" name="Google Shape;192;g346769996d1_0_26"/>
          <p:cNvSpPr>
            <a:spLocks noGrp="1"/>
          </p:cNvSpPr>
          <p:nvPr>
            <p:ph type="pic" idx="2"/>
          </p:nvPr>
        </p:nvSpPr>
        <p:spPr>
          <a:xfrm>
            <a:off x="4692302" y="1305059"/>
            <a:ext cx="3994200" cy="1420800"/>
          </a:xfrm>
          <a:prstGeom prst="rect">
            <a:avLst/>
          </a:prstGeom>
        </p:spPr>
        <p:txBody>
          <a:bodyPr/>
          <a:lstStyle/>
          <a:p>
            <a:endParaRPr lang="en-US"/>
          </a:p>
        </p:txBody>
      </p:sp>
      <p:pic>
        <p:nvPicPr>
          <p:cNvPr id="193" name="Google Shape;193;g346769996d1_0_26" title="Screenshot 2025-04-01 at 7.25.59 AM.png"/>
          <p:cNvPicPr preferRelativeResize="0"/>
          <p:nvPr/>
        </p:nvPicPr>
        <p:blipFill>
          <a:blip r:embed="rId3">
            <a:alphaModFix/>
          </a:blip>
          <a:stretch>
            <a:fillRect/>
          </a:stretch>
        </p:blipFill>
        <p:spPr>
          <a:xfrm>
            <a:off x="3522525" y="561000"/>
            <a:ext cx="5418399" cy="4173900"/>
          </a:xfrm>
          <a:prstGeom prst="rect">
            <a:avLst/>
          </a:prstGeom>
          <a:noFill/>
          <a:ln w="9525"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46769996d1_0_33"/>
          <p:cNvSpPr txBox="1">
            <a:spLocks noGrp="1"/>
          </p:cNvSpPr>
          <p:nvPr>
            <p:ph type="title"/>
          </p:nvPr>
        </p:nvSpPr>
        <p:spPr>
          <a:xfrm>
            <a:off x="457200" y="993047"/>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a:t>Answer these questions for the Video Adaptation you watched with your group. </a:t>
            </a:r>
            <a:endParaRPr/>
          </a:p>
        </p:txBody>
      </p:sp>
      <p:sp>
        <p:nvSpPr>
          <p:cNvPr id="199" name="Google Shape;199;g346769996d1_0_33"/>
          <p:cNvSpPr txBox="1">
            <a:spLocks noGrp="1"/>
          </p:cNvSpPr>
          <p:nvPr>
            <p:ph type="body" idx="1"/>
          </p:nvPr>
        </p:nvSpPr>
        <p:spPr>
          <a:xfrm>
            <a:off x="457200" y="19951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a:t>Do the characters stay true to the original enough that it is believable they are based on the original characters? </a:t>
            </a:r>
            <a:endParaRPr/>
          </a:p>
          <a:p>
            <a:pPr marL="457200" lvl="0" indent="-393700" algn="l" rtl="0">
              <a:spcBef>
                <a:spcPts val="1000"/>
              </a:spcBef>
              <a:spcAft>
                <a:spcPts val="0"/>
              </a:spcAft>
              <a:buSzPts val="2600"/>
              <a:buChar char="●"/>
            </a:pPr>
            <a:r>
              <a:rPr lang="en-US"/>
              <a:t>Do the characters act in ways the original character would if they lived in the world that the adaptation establishes? </a:t>
            </a:r>
            <a:endParaRPr/>
          </a:p>
          <a:p>
            <a:pPr marL="457200" lvl="0" indent="-393700" algn="l" rtl="0">
              <a:spcBef>
                <a:spcPts val="1000"/>
              </a:spcBef>
              <a:spcAft>
                <a:spcPts val="1000"/>
              </a:spcAft>
              <a:buSzPts val="2600"/>
              <a:buChar char="●"/>
            </a:pPr>
            <a:r>
              <a:rPr lang="en-US"/>
              <a:t>Explain how so and how not.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567948f2c9_1_6"/>
          <p:cNvSpPr txBox="1">
            <a:spLocks noGrp="1"/>
          </p:cNvSpPr>
          <p:nvPr>
            <p:ph type="title"/>
          </p:nvPr>
        </p:nvSpPr>
        <p:spPr>
          <a:xfrm>
            <a:off x="457200" y="1221647"/>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a:t>Categorical Highlighting</a:t>
            </a:r>
            <a:endParaRPr/>
          </a:p>
          <a:p>
            <a:pPr marL="0" lvl="0" indent="0" algn="l" rtl="0">
              <a:spcBef>
                <a:spcPts val="0"/>
              </a:spcBef>
              <a:spcAft>
                <a:spcPts val="0"/>
              </a:spcAft>
              <a:buNone/>
            </a:pPr>
            <a:r>
              <a:rPr lang="en-US"/>
              <a:t>&amp; Character Sheets</a:t>
            </a:r>
            <a:endParaRPr/>
          </a:p>
        </p:txBody>
      </p:sp>
      <p:sp>
        <p:nvSpPr>
          <p:cNvPr id="205" name="Google Shape;205;g3567948f2c9_1_6"/>
          <p:cNvSpPr txBox="1">
            <a:spLocks noGrp="1"/>
          </p:cNvSpPr>
          <p:nvPr>
            <p:ph type="body" idx="1"/>
          </p:nvPr>
        </p:nvSpPr>
        <p:spPr>
          <a:xfrm>
            <a:off x="457200" y="2219459"/>
            <a:ext cx="3994500" cy="36210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US"/>
              <a:t>This time work with your group on your assigned chapter.</a:t>
            </a:r>
            <a:endParaRPr/>
          </a:p>
        </p:txBody>
      </p:sp>
      <p:pic>
        <p:nvPicPr>
          <p:cNvPr id="206" name="Google Shape;206;g3567948f2c9_1_6" title="cat_highlight.png"/>
          <p:cNvPicPr preferRelativeResize="0"/>
          <p:nvPr/>
        </p:nvPicPr>
        <p:blipFill>
          <a:blip r:embed="rId3">
            <a:alphaModFix/>
          </a:blip>
          <a:stretch>
            <a:fillRect/>
          </a:stretch>
        </p:blipFill>
        <p:spPr>
          <a:xfrm>
            <a:off x="4869073" y="516833"/>
            <a:ext cx="3758701" cy="41098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46769996d1_0_39"/>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92500" lnSpcReduction="10000"/>
          </a:bodyPr>
          <a:lstStyle/>
          <a:p>
            <a:pPr marL="457200" lvl="0" indent="-393700" algn="l" rtl="0">
              <a:lnSpc>
                <a:spcPct val="115000"/>
              </a:lnSpc>
              <a:spcBef>
                <a:spcPts val="520"/>
              </a:spcBef>
              <a:spcAft>
                <a:spcPts val="0"/>
              </a:spcAft>
              <a:buSzPts val="2600"/>
              <a:buChar char="●"/>
            </a:pPr>
            <a:r>
              <a:rPr lang="en-US" b="1" dirty="0"/>
              <a:t>KEEP: </a:t>
            </a:r>
            <a:r>
              <a:rPr lang="en-US" dirty="0"/>
              <a:t>What elements of your chapter will be kept intact so your adaptation still feels like </a:t>
            </a:r>
            <a:r>
              <a:rPr lang="en-US" i="1" dirty="0"/>
              <a:t>Pride and Prejudice</a:t>
            </a:r>
            <a:r>
              <a:rPr lang="en-US" dirty="0"/>
              <a:t>?</a:t>
            </a:r>
            <a:endParaRPr dirty="0"/>
          </a:p>
          <a:p>
            <a:pPr marL="457200" lvl="0" indent="-393700" algn="l" rtl="0">
              <a:lnSpc>
                <a:spcPct val="115000"/>
              </a:lnSpc>
              <a:spcBef>
                <a:spcPts val="1000"/>
              </a:spcBef>
              <a:spcAft>
                <a:spcPts val="0"/>
              </a:spcAft>
              <a:buSzPts val="2600"/>
              <a:buChar char="●"/>
            </a:pPr>
            <a:r>
              <a:rPr lang="en-US" b="1" dirty="0"/>
              <a:t>CHANGE:</a:t>
            </a:r>
            <a:r>
              <a:rPr lang="en-US" dirty="0"/>
              <a:t> How will you deviate from the original? (place, time, perspective, genre, etc.)</a:t>
            </a:r>
            <a:endParaRPr dirty="0"/>
          </a:p>
          <a:p>
            <a:pPr marL="457200" lvl="0" indent="-393700" algn="l" rtl="0">
              <a:lnSpc>
                <a:spcPct val="115000"/>
              </a:lnSpc>
              <a:spcBef>
                <a:spcPts val="1000"/>
              </a:spcBef>
              <a:spcAft>
                <a:spcPts val="1000"/>
              </a:spcAft>
              <a:buSzPts val="2600"/>
              <a:buChar char="●"/>
            </a:pPr>
            <a:r>
              <a:rPr lang="en-US" b="1" dirty="0"/>
              <a:t>RATIONALE: </a:t>
            </a:r>
            <a:r>
              <a:rPr lang="en-US" dirty="0"/>
              <a:t>Explain why you took this approach to adapting the chapter. What theme or message is emphasized by your changes?</a:t>
            </a:r>
            <a:endParaRPr dirty="0"/>
          </a:p>
        </p:txBody>
      </p:sp>
      <p:sp>
        <p:nvSpPr>
          <p:cNvPr id="212" name="Google Shape;212;g346769996d1_0_3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Adaptation Planning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346769996d1_0_44"/>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endParaRPr/>
          </a:p>
        </p:txBody>
      </p:sp>
      <p:sp>
        <p:nvSpPr>
          <p:cNvPr id="218" name="Google Shape;218;g346769996d1_0_44"/>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a:t>Adaptation Presentations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Questions</a:t>
            </a:r>
            <a:endParaRPr/>
          </a:p>
        </p:txBody>
      </p:sp>
      <p:sp>
        <p:nvSpPr>
          <p:cNvPr id="97" name="Google Shape;97;p3"/>
          <p:cNvSpPr txBox="1">
            <a:spLocks noGrp="1"/>
          </p:cNvSpPr>
          <p:nvPr>
            <p:ph type="body" idx="1"/>
          </p:nvPr>
        </p:nvSpPr>
        <p:spPr>
          <a:xfrm>
            <a:off x="530350" y="2028502"/>
            <a:ext cx="7772400" cy="2136300"/>
          </a:xfrm>
          <a:prstGeom prst="rect">
            <a:avLst/>
          </a:prstGeom>
          <a:noFill/>
          <a:ln>
            <a:noFill/>
          </a:ln>
        </p:spPr>
        <p:txBody>
          <a:bodyPr spcFirstLastPara="1" wrap="square" lIns="45700" tIns="45700" rIns="45700" bIns="45700" anchor="t" anchorCtr="0">
            <a:normAutofit fontScale="92500" lnSpcReduction="10000"/>
          </a:bodyPr>
          <a:lstStyle/>
          <a:p>
            <a:pPr marL="457200" lvl="0" indent="-381000" algn="l" rtl="0">
              <a:spcBef>
                <a:spcPts val="0"/>
              </a:spcBef>
              <a:spcAft>
                <a:spcPts val="0"/>
              </a:spcAft>
              <a:buSzPts val="2400"/>
              <a:buChar char="•"/>
            </a:pPr>
            <a:r>
              <a:rPr lang="en-US" sz="2400"/>
              <a:t>Why do we adapt established texts and media? </a:t>
            </a:r>
            <a:endParaRPr sz="2400"/>
          </a:p>
          <a:p>
            <a:pPr marL="457200" lvl="0" indent="-381000" algn="l" rtl="0">
              <a:spcBef>
                <a:spcPts val="1000"/>
              </a:spcBef>
              <a:spcAft>
                <a:spcPts val="0"/>
              </a:spcAft>
              <a:buSzPts val="2400"/>
              <a:buChar char="•"/>
            </a:pPr>
            <a:r>
              <a:rPr lang="en-US" sz="2400"/>
              <a:t>What makes an adaptation good? </a:t>
            </a:r>
            <a:endParaRPr sz="2400"/>
          </a:p>
          <a:p>
            <a:pPr marL="457200" lvl="0" indent="-381000" algn="l" rtl="0">
              <a:spcBef>
                <a:spcPts val="1000"/>
              </a:spcBef>
              <a:spcAft>
                <a:spcPts val="0"/>
              </a:spcAft>
              <a:buSzPts val="2400"/>
              <a:buChar char="•"/>
            </a:pPr>
            <a:r>
              <a:rPr lang="en-US" sz="2400"/>
              <a:t>What do we gain and lose when a text is adapted?</a:t>
            </a:r>
            <a:endParaRPr sz="2400"/>
          </a:p>
          <a:p>
            <a:pPr marL="457200" lvl="0" indent="-381000" algn="l" rtl="0">
              <a:spcBef>
                <a:spcPts val="1000"/>
              </a:spcBef>
              <a:spcAft>
                <a:spcPts val="1000"/>
              </a:spcAft>
              <a:buSzPts val="2400"/>
              <a:buChar char="•"/>
            </a:pPr>
            <a:r>
              <a:rPr lang="en-US" sz="2400"/>
              <a:t>How do we stay true to an original text while adapting it to new scenarios?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346769996d1_0_4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Reflection</a:t>
            </a:r>
            <a:endParaRPr/>
          </a:p>
        </p:txBody>
      </p:sp>
      <p:sp>
        <p:nvSpPr>
          <p:cNvPr id="224" name="Google Shape;224;g346769996d1_0_49"/>
          <p:cNvSpPr txBox="1">
            <a:spLocks noGrp="1"/>
          </p:cNvSpPr>
          <p:nvPr>
            <p:ph type="body" idx="1"/>
          </p:nvPr>
        </p:nvSpPr>
        <p:spPr>
          <a:xfrm>
            <a:off x="381000" y="1233152"/>
            <a:ext cx="8229600" cy="3434100"/>
          </a:xfrm>
          <a:prstGeom prst="rect">
            <a:avLst/>
          </a:prstGeom>
        </p:spPr>
        <p:txBody>
          <a:bodyPr spcFirstLastPara="1" wrap="square" lIns="91425" tIns="45700" rIns="91425" bIns="45700" anchor="t" anchorCtr="0">
            <a:normAutofit fontScale="85000" lnSpcReduction="20000"/>
          </a:bodyPr>
          <a:lstStyle/>
          <a:p>
            <a:pPr marL="0" lvl="0" indent="0" algn="l" rtl="0">
              <a:lnSpc>
                <a:spcPct val="115000"/>
              </a:lnSpc>
              <a:spcBef>
                <a:spcPts val="1200"/>
              </a:spcBef>
              <a:spcAft>
                <a:spcPts val="0"/>
              </a:spcAft>
              <a:buClr>
                <a:schemeClr val="dk1"/>
              </a:buClr>
              <a:buSzPct val="42307"/>
              <a:buFont typeface="Arial"/>
              <a:buNone/>
            </a:pPr>
            <a:r>
              <a:rPr lang="en-US" b="1" dirty="0"/>
              <a:t>Mirror: </a:t>
            </a:r>
            <a:r>
              <a:rPr lang="en-US" dirty="0"/>
              <a:t>How has this lesson changed or </a:t>
            </a:r>
            <a:br>
              <a:rPr lang="en-US" dirty="0"/>
            </a:br>
            <a:r>
              <a:rPr lang="en-US" dirty="0"/>
              <a:t>expanded your thinking about adaptations?</a:t>
            </a:r>
            <a:endParaRPr dirty="0"/>
          </a:p>
          <a:p>
            <a:pPr marL="0" lvl="0" indent="0" algn="l" rtl="0">
              <a:lnSpc>
                <a:spcPct val="115000"/>
              </a:lnSpc>
              <a:spcBef>
                <a:spcPts val="1200"/>
              </a:spcBef>
              <a:spcAft>
                <a:spcPts val="0"/>
              </a:spcAft>
              <a:buClr>
                <a:schemeClr val="dk1"/>
              </a:buClr>
              <a:buSzPct val="42307"/>
              <a:buFont typeface="Arial"/>
              <a:buNone/>
            </a:pPr>
            <a:r>
              <a:rPr lang="en-US" b="1" dirty="0"/>
              <a:t>Microscope: </a:t>
            </a:r>
            <a:r>
              <a:rPr lang="en-US" dirty="0"/>
              <a:t>What part of the activity was </a:t>
            </a:r>
            <a:br>
              <a:rPr lang="en-US" dirty="0"/>
            </a:br>
            <a:r>
              <a:rPr lang="en-US" dirty="0"/>
              <a:t>difficult or unexpected? Were you able to be </a:t>
            </a:r>
            <a:br>
              <a:rPr lang="en-US" dirty="0"/>
            </a:br>
            <a:r>
              <a:rPr lang="en-US" dirty="0"/>
              <a:t>true to the source material and the world of </a:t>
            </a:r>
            <a:br>
              <a:rPr lang="en-US" dirty="0"/>
            </a:br>
            <a:r>
              <a:rPr lang="en-US" dirty="0"/>
              <a:t>the adaptation?</a:t>
            </a:r>
            <a:endParaRPr dirty="0"/>
          </a:p>
          <a:p>
            <a:pPr marL="0" lvl="0" indent="0" algn="l" rtl="0">
              <a:lnSpc>
                <a:spcPct val="115000"/>
              </a:lnSpc>
              <a:spcBef>
                <a:spcPts val="1200"/>
              </a:spcBef>
              <a:spcAft>
                <a:spcPts val="1200"/>
              </a:spcAft>
              <a:buNone/>
            </a:pPr>
            <a:r>
              <a:rPr lang="en-US" b="1" dirty="0"/>
              <a:t>Binoculars: </a:t>
            </a:r>
            <a:r>
              <a:rPr lang="en-US" dirty="0"/>
              <a:t>How do you think modern adaptations of </a:t>
            </a:r>
            <a:r>
              <a:rPr lang="en-US" i="1" dirty="0"/>
              <a:t>Pride and Prejudice</a:t>
            </a:r>
            <a:r>
              <a:rPr lang="en-US" dirty="0"/>
              <a:t> are impacted by what is going on in the world? </a:t>
            </a:r>
            <a:endParaRPr dirty="0"/>
          </a:p>
        </p:txBody>
      </p:sp>
      <p:pic>
        <p:nvPicPr>
          <p:cNvPr id="225" name="Google Shape;225;g346769996d1_0_49" title="MirrorMicroscopeBinoculars.png"/>
          <p:cNvPicPr preferRelativeResize="0"/>
          <p:nvPr/>
        </p:nvPicPr>
        <p:blipFill>
          <a:blip r:embed="rId3">
            <a:alphaModFix/>
          </a:blip>
          <a:stretch>
            <a:fillRect/>
          </a:stretch>
        </p:blipFill>
        <p:spPr>
          <a:xfrm>
            <a:off x="6024250" y="210275"/>
            <a:ext cx="2826575" cy="2826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Objectives</a:t>
            </a:r>
            <a:endParaRPr/>
          </a:p>
        </p:txBody>
      </p:sp>
      <p:sp>
        <p:nvSpPr>
          <p:cNvPr id="103" name="Google Shape;103;p4"/>
          <p:cNvSpPr txBox="1">
            <a:spLocks noGrp="1"/>
          </p:cNvSpPr>
          <p:nvPr>
            <p:ph type="body" idx="1"/>
          </p:nvPr>
        </p:nvSpPr>
        <p:spPr>
          <a:xfrm>
            <a:off x="530350" y="2028502"/>
            <a:ext cx="7772400" cy="2113200"/>
          </a:xfrm>
          <a:prstGeom prst="rect">
            <a:avLst/>
          </a:prstGeom>
          <a:noFill/>
          <a:ln>
            <a:noFill/>
          </a:ln>
        </p:spPr>
        <p:txBody>
          <a:bodyPr spcFirstLastPara="1" wrap="square" lIns="45700" tIns="45700" rIns="45700" bIns="45700" anchor="t" anchorCtr="0">
            <a:normAutofit fontScale="92500" lnSpcReduction="20000"/>
          </a:bodyPr>
          <a:lstStyle/>
          <a:p>
            <a:pPr marL="0" lvl="0" indent="0" algn="l" rtl="0">
              <a:spcBef>
                <a:spcPts val="520"/>
              </a:spcBef>
              <a:spcAft>
                <a:spcPts val="0"/>
              </a:spcAft>
              <a:buNone/>
            </a:pPr>
            <a:r>
              <a:rPr lang="en-US" b="1" dirty="0"/>
              <a:t>Students will be able to</a:t>
            </a:r>
            <a:endParaRPr b="1" dirty="0"/>
          </a:p>
          <a:p>
            <a:pPr marL="457200" lvl="0" indent="-381317" algn="l" rtl="0">
              <a:spcBef>
                <a:spcPts val="1000"/>
              </a:spcBef>
              <a:spcAft>
                <a:spcPts val="0"/>
              </a:spcAft>
              <a:buSzPct val="100000"/>
              <a:buAutoNum type="arabicPeriod"/>
            </a:pPr>
            <a:r>
              <a:rPr lang="en-US" dirty="0"/>
              <a:t>Analyze an original text and assess characters’ motivations.</a:t>
            </a:r>
            <a:endParaRPr dirty="0"/>
          </a:p>
          <a:p>
            <a:pPr marL="457200" lvl="0" indent="-381317" algn="l" rtl="0">
              <a:spcBef>
                <a:spcPts val="0"/>
              </a:spcBef>
              <a:spcAft>
                <a:spcPts val="0"/>
              </a:spcAft>
              <a:buSzPct val="100000"/>
              <a:buAutoNum type="arabicPeriod"/>
            </a:pPr>
            <a:r>
              <a:rPr lang="en-US" dirty="0"/>
              <a:t>Use those motivations to believably apply new scenarios/time periods to said characters.</a:t>
            </a:r>
            <a:endParaRPr dirty="0"/>
          </a:p>
          <a:p>
            <a:pPr marL="457200" lvl="0" indent="-381317" algn="l" rtl="0">
              <a:spcBef>
                <a:spcPts val="0"/>
              </a:spcBef>
              <a:spcAft>
                <a:spcPts val="0"/>
              </a:spcAft>
              <a:buSzPct val="100000"/>
              <a:buAutoNum type="arabicPeriod"/>
            </a:pPr>
            <a:r>
              <a:rPr lang="en-US" dirty="0"/>
              <a:t>Adapt a chapter of a novel.</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What is an adaptation?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What makes a good adaptation?</a:t>
            </a:r>
            <a:endParaRPr/>
          </a:p>
        </p:txBody>
      </p:sp>
      <p:sp>
        <p:nvSpPr>
          <p:cNvPr id="114" name="Google Shape;114;p9"/>
          <p:cNvSpPr txBox="1">
            <a:spLocks noGrp="1"/>
          </p:cNvSpPr>
          <p:nvPr>
            <p:ph type="body" idx="1"/>
          </p:nvPr>
        </p:nvSpPr>
        <p:spPr>
          <a:xfrm>
            <a:off x="457200" y="1305050"/>
            <a:ext cx="7513500" cy="3621000"/>
          </a:xfrm>
          <a:prstGeom prst="rect">
            <a:avLst/>
          </a:prstGeom>
          <a:noFill/>
          <a:ln>
            <a:noFill/>
          </a:ln>
        </p:spPr>
        <p:txBody>
          <a:bodyPr spcFirstLastPara="1" wrap="square" lIns="91400" tIns="91400" rIns="91400" bIns="91400" anchor="t" anchorCtr="0">
            <a:normAutofit/>
          </a:bodyPr>
          <a:lstStyle/>
          <a:p>
            <a:pPr marL="231775" lvl="0" indent="-66675" algn="l" rtl="0">
              <a:lnSpc>
                <a:spcPct val="100000"/>
              </a:lnSpc>
              <a:spcBef>
                <a:spcPts val="0"/>
              </a:spcBef>
              <a:spcAft>
                <a:spcPts val="0"/>
              </a:spcAft>
              <a:buSzPts val="2600"/>
              <a:buNone/>
            </a:pPr>
            <a:endParaRPr/>
          </a:p>
          <a:p>
            <a:pPr marL="165100" lvl="0" indent="0" algn="l" rtl="0">
              <a:lnSpc>
                <a:spcPct val="100000"/>
              </a:lnSpc>
              <a:spcBef>
                <a:spcPts val="0"/>
              </a:spcBef>
              <a:spcAft>
                <a:spcPts val="0"/>
              </a:spcAft>
              <a:buSzPts val="2600"/>
              <a:buNone/>
            </a:pPr>
            <a:r>
              <a:rPr lang="en-US"/>
              <a:t>What things need to be considered when adapting a text to a different medium?</a:t>
            </a:r>
            <a:endParaRPr/>
          </a:p>
          <a:p>
            <a:pPr marL="231775" lvl="0" indent="-66675" algn="l" rtl="0">
              <a:lnSpc>
                <a:spcPct val="100000"/>
              </a:lnSpc>
              <a:spcBef>
                <a:spcPts val="0"/>
              </a:spcBef>
              <a:spcAft>
                <a:spcPts val="0"/>
              </a:spcAft>
              <a:buSzPts val="2600"/>
              <a:buNone/>
            </a:pPr>
            <a:endParaRPr/>
          </a:p>
          <a:p>
            <a:pPr marL="231775" lvl="0" indent="-66675" algn="l" rtl="0">
              <a:lnSpc>
                <a:spcPct val="100000"/>
              </a:lnSpc>
              <a:spcBef>
                <a:spcPts val="0"/>
              </a:spcBef>
              <a:spcAft>
                <a:spcPts val="0"/>
              </a:spcAft>
              <a:buSzPts val="2600"/>
              <a:buNone/>
            </a:pPr>
            <a:r>
              <a:rPr lang="en-US" b="1"/>
              <a:t>Write down your ideas</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46769996d1_0_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8-Up Strategy</a:t>
            </a:r>
            <a:endParaRPr/>
          </a:p>
        </p:txBody>
      </p:sp>
      <p:sp>
        <p:nvSpPr>
          <p:cNvPr id="120" name="Google Shape;120;g346769996d1_0_4"/>
          <p:cNvSpPr txBox="1">
            <a:spLocks noGrp="1"/>
          </p:cNvSpPr>
          <p:nvPr>
            <p:ph type="body" idx="1"/>
          </p:nvPr>
        </p:nvSpPr>
        <p:spPr>
          <a:xfrm>
            <a:off x="457200" y="1305050"/>
            <a:ext cx="38997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0"/>
              </a:spcBef>
              <a:spcAft>
                <a:spcPts val="0"/>
              </a:spcAft>
              <a:buSzPts val="2600"/>
              <a:buAutoNum type="arabicPeriod"/>
            </a:pPr>
            <a:r>
              <a:rPr lang="en-US"/>
              <a:t>In your group, agree on the three most important considerations for making a good adaptation.</a:t>
            </a:r>
            <a:endParaRPr b="1"/>
          </a:p>
        </p:txBody>
      </p:sp>
      <p:pic>
        <p:nvPicPr>
          <p:cNvPr id="121" name="Google Shape;121;g346769996d1_0_4" title="8 up.png"/>
          <p:cNvPicPr preferRelativeResize="0"/>
          <p:nvPr/>
        </p:nvPicPr>
        <p:blipFill>
          <a:blip r:embed="rId3">
            <a:alphaModFix/>
          </a:blip>
          <a:stretch>
            <a:fillRect/>
          </a:stretch>
        </p:blipFill>
        <p:spPr>
          <a:xfrm>
            <a:off x="4604100" y="1316897"/>
            <a:ext cx="4387497" cy="28771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46769996d1_0_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8-Up Strategy</a:t>
            </a:r>
            <a:endParaRPr/>
          </a:p>
        </p:txBody>
      </p:sp>
      <p:sp>
        <p:nvSpPr>
          <p:cNvPr id="127" name="Google Shape;127;g346769996d1_0_10"/>
          <p:cNvSpPr txBox="1">
            <a:spLocks noGrp="1"/>
          </p:cNvSpPr>
          <p:nvPr>
            <p:ph type="body" idx="1"/>
          </p:nvPr>
        </p:nvSpPr>
        <p:spPr>
          <a:xfrm>
            <a:off x="457200" y="1305050"/>
            <a:ext cx="3899700" cy="3621000"/>
          </a:xfrm>
          <a:prstGeom prst="rect">
            <a:avLst/>
          </a:prstGeom>
          <a:noFill/>
          <a:ln>
            <a:noFill/>
          </a:ln>
        </p:spPr>
        <p:txBody>
          <a:bodyPr spcFirstLastPara="1" wrap="square" lIns="91400" tIns="91400" rIns="91400" bIns="91400" anchor="t" anchorCtr="0">
            <a:normAutofit fontScale="92500"/>
          </a:bodyPr>
          <a:lstStyle/>
          <a:p>
            <a:pPr marL="457200" lvl="0" indent="-393700" algn="l" rtl="0">
              <a:lnSpc>
                <a:spcPct val="100000"/>
              </a:lnSpc>
              <a:spcBef>
                <a:spcPts val="1000"/>
              </a:spcBef>
              <a:spcAft>
                <a:spcPts val="0"/>
              </a:spcAft>
              <a:buSzPts val="2600"/>
              <a:buAutoNum type="arabicPeriod" startAt="2"/>
            </a:pPr>
            <a:r>
              <a:rPr lang="en-US" dirty="0"/>
              <a:t>Pair with another group.</a:t>
            </a:r>
            <a:endParaRPr dirty="0"/>
          </a:p>
          <a:p>
            <a:pPr marL="457200" lvl="0" indent="-393700" algn="l" rtl="0">
              <a:lnSpc>
                <a:spcPct val="100000"/>
              </a:lnSpc>
              <a:spcBef>
                <a:spcPts val="1000"/>
              </a:spcBef>
              <a:spcAft>
                <a:spcPts val="0"/>
              </a:spcAft>
              <a:buSzPts val="2600"/>
              <a:buAutoNum type="arabicPeriod" startAt="2"/>
            </a:pPr>
            <a:r>
              <a:rPr lang="en-US" dirty="0"/>
              <a:t>Each group share your three responses.</a:t>
            </a:r>
            <a:endParaRPr dirty="0"/>
          </a:p>
          <a:p>
            <a:pPr marL="457200" lvl="0" indent="-393700" algn="l" rtl="0">
              <a:lnSpc>
                <a:spcPct val="100000"/>
              </a:lnSpc>
              <a:spcBef>
                <a:spcPts val="1000"/>
              </a:spcBef>
              <a:spcAft>
                <a:spcPts val="0"/>
              </a:spcAft>
              <a:buSzPts val="2600"/>
              <a:buAutoNum type="arabicPeriod" startAt="2"/>
            </a:pPr>
            <a:r>
              <a:rPr lang="en-US" dirty="0"/>
              <a:t>Together, whittle your six combined responses into the two most important considerations.</a:t>
            </a:r>
            <a:endParaRPr dirty="0"/>
          </a:p>
        </p:txBody>
      </p:sp>
      <p:pic>
        <p:nvPicPr>
          <p:cNvPr id="128" name="Google Shape;128;g346769996d1_0_10" title="8 up.png"/>
          <p:cNvPicPr preferRelativeResize="0"/>
          <p:nvPr/>
        </p:nvPicPr>
        <p:blipFill>
          <a:blip r:embed="rId3">
            <a:alphaModFix/>
          </a:blip>
          <a:stretch>
            <a:fillRect/>
          </a:stretch>
        </p:blipFill>
        <p:spPr>
          <a:xfrm>
            <a:off x="4604100" y="1316897"/>
            <a:ext cx="4387497" cy="287715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46769996d1_0_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8-Up Strategy</a:t>
            </a:r>
            <a:endParaRPr/>
          </a:p>
        </p:txBody>
      </p:sp>
      <p:sp>
        <p:nvSpPr>
          <p:cNvPr id="134" name="Google Shape;134;g346769996d1_0_16"/>
          <p:cNvSpPr txBox="1">
            <a:spLocks noGrp="1"/>
          </p:cNvSpPr>
          <p:nvPr>
            <p:ph type="body" idx="1"/>
          </p:nvPr>
        </p:nvSpPr>
        <p:spPr>
          <a:xfrm>
            <a:off x="457200" y="1305050"/>
            <a:ext cx="3899700" cy="3621000"/>
          </a:xfrm>
          <a:prstGeom prst="rect">
            <a:avLst/>
          </a:prstGeom>
          <a:noFill/>
          <a:ln>
            <a:noFill/>
          </a:ln>
        </p:spPr>
        <p:txBody>
          <a:bodyPr spcFirstLastPara="1" wrap="square" lIns="91400" tIns="91400" rIns="91400" bIns="91400" anchor="t" anchorCtr="0">
            <a:normAutofit/>
          </a:bodyPr>
          <a:lstStyle/>
          <a:p>
            <a:pPr marL="63500" lvl="0" indent="0" algn="l" rtl="0">
              <a:lnSpc>
                <a:spcPct val="100000"/>
              </a:lnSpc>
              <a:spcBef>
                <a:spcPts val="1000"/>
              </a:spcBef>
              <a:spcAft>
                <a:spcPts val="0"/>
              </a:spcAft>
              <a:buSzPts val="2600"/>
              <a:buNone/>
            </a:pPr>
            <a:r>
              <a:rPr lang="en-US" dirty="0">
                <a:solidFill>
                  <a:schemeClr val="accent6"/>
                </a:solidFill>
              </a:rPr>
              <a:t>5. </a:t>
            </a:r>
            <a:r>
              <a:rPr lang="en-US" dirty="0"/>
              <a:t>Each group, share your 2 considerations with the whole class.</a:t>
            </a:r>
          </a:p>
          <a:p>
            <a:pPr marL="63500" lvl="0" indent="0" algn="l" rtl="0">
              <a:lnSpc>
                <a:spcPct val="100000"/>
              </a:lnSpc>
              <a:spcBef>
                <a:spcPts val="1000"/>
              </a:spcBef>
              <a:spcAft>
                <a:spcPts val="0"/>
              </a:spcAft>
              <a:buSzPts val="2600"/>
              <a:buNone/>
            </a:pPr>
            <a:r>
              <a:rPr lang="en-US" dirty="0">
                <a:solidFill>
                  <a:schemeClr val="accent6"/>
                </a:solidFill>
              </a:rPr>
              <a:t>6. </a:t>
            </a:r>
            <a:r>
              <a:rPr lang="en-US" dirty="0"/>
              <a:t>As a class, agree on the single most important consideration for a good adaptation.</a:t>
            </a:r>
          </a:p>
        </p:txBody>
      </p:sp>
      <p:pic>
        <p:nvPicPr>
          <p:cNvPr id="135" name="Google Shape;135;g346769996d1_0_16" title="8 up.png"/>
          <p:cNvPicPr preferRelativeResize="0"/>
          <p:nvPr/>
        </p:nvPicPr>
        <p:blipFill>
          <a:blip r:embed="rId3">
            <a:alphaModFix/>
          </a:blip>
          <a:stretch>
            <a:fillRect/>
          </a:stretch>
        </p:blipFill>
        <p:spPr>
          <a:xfrm>
            <a:off x="4604100" y="1316897"/>
            <a:ext cx="4387497" cy="287715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Hand Flex</a:t>
            </a:r>
            <a:endParaRPr/>
          </a:p>
        </p:txBody>
      </p:sp>
      <p:sp>
        <p:nvSpPr>
          <p:cNvPr id="141" name="Google Shape;141;p8"/>
          <p:cNvSpPr txBox="1">
            <a:spLocks noGrp="1"/>
          </p:cNvSpPr>
          <p:nvPr>
            <p:ph type="body" idx="1"/>
          </p:nvPr>
        </p:nvSpPr>
        <p:spPr>
          <a:xfrm>
            <a:off x="3581400" y="1330012"/>
            <a:ext cx="5111700" cy="3257700"/>
          </a:xfrm>
          <a:prstGeom prst="rect">
            <a:avLst/>
          </a:prstGeom>
          <a:noFill/>
          <a:ln>
            <a:noFill/>
          </a:ln>
        </p:spPr>
        <p:txBody>
          <a:bodyPr spcFirstLastPara="1" wrap="square" lIns="91400" tIns="91400" rIns="91400" bIns="91400" anchor="t" anchorCtr="0">
            <a:normAutofit/>
          </a:bodyPr>
          <a:lstStyle/>
          <a:p>
            <a:pPr marL="231775" lvl="0" indent="-66675" algn="l" rtl="0">
              <a:lnSpc>
                <a:spcPct val="100000"/>
              </a:lnSpc>
              <a:spcBef>
                <a:spcPts val="0"/>
              </a:spcBef>
              <a:spcAft>
                <a:spcPts val="0"/>
              </a:spcAft>
              <a:buSzPts val="2600"/>
              <a:buNone/>
            </a:pPr>
            <a:endParaRPr/>
          </a:p>
        </p:txBody>
      </p:sp>
      <p:pic>
        <p:nvPicPr>
          <p:cNvPr id="142" name="Google Shape;142;p8" descr="Strategy icon"/>
          <p:cNvPicPr preferRelativeResize="0">
            <a:picLocks noGrp="1"/>
          </p:cNvPicPr>
          <p:nvPr>
            <p:ph type="pic" idx="2"/>
          </p:nvPr>
        </p:nvPicPr>
        <p:blipFill rotWithShape="1">
          <a:blip r:embed="rId4">
            <a:alphaModFix/>
          </a:blip>
          <a:srcRect l="3069" r="3069"/>
          <a:stretch/>
        </p:blipFill>
        <p:spPr>
          <a:xfrm>
            <a:off x="5911850" y="1663336"/>
            <a:ext cx="1828800" cy="1828009"/>
          </a:xfrm>
          <a:prstGeom prst="rect">
            <a:avLst/>
          </a:prstGeom>
          <a:noFill/>
          <a:ln>
            <a:noFill/>
          </a:ln>
        </p:spPr>
      </p:pic>
      <p:sp>
        <p:nvSpPr>
          <p:cNvPr id="143" name="Google Shape;143;p8"/>
          <p:cNvSpPr txBox="1">
            <a:spLocks noGrp="1"/>
          </p:cNvSpPr>
          <p:nvPr>
            <p:ph type="body" idx="2"/>
          </p:nvPr>
        </p:nvSpPr>
        <p:spPr>
          <a:xfrm>
            <a:off x="450850" y="1330012"/>
            <a:ext cx="3124200" cy="3257700"/>
          </a:xfrm>
          <a:prstGeom prst="rect">
            <a:avLst/>
          </a:prstGeom>
        </p:spPr>
        <p:txBody>
          <a:bodyPr spcFirstLastPara="1" wrap="square" lIns="91425" tIns="0" rIns="91425" bIns="45700" anchor="t" anchorCtr="0">
            <a:normAutofit/>
          </a:bodyPr>
          <a:lstStyle/>
          <a:p>
            <a:pPr marL="0" lvl="0" indent="0" algn="l" rtl="0">
              <a:spcBef>
                <a:spcPts val="360"/>
              </a:spcBef>
              <a:spcAft>
                <a:spcPts val="0"/>
              </a:spcAft>
              <a:buNone/>
            </a:pPr>
            <a:endParaRPr/>
          </a:p>
        </p:txBody>
      </p:sp>
      <p:pic>
        <p:nvPicPr>
          <p:cNvPr id="2" name="Online Media 1" descr="Pride &amp; Prejudice Hand Flex Scene">
            <a:hlinkClick r:id="" action="ppaction://media"/>
            <a:extLst>
              <a:ext uri="{FF2B5EF4-FFF2-40B4-BE49-F238E27FC236}">
                <a16:creationId xmlns:a16="http://schemas.microsoft.com/office/drawing/2014/main" id="{2C651DC8-9895-E4BB-1B16-5C91F86F5201}"/>
              </a:ext>
            </a:extLst>
          </p:cNvPr>
          <p:cNvPicPr>
            <a:picLocks noRot="1" noChangeAspect="1"/>
          </p:cNvPicPr>
          <p:nvPr>
            <a:videoFile r:link="rId1"/>
          </p:nvPr>
        </p:nvPicPr>
        <p:blipFill>
          <a:blip r:embed="rId5"/>
          <a:stretch>
            <a:fillRect/>
          </a:stretch>
        </p:blipFill>
        <p:spPr>
          <a:xfrm>
            <a:off x="20230" y="0"/>
            <a:ext cx="9123770" cy="51549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771</Words>
  <Application>Microsoft Office PowerPoint</Application>
  <PresentationFormat>On-screen Show (16:9)</PresentationFormat>
  <Paragraphs>62</Paragraphs>
  <Slides>20</Slides>
  <Notes>20</Notes>
  <HiddenSlides>0</HiddenSlides>
  <MMClips>3</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Noto Sans Symbols</vt:lpstr>
      <vt:lpstr>LEARN theme</vt:lpstr>
      <vt:lpstr>LEARN theme</vt:lpstr>
      <vt:lpstr>Unfaithful</vt:lpstr>
      <vt:lpstr>Essential Questions</vt:lpstr>
      <vt:lpstr>Objectives</vt:lpstr>
      <vt:lpstr>What is an adaptation?</vt:lpstr>
      <vt:lpstr>What makes a good adaptation?</vt:lpstr>
      <vt:lpstr>8-Up Strategy</vt:lpstr>
      <vt:lpstr>8-Up Strategy</vt:lpstr>
      <vt:lpstr>8-Up Strategy</vt:lpstr>
      <vt:lpstr>Hand Flex</vt:lpstr>
      <vt:lpstr>memes</vt:lpstr>
      <vt:lpstr>Pride &amp; Prejudice Plot</vt:lpstr>
      <vt:lpstr>Categorical Highlighting</vt:lpstr>
      <vt:lpstr>PowerPoint Presentation</vt:lpstr>
      <vt:lpstr>PowerPoint Presentation</vt:lpstr>
      <vt:lpstr>Character  Sheet</vt:lpstr>
      <vt:lpstr>Answer these questions for the Video Adaptation you watched with your group. </vt:lpstr>
      <vt:lpstr>Categorical Highlighting &amp; Character Sheets</vt:lpstr>
      <vt:lpstr>Adaptation Planning</vt:lpstr>
      <vt:lpstr>Adaptation Presentations</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Lunsford, Janaye N.</dc:creator>
  <cp:lastModifiedBy>Bracken, Pam</cp:lastModifiedBy>
  <cp:revision>2</cp:revision>
  <dcterms:created xsi:type="dcterms:W3CDTF">2020-10-14T20:24:40Z</dcterms:created>
  <dcterms:modified xsi:type="dcterms:W3CDTF">2025-05-19T18:38:30Z</dcterms:modified>
</cp:coreProperties>
</file>