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0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f/Fs6Cg/eHgHPoIay+UAfrO2e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34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3864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2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491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VS_yYQoLJ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ISP02KPau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ilD555O_R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6e7f30ed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6e7f30ed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b582dac7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3b582dac7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Goblin tools. Tech Tools.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https://learn.k20center.ou.edu/tech-tool/3864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36e7f30e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36e7f30e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6e7f30ed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36e7f30ed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38c537dc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38c537dc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6e7f30ed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36e7f30ed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8c537dc2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38c537dc2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34f76d94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34f76d94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Categorical highlighting.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https://learn.k20center.ou.edu/strategy/192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36e7f30ed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36e7f30ed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36e7f30ed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36e7f30ed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35976df7f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35976df7f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35976df7f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35976df7f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36e7f30ed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36e7f30ed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34f76d94a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34f76d94a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Critique the Bot.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https://learn.k20center.ou.edu/strategy/3491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4f76d94a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34f76d94a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K20 Center. (2021, September 21). 5 Minute Timer. YouTube.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https://www.youtube.com/watch?v=EVS_yYQoLJg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34f76d94a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34f76d94a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K20 Center. (2021, September 21). 3 Minute Timer. YouTube.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https://www.youtube.com/watch?v=iISP02KPau0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34f76d94a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34f76d94a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K20 Center. (2021, September 21). 1 Minute Timer. YouTube.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https://www.youtube.com/watch?v=6ilD555O_RE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34f76d94a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34f76d94a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34f76d94ab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34f76d94ab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Card Sort.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oblin.tool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gpt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VS_yYQoLJ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://www.youtube.com/watch?v=EVS_yYQoLJ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ISP02KPau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://www.youtube.com/watch?v=iISP02KPau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ilD555O_R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://www.youtube.com/watch?v=6ilD555O_R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6e7f30ed3_0_11"/>
          <p:cNvSpPr txBox="1">
            <a:spLocks noGrp="1"/>
          </p:cNvSpPr>
          <p:nvPr>
            <p:ph type="body" idx="1"/>
          </p:nvPr>
        </p:nvSpPr>
        <p:spPr>
          <a:xfrm>
            <a:off x="217653" y="946525"/>
            <a:ext cx="41718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is the prompt saying?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did you break up the prompt?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Who is your audience? How do you know this? </a:t>
            </a:r>
            <a:endParaRPr dirty="0"/>
          </a:p>
        </p:txBody>
      </p:sp>
      <p:sp>
        <p:nvSpPr>
          <p:cNvPr id="154" name="Google Shape;154;g336e7f30ed3_0_11"/>
          <p:cNvSpPr txBox="1">
            <a:spLocks noGrp="1"/>
          </p:cNvSpPr>
          <p:nvPr>
            <p:ph type="title"/>
          </p:nvPr>
        </p:nvSpPr>
        <p:spPr>
          <a:xfrm>
            <a:off x="180075" y="89125"/>
            <a:ext cx="44634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Answer</a:t>
            </a:r>
            <a:endParaRPr/>
          </a:p>
        </p:txBody>
      </p:sp>
      <p:pic>
        <p:nvPicPr>
          <p:cNvPr id="155" name="Google Shape;155;g336e7f30ed3_0_11" title="Screenshot (173).png"/>
          <p:cNvPicPr preferRelativeResize="0"/>
          <p:nvPr/>
        </p:nvPicPr>
        <p:blipFill rotWithShape="1">
          <a:blip r:embed="rId3">
            <a:alphaModFix/>
          </a:blip>
          <a:srcRect l="32957" t="29916" r="33425" b="9029"/>
          <a:stretch/>
        </p:blipFill>
        <p:spPr>
          <a:xfrm>
            <a:off x="4572000" y="0"/>
            <a:ext cx="44635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3b582dac7d_0_2"/>
          <p:cNvSpPr txBox="1">
            <a:spLocks noGrp="1"/>
          </p:cNvSpPr>
          <p:nvPr>
            <p:ph type="body" idx="1"/>
          </p:nvPr>
        </p:nvSpPr>
        <p:spPr>
          <a:xfrm>
            <a:off x="319414" y="1465500"/>
            <a:ext cx="8367386" cy="15939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Write out the steps you would take to answer the prompt. </a:t>
            </a:r>
            <a:endParaRPr dirty="0"/>
          </a:p>
        </p:txBody>
      </p:sp>
      <p:sp>
        <p:nvSpPr>
          <p:cNvPr id="161" name="Google Shape;161;g33b582dac7d_0_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How would you answer the prompt?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457200" y="1270925"/>
            <a:ext cx="44637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/>
              <a:t>Navigate to </a:t>
            </a:r>
            <a:r>
              <a:rPr lang="en-US" u="sng">
                <a:solidFill>
                  <a:srgbClr val="1C3C5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https://goblin.tools/</a:t>
            </a:r>
            <a:r>
              <a:rPr lang="en-US">
                <a:solidFill>
                  <a:srgbClr val="1C3C58"/>
                </a:solidFill>
              </a:rPr>
              <a:t> </a:t>
            </a:r>
            <a:endParaRPr>
              <a:solidFill>
                <a:srgbClr val="1C3C5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3C58"/>
              </a:solidFill>
            </a:endParaRPr>
          </a:p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/>
              <a:t>On the “Magic To Do” tab, write in the “Add new item” bar something like the following: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 need to write a response to the following ACT style writing prompt: [</a:t>
            </a:r>
            <a:r>
              <a:rPr lang="en-US" i="1">
                <a:solidFill>
                  <a:srgbClr val="910D28"/>
                </a:solidFill>
              </a:rPr>
              <a:t>insert prompt</a:t>
            </a:r>
            <a:r>
              <a:rPr lang="en-US" i="1"/>
              <a:t>]</a:t>
            </a:r>
            <a:endParaRPr i="1"/>
          </a:p>
        </p:txBody>
      </p:sp>
      <p:sp>
        <p:nvSpPr>
          <p:cNvPr id="167" name="Google Shape;167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Compare your steps to the Goblin’s </a:t>
            </a:r>
            <a:endParaRPr/>
          </a:p>
        </p:txBody>
      </p:sp>
      <p:pic>
        <p:nvPicPr>
          <p:cNvPr id="168" name="Google Shape;16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7975" y="436800"/>
            <a:ext cx="10096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0975" y="1446450"/>
            <a:ext cx="3944474" cy="119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"/>
          <p:cNvSpPr/>
          <p:nvPr/>
        </p:nvSpPr>
        <p:spPr>
          <a:xfrm>
            <a:off x="4556950" y="2705425"/>
            <a:ext cx="1170900" cy="4995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910D2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8417225" y="2417275"/>
            <a:ext cx="269700" cy="222900"/>
          </a:xfrm>
          <a:prstGeom prst="rect">
            <a:avLst/>
          </a:prstGeom>
          <a:noFill/>
          <a:ln w="9525" cap="flat" cmpd="sng">
            <a:solidFill>
              <a:srgbClr val="910D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36e7f30ed3_0_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did you come up with your list of steps?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did your list compare to the Goblin’s?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else did you notice about the Goblin’s response?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Would you change anything about your original list? Explain. </a:t>
            </a:r>
            <a:endParaRPr/>
          </a:p>
        </p:txBody>
      </p:sp>
      <p:sp>
        <p:nvSpPr>
          <p:cNvPr id="177" name="Google Shape;177;g336e7f30ed3_0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Reflection </a:t>
            </a:r>
            <a:endParaRPr/>
          </a:p>
        </p:txBody>
      </p:sp>
      <p:pic>
        <p:nvPicPr>
          <p:cNvPr id="178" name="Google Shape;178;g336e7f30ed3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6200" y="3231850"/>
            <a:ext cx="1511600" cy="151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36e7f30ed3_0_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Parts of a Prompt | 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Introduction </a:t>
            </a:r>
            <a:endParaRPr/>
          </a:p>
        </p:txBody>
      </p:sp>
      <p:sp>
        <p:nvSpPr>
          <p:cNvPr id="184" name="Google Shape;184;g336e7f30ed3_0_16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146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Usually begins the prompt.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Includes background information that students won’t write about, but helps students understand the purpose of the prompt more clearly.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Background information can include: a story, a quote, a current event situation.</a:t>
            </a:r>
            <a:endParaRPr dirty="0"/>
          </a:p>
        </p:txBody>
      </p:sp>
      <p:pic>
        <p:nvPicPr>
          <p:cNvPr id="185" name="Google Shape;185;g336e7f30ed3_0_16" title="Screenshot (172).png"/>
          <p:cNvPicPr preferRelativeResize="0"/>
          <p:nvPr/>
        </p:nvPicPr>
        <p:blipFill rotWithShape="1">
          <a:blip r:embed="rId3">
            <a:alphaModFix/>
          </a:blip>
          <a:srcRect l="35218" t="27382" r="35330" b="48991"/>
          <a:stretch/>
        </p:blipFill>
        <p:spPr>
          <a:xfrm>
            <a:off x="4561700" y="1212350"/>
            <a:ext cx="4488398" cy="253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8c537dc2f_0_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Parts of a Prompt | 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Audience</a:t>
            </a:r>
            <a:endParaRPr/>
          </a:p>
        </p:txBody>
      </p:sp>
      <p:sp>
        <p:nvSpPr>
          <p:cNvPr id="191" name="Google Shape;191;g338c537dc2f_0_1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886184" cy="275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The audience is whoever is reading the essay. 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Sometimes the audience is explicitly stated, but for the ACT, that is not always the case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If the audience is not stated, assume the audience is business/professional. This will keep your writing more formal and free from slang.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36e7f30ed3_0_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Parts of a Prompt | Type </a:t>
            </a:r>
            <a:endParaRPr/>
          </a:p>
        </p:txBody>
      </p:sp>
      <p:sp>
        <p:nvSpPr>
          <p:cNvPr id="197" name="Google Shape;197;g336e7f30ed3_0_2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7337121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ct val="100000"/>
              <a:buChar char="•"/>
            </a:pPr>
            <a:r>
              <a:rPr lang="en-US" sz="2400" dirty="0"/>
              <a:t>Descriptive: Uses multiple sensory details to describe something.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Expository: Explains a topic clearly with supporting details.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Narrative: Tells a story.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Persuasive: Takes a stance on a topic and provides evidence to support that stance.</a:t>
            </a:r>
            <a:endParaRPr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38c537dc2f_0_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Parts of a Prompt | Goal/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Perspective</a:t>
            </a:r>
            <a:endParaRPr/>
          </a:p>
        </p:txBody>
      </p:sp>
      <p:sp>
        <p:nvSpPr>
          <p:cNvPr id="203" name="Google Shape;203;g338c537dc2f_0_9"/>
          <p:cNvSpPr txBox="1">
            <a:spLocks noGrp="1"/>
          </p:cNvSpPr>
          <p:nvPr>
            <p:ph type="body" idx="1"/>
          </p:nvPr>
        </p:nvSpPr>
        <p:spPr>
          <a:xfrm>
            <a:off x="328808" y="1293692"/>
            <a:ext cx="3898724" cy="271150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200" dirty="0"/>
              <a:t>States the outcome of the essay.</a:t>
            </a:r>
            <a:endParaRPr sz="22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200" dirty="0"/>
              <a:t>Need to accomplish the goal in order to create an effective essay.</a:t>
            </a:r>
            <a:endParaRPr sz="22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200" dirty="0"/>
              <a:t>Targets the implied or stated audience. </a:t>
            </a:r>
            <a:endParaRPr sz="2200" dirty="0"/>
          </a:p>
        </p:txBody>
      </p:sp>
      <p:pic>
        <p:nvPicPr>
          <p:cNvPr id="204" name="Google Shape;204;g338c537dc2f_0_9" title="Screenshot (173).png"/>
          <p:cNvPicPr preferRelativeResize="0"/>
          <p:nvPr/>
        </p:nvPicPr>
        <p:blipFill rotWithShape="1">
          <a:blip r:embed="rId3">
            <a:alphaModFix/>
          </a:blip>
          <a:srcRect l="35533" t="56205" r="35700" b="25709"/>
          <a:stretch/>
        </p:blipFill>
        <p:spPr>
          <a:xfrm>
            <a:off x="4355924" y="1646484"/>
            <a:ext cx="4511437" cy="191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34f76d94ab_0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As you read and analyze both of the responses, highlight the following elements: 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Introduction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Audience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Type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Goal/Perspective</a:t>
            </a:r>
            <a:endParaRPr/>
          </a:p>
        </p:txBody>
      </p:sp>
      <p:sp>
        <p:nvSpPr>
          <p:cNvPr id="210" name="Google Shape;210;g334f76d94ab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A.I. or Human?</a:t>
            </a:r>
            <a:endParaRPr/>
          </a:p>
        </p:txBody>
      </p:sp>
      <p:pic>
        <p:nvPicPr>
          <p:cNvPr id="211" name="Google Shape;211;g334f76d94a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4425" y="0"/>
            <a:ext cx="1057275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334f76d94ab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2300" y="2162875"/>
            <a:ext cx="2580575" cy="258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36e7f30ed3_0_39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3379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Did each sample essay accurately respond to the writing prompt? Explain. 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Which essay was written by A.I. and which was written by a human? </a:t>
            </a:r>
            <a:endParaRPr/>
          </a:p>
        </p:txBody>
      </p:sp>
      <p:sp>
        <p:nvSpPr>
          <p:cNvPr id="218" name="Google Shape;218;g336e7f30ed3_0_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A.I. or Human?</a:t>
            </a:r>
            <a:endParaRPr/>
          </a:p>
        </p:txBody>
      </p:sp>
      <p:pic>
        <p:nvPicPr>
          <p:cNvPr id="219" name="Google Shape;219;g336e7f30ed3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6225" y="1240800"/>
            <a:ext cx="2580575" cy="25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336e7f30ed3_0_39" descr="Vector drawing of thumb up and down | Public domain vector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1075" y="2175397"/>
            <a:ext cx="1347100" cy="97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Operation Word Dissection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Analyzing Writing Prompts</a:t>
            </a:r>
            <a:endParaRPr dirty="0"/>
          </a:p>
        </p:txBody>
      </p:sp>
      <p:pic>
        <p:nvPicPr>
          <p:cNvPr id="96" name="Google Shape;96;p2" title="Operation Word Disection_Her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8811" y="2919604"/>
            <a:ext cx="3736824" cy="210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36e7f30ed3_0_47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A.I. or Human?</a:t>
            </a:r>
            <a:endParaRPr/>
          </a:p>
        </p:txBody>
      </p:sp>
      <p:pic>
        <p:nvPicPr>
          <p:cNvPr id="226" name="Google Shape;226;g336e7f30ed3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2725" y="2175350"/>
            <a:ext cx="1953025" cy="195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336e7f30ed3_0_47" descr="Vector drawing of thumb up and down | Public domain vectors"/>
          <p:cNvPicPr preferRelativeResize="0"/>
          <p:nvPr/>
        </p:nvPicPr>
        <p:blipFill rotWithShape="1">
          <a:blip r:embed="rId4">
            <a:alphaModFix/>
          </a:blip>
          <a:srcRect r="51613"/>
          <a:stretch/>
        </p:blipFill>
        <p:spPr>
          <a:xfrm>
            <a:off x="6196050" y="2085438"/>
            <a:ext cx="651825" cy="97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336e7f30ed3_0_47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600" dirty="0"/>
              <a:t>Response #1 was written by an A.I. chatbot. </a:t>
            </a:r>
            <a:endParaRPr sz="2600" dirty="0"/>
          </a:p>
        </p:txBody>
      </p:sp>
      <p:sp>
        <p:nvSpPr>
          <p:cNvPr id="229" name="Google Shape;229;g336e7f30ed3_0_47"/>
          <p:cNvSpPr txBox="1">
            <a:spLocks noGrp="1"/>
          </p:cNvSpPr>
          <p:nvPr>
            <p:ph type="body" idx="2"/>
          </p:nvPr>
        </p:nvSpPr>
        <p:spPr>
          <a:xfrm>
            <a:off x="4648200" y="1317941"/>
            <a:ext cx="4038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600"/>
              <a:t>Response #2 was written by a human. </a:t>
            </a:r>
            <a:endParaRPr sz="2600"/>
          </a:p>
        </p:txBody>
      </p:sp>
      <p:pic>
        <p:nvPicPr>
          <p:cNvPr id="230" name="Google Shape;230;g336e7f30ed3_0_47" descr="Vector drawing of thumb up and down | Public domain vectors"/>
          <p:cNvPicPr preferRelativeResize="0"/>
          <p:nvPr/>
        </p:nvPicPr>
        <p:blipFill rotWithShape="1">
          <a:blip r:embed="rId4">
            <a:alphaModFix/>
          </a:blip>
          <a:srcRect l="51613"/>
          <a:stretch/>
        </p:blipFill>
        <p:spPr>
          <a:xfrm>
            <a:off x="2150588" y="2085438"/>
            <a:ext cx="651825" cy="97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336e7f30ed3_0_47"/>
          <p:cNvSpPr txBox="1"/>
          <p:nvPr/>
        </p:nvSpPr>
        <p:spPr>
          <a:xfrm>
            <a:off x="349000" y="4286100"/>
            <a:ext cx="7463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gave A.I. away? What did you notice? </a:t>
            </a:r>
            <a:endParaRPr sz="2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35976df7f8_0_5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Introduction </a:t>
            </a:r>
            <a:endParaRPr/>
          </a:p>
        </p:txBody>
      </p:sp>
      <p:sp>
        <p:nvSpPr>
          <p:cNvPr id="237" name="Google Shape;237;g335976df7f8_0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Sentence Stems | Introduction + Audience</a:t>
            </a:r>
            <a:endParaRPr/>
          </a:p>
        </p:txBody>
      </p:sp>
      <p:sp>
        <p:nvSpPr>
          <p:cNvPr id="238" name="Google Shape;238;g335976df7f8_0_5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Audience</a:t>
            </a:r>
            <a:endParaRPr/>
          </a:p>
        </p:txBody>
      </p:sp>
      <p:sp>
        <p:nvSpPr>
          <p:cNvPr id="239" name="Google Shape;239;g335976df7f8_0_5"/>
          <p:cNvSpPr txBox="1">
            <a:spLocks noGrp="1"/>
          </p:cNvSpPr>
          <p:nvPr>
            <p:ph type="body" idx="3"/>
          </p:nvPr>
        </p:nvSpPr>
        <p:spPr>
          <a:xfrm>
            <a:off x="613774" y="1974760"/>
            <a:ext cx="3883525" cy="1779917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endParaRPr dirty="0"/>
          </a:p>
        </p:txBody>
      </p:sp>
      <p:sp>
        <p:nvSpPr>
          <p:cNvPr id="240" name="Google Shape;240;g335976df7f8_0_5"/>
          <p:cNvSpPr txBox="1">
            <a:spLocks noGrp="1"/>
          </p:cNvSpPr>
          <p:nvPr>
            <p:ph type="body" idx="4"/>
          </p:nvPr>
        </p:nvSpPr>
        <p:spPr>
          <a:xfrm>
            <a:off x="4572000" y="1974760"/>
            <a:ext cx="4117888" cy="2039832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35976df7f8_0_1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Type</a:t>
            </a:r>
            <a:endParaRPr/>
          </a:p>
        </p:txBody>
      </p:sp>
      <p:sp>
        <p:nvSpPr>
          <p:cNvPr id="246" name="Google Shape;246;g335976df7f8_0_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Sentence Stems | Type + Goal/Perspective</a:t>
            </a:r>
            <a:endParaRPr dirty="0"/>
          </a:p>
        </p:txBody>
      </p:sp>
      <p:sp>
        <p:nvSpPr>
          <p:cNvPr id="247" name="Google Shape;247;g335976df7f8_0_1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Goal/Perspective</a:t>
            </a:r>
            <a:endParaRPr dirty="0"/>
          </a:p>
        </p:txBody>
      </p:sp>
      <p:sp>
        <p:nvSpPr>
          <p:cNvPr id="248" name="Google Shape;248;g335976df7f8_0_1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endParaRPr dirty="0"/>
          </a:p>
        </p:txBody>
      </p:sp>
      <p:sp>
        <p:nvSpPr>
          <p:cNvPr id="249" name="Google Shape;249;g335976df7f8_0_1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36e7f30ed3_0_5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Prompt Surgery</a:t>
            </a:r>
            <a:endParaRPr/>
          </a:p>
        </p:txBody>
      </p:sp>
      <p:sp>
        <p:nvSpPr>
          <p:cNvPr id="255" name="Google Shape;255;g336e7f30ed3_0_5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Use the spaces provided to create you own ACT style writing prompt. </a:t>
            </a:r>
            <a:endParaRPr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Your prompt should have: 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Introduction </a:t>
            </a:r>
            <a:endParaRPr dirty="0"/>
          </a:p>
          <a:p>
            <a:pPr marL="9017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Audience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Type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Goal/Perspective</a:t>
            </a:r>
            <a:endParaRPr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Remember to consider what 3 different goals your prompt could have. 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B6F69-E5E2-AD9A-9452-64666200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55" y="175364"/>
            <a:ext cx="3093929" cy="857250"/>
          </a:xfrm>
        </p:spPr>
        <p:txBody>
          <a:bodyPr>
            <a:normAutofit/>
          </a:bodyPr>
          <a:lstStyle/>
          <a:p>
            <a:r>
              <a:rPr lang="en-US" dirty="0"/>
              <a:t>Possible Ideas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217F7-AF1D-031D-D774-520705814280}"/>
              </a:ext>
            </a:extLst>
          </p:cNvPr>
          <p:cNvSpPr txBox="1"/>
          <p:nvPr/>
        </p:nvSpPr>
        <p:spPr>
          <a:xfrm>
            <a:off x="679537" y="1235586"/>
            <a:ext cx="68861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083" lvl="0" indent="-4572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Should school attendance be mandatory?</a:t>
            </a:r>
          </a:p>
          <a:p>
            <a:pPr marL="533083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Should cell phones be banned in the classroom?</a:t>
            </a:r>
          </a:p>
          <a:p>
            <a:pPr marL="533083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Should Tik Tok and social media be banned  for teens?</a:t>
            </a:r>
          </a:p>
          <a:p>
            <a:pPr marL="533083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Is Beowulf a hero?</a:t>
            </a:r>
          </a:p>
          <a:p>
            <a:pPr marL="533083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Who is the true villain from Shakespeare’s play MacBeth?</a:t>
            </a:r>
          </a:p>
          <a:p>
            <a:pPr marL="533083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Do school dress codes work?</a:t>
            </a:r>
          </a:p>
          <a:p>
            <a:pPr marL="533083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Should homework be abolished?</a:t>
            </a:r>
          </a:p>
          <a:p>
            <a:pPr marL="533083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Is there a diet (Mediterranean, vegan, vegetarian, etc.) that works best?</a:t>
            </a:r>
          </a:p>
          <a:p>
            <a:pPr marL="533083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Should students be allowed to retake tests if they fail them?</a:t>
            </a:r>
          </a:p>
        </p:txBody>
      </p:sp>
    </p:spTree>
    <p:extLst>
      <p:ext uri="{BB962C8B-B14F-4D97-AF65-F5344CB8AC3E}">
        <p14:creationId xmlns:p14="http://schemas.microsoft.com/office/powerpoint/2010/main" val="3786226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34f76d94ab_0_7"/>
          <p:cNvSpPr/>
          <p:nvPr/>
        </p:nvSpPr>
        <p:spPr>
          <a:xfrm>
            <a:off x="6534625" y="2647800"/>
            <a:ext cx="2401200" cy="1066200"/>
          </a:xfrm>
          <a:prstGeom prst="roundRect">
            <a:avLst>
              <a:gd name="adj" fmla="val 16667"/>
            </a:avLst>
          </a:prstGeom>
          <a:solidFill>
            <a:srgbClr val="910D2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334f76d94ab_0_7"/>
          <p:cNvSpPr txBox="1">
            <a:spLocks noGrp="1"/>
          </p:cNvSpPr>
          <p:nvPr>
            <p:ph type="body" idx="1"/>
          </p:nvPr>
        </p:nvSpPr>
        <p:spPr>
          <a:xfrm>
            <a:off x="457200" y="857400"/>
            <a:ext cx="6029400" cy="40528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200" dirty="0"/>
              <a:t>Navigate to your preferred chatbot.</a:t>
            </a:r>
            <a:endParaRPr sz="22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-US" sz="2200" dirty="0"/>
              <a:t>Ex: </a:t>
            </a:r>
            <a:r>
              <a:rPr lang="en-US" sz="2200" u="sng" dirty="0">
                <a:solidFill>
                  <a:srgbClr val="1C3C5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https://chatgpt.com/</a:t>
            </a:r>
            <a:r>
              <a:rPr lang="en-US" sz="2200" dirty="0">
                <a:solidFill>
                  <a:srgbClr val="1C3C58"/>
                </a:solidFill>
              </a:rPr>
              <a:t> </a:t>
            </a:r>
            <a:endParaRPr sz="2200" dirty="0">
              <a:solidFill>
                <a:srgbClr val="1C3C58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200" dirty="0"/>
              <a:t>Type in something like the following:</a:t>
            </a:r>
            <a:r>
              <a:rPr lang="en-US" sz="2200" dirty="0">
                <a:solidFill>
                  <a:srgbClr val="1C3C58"/>
                </a:solidFill>
              </a:rPr>
              <a:t> </a:t>
            </a:r>
            <a:endParaRPr sz="2200" dirty="0">
              <a:solidFill>
                <a:srgbClr val="1C3C58"/>
              </a:solidFill>
            </a:endParaRPr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100" i="1" dirty="0"/>
              <a:t>Write a response to the ACT style prompt </a:t>
            </a:r>
            <a:r>
              <a:rPr lang="en-US" sz="2100" dirty="0"/>
              <a:t>[</a:t>
            </a:r>
            <a:r>
              <a:rPr lang="en-US" sz="2100" i="1" dirty="0">
                <a:solidFill>
                  <a:srgbClr val="910D28"/>
                </a:solidFill>
              </a:rPr>
              <a:t>insert prompt</a:t>
            </a:r>
            <a:r>
              <a:rPr lang="en-US" sz="2100" dirty="0"/>
              <a:t>]</a:t>
            </a:r>
            <a:r>
              <a:rPr lang="en-US" sz="2100" i="1" dirty="0"/>
              <a:t> from this perspective </a:t>
            </a:r>
            <a:r>
              <a:rPr lang="en-US" sz="2100" dirty="0"/>
              <a:t>[</a:t>
            </a:r>
            <a:r>
              <a:rPr lang="en-US" sz="2100" i="1" dirty="0">
                <a:solidFill>
                  <a:srgbClr val="910D28"/>
                </a:solidFill>
              </a:rPr>
              <a:t>insert perspective 1</a:t>
            </a:r>
            <a:r>
              <a:rPr lang="en-US" sz="2100" dirty="0"/>
              <a:t>].</a:t>
            </a:r>
            <a:endParaRPr sz="2100" dirty="0"/>
          </a:p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SzPts val="2600"/>
              <a:buFont typeface="+mj-lt"/>
              <a:buAutoNum type="arabicPeriod" startAt="3"/>
            </a:pPr>
            <a:r>
              <a:rPr lang="en-US" sz="2200" dirty="0"/>
              <a:t>Repeat for remaining “Perspectives.” </a:t>
            </a:r>
          </a:p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SzPts val="2600"/>
              <a:buFont typeface="+mj-lt"/>
              <a:buAutoNum type="arabicPeriod" startAt="3"/>
            </a:pPr>
            <a:r>
              <a:rPr lang="en-US" sz="2200" dirty="0"/>
              <a:t>Read through the bot’s response and “grade” them using your handout as a rubric. </a:t>
            </a:r>
            <a:endParaRPr sz="2200" dirty="0"/>
          </a:p>
        </p:txBody>
      </p:sp>
      <p:sp>
        <p:nvSpPr>
          <p:cNvPr id="268" name="Google Shape;268;g334f76d94ab_0_7"/>
          <p:cNvSpPr txBox="1">
            <a:spLocks noGrp="1"/>
          </p:cNvSpPr>
          <p:nvPr>
            <p:ph type="title"/>
          </p:nvPr>
        </p:nvSpPr>
        <p:spPr>
          <a:xfrm>
            <a:off x="457200" y="-3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Critique the Bot</a:t>
            </a:r>
            <a:endParaRPr/>
          </a:p>
        </p:txBody>
      </p:sp>
      <p:pic>
        <p:nvPicPr>
          <p:cNvPr id="269" name="Google Shape;269;g334f76d94ab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2650" y="161050"/>
            <a:ext cx="2443525" cy="244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334f76d94ab_0_7"/>
          <p:cNvSpPr txBox="1"/>
          <p:nvPr/>
        </p:nvSpPr>
        <p:spPr>
          <a:xfrm>
            <a:off x="6582650" y="2679750"/>
            <a:ext cx="2401200" cy="9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did the bot measure up?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How does breaking down a prompt help you to answer it effectively?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398463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/>
              <a:t>Analyze and write  ACT style writing prompts.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34f76d94ab_0_16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1175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With your group try to complete the puzzle without any directions. </a:t>
            </a:r>
            <a:endParaRPr/>
          </a:p>
        </p:txBody>
      </p:sp>
      <p:sp>
        <p:nvSpPr>
          <p:cNvPr id="114" name="Google Shape;114;g334f76d94ab_0_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Puzzling Parts </a:t>
            </a:r>
            <a:endParaRPr/>
          </a:p>
        </p:txBody>
      </p:sp>
      <p:sp>
        <p:nvSpPr>
          <p:cNvPr id="115" name="Google Shape;115;g334f76d94ab_0_16"/>
          <p:cNvSpPr txBox="1"/>
          <p:nvPr/>
        </p:nvSpPr>
        <p:spPr>
          <a:xfrm>
            <a:off x="4735225" y="3078975"/>
            <a:ext cx="30480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rgbClr val="1C3C58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5 Minute Timer</a:t>
            </a:r>
            <a:endParaRPr sz="2200">
              <a:solidFill>
                <a:srgbClr val="1C3C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334f76d94ab_0_16" title="K20 Center 5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7100" y="1317047"/>
            <a:ext cx="2861383" cy="1609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4f76d94ab_0_25"/>
          <p:cNvSpPr/>
          <p:nvPr/>
        </p:nvSpPr>
        <p:spPr>
          <a:xfrm>
            <a:off x="456400" y="2882850"/>
            <a:ext cx="3619200" cy="1714500"/>
          </a:xfrm>
          <a:prstGeom prst="roundRect">
            <a:avLst>
              <a:gd name="adj" fmla="val 16667"/>
            </a:avLst>
          </a:prstGeom>
          <a:solidFill>
            <a:srgbClr val="BED7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334f76d94ab_0_25"/>
          <p:cNvSpPr txBox="1">
            <a:spLocks noGrp="1"/>
          </p:cNvSpPr>
          <p:nvPr>
            <p:ph type="body" idx="1"/>
          </p:nvPr>
        </p:nvSpPr>
        <p:spPr>
          <a:xfrm>
            <a:off x="456400" y="1309350"/>
            <a:ext cx="41184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With your group try to complete the puzzle. </a:t>
            </a:r>
            <a:endParaRPr/>
          </a:p>
        </p:txBody>
      </p:sp>
      <p:sp>
        <p:nvSpPr>
          <p:cNvPr id="123" name="Google Shape;123;g334f76d94ab_0_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Puzzling Parts </a:t>
            </a:r>
            <a:endParaRPr/>
          </a:p>
        </p:txBody>
      </p:sp>
      <p:sp>
        <p:nvSpPr>
          <p:cNvPr id="124" name="Google Shape;124;g334f76d94ab_0_25"/>
          <p:cNvSpPr txBox="1"/>
          <p:nvPr/>
        </p:nvSpPr>
        <p:spPr>
          <a:xfrm>
            <a:off x="4735225" y="3078975"/>
            <a:ext cx="30480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rgbClr val="1C3C58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3 Minute Timer</a:t>
            </a:r>
            <a:endParaRPr sz="2200">
              <a:solidFill>
                <a:srgbClr val="1C3C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334f76d94ab_0_25"/>
          <p:cNvSpPr txBox="1"/>
          <p:nvPr/>
        </p:nvSpPr>
        <p:spPr>
          <a:xfrm>
            <a:off x="545550" y="2900675"/>
            <a:ext cx="3815400" cy="16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 - </a:t>
            </a:r>
            <a:r>
              <a:rPr lang="en-US" sz="26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[add a brief description of the puzzle you gave students]</a:t>
            </a:r>
            <a:endParaRPr sz="26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g334f76d94ab_0_25" title="K20 Center 3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7100" y="1317047"/>
            <a:ext cx="2861383" cy="1609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4f76d94ab_0_42"/>
          <p:cNvSpPr txBox="1">
            <a:spLocks noGrp="1"/>
          </p:cNvSpPr>
          <p:nvPr>
            <p:ph type="body" idx="1"/>
          </p:nvPr>
        </p:nvSpPr>
        <p:spPr>
          <a:xfrm>
            <a:off x="759300" y="1309350"/>
            <a:ext cx="38154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With your group try to complete the puzzle. </a:t>
            </a:r>
            <a:endParaRPr/>
          </a:p>
        </p:txBody>
      </p:sp>
      <p:sp>
        <p:nvSpPr>
          <p:cNvPr id="132" name="Google Shape;132;g334f76d94ab_0_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Puzzling Parts </a:t>
            </a:r>
            <a:endParaRPr/>
          </a:p>
        </p:txBody>
      </p:sp>
      <p:sp>
        <p:nvSpPr>
          <p:cNvPr id="133" name="Google Shape;133;g334f76d94ab_0_42"/>
          <p:cNvSpPr txBox="1"/>
          <p:nvPr/>
        </p:nvSpPr>
        <p:spPr>
          <a:xfrm>
            <a:off x="4735225" y="3078975"/>
            <a:ext cx="30480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rgbClr val="1C3C58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1 Minute Timer</a:t>
            </a:r>
            <a:endParaRPr sz="2200">
              <a:solidFill>
                <a:srgbClr val="1C3C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34f76d94ab_0_42"/>
          <p:cNvSpPr txBox="1"/>
          <p:nvPr/>
        </p:nvSpPr>
        <p:spPr>
          <a:xfrm>
            <a:off x="545550" y="2900675"/>
            <a:ext cx="3815400" cy="16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[insert an image of the final product of the puzzle]</a:t>
            </a:r>
            <a:endParaRPr sz="26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g334f76d94ab_0_42" title="K20 Center 1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7100" y="1317047"/>
            <a:ext cx="2861383" cy="1609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34f76d94ab_0_5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At what point in the process did your group feel comfortable with the task?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Did some groups figure out the puzzle quicker than other groups?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For the groups that progressed the furthest, what strategies did you use to figure out the puzzle?</a:t>
            </a:r>
            <a:endParaRPr/>
          </a:p>
        </p:txBody>
      </p:sp>
      <p:sp>
        <p:nvSpPr>
          <p:cNvPr id="141" name="Google Shape;141;g334f76d94ab_0_5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Puzzling Parts | Discussion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4f76d94ab_0_5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Rearrange the sections so that they create a prompt.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  <a:p>
            <a:pPr marL="577850" lvl="0" indent="-514350" algn="l" rtl="0">
              <a:spcBef>
                <a:spcPts val="520"/>
              </a:spcBef>
              <a:spcAft>
                <a:spcPts val="0"/>
              </a:spcAft>
              <a:buSzPts val="2600"/>
              <a:buFont typeface="+mj-lt"/>
              <a:buAutoNum type="arabicPeriod" startAt="2"/>
            </a:pPr>
            <a:r>
              <a:rPr lang="en-US" dirty="0"/>
              <a:t>Use the Prompt Map as a guide.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g334f76d94ab_0_5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Prompt Card Sort</a:t>
            </a:r>
            <a:endParaRPr/>
          </a:p>
        </p:txBody>
      </p:sp>
      <p:pic>
        <p:nvPicPr>
          <p:cNvPr id="148" name="Google Shape;148;g334f76d94ab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5925" y="2847200"/>
            <a:ext cx="3452150" cy="19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1026</Words>
  <Application>Microsoft Office PowerPoint</Application>
  <PresentationFormat>On-screen Show (16:9)</PresentationFormat>
  <Paragraphs>114</Paragraphs>
  <Slides>25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Operation Word Dissection</vt:lpstr>
      <vt:lpstr>Essential Question</vt:lpstr>
      <vt:lpstr>Lesson Objectives</vt:lpstr>
      <vt:lpstr>Puzzling Parts </vt:lpstr>
      <vt:lpstr>Puzzling Parts </vt:lpstr>
      <vt:lpstr>Puzzling Parts </vt:lpstr>
      <vt:lpstr>Puzzling Parts | Discussion</vt:lpstr>
      <vt:lpstr>Prompt Card Sort</vt:lpstr>
      <vt:lpstr>Answer</vt:lpstr>
      <vt:lpstr>How would you answer the prompt?</vt:lpstr>
      <vt:lpstr>Compare your steps to the Goblin’s </vt:lpstr>
      <vt:lpstr>Reflection </vt:lpstr>
      <vt:lpstr>Parts of a Prompt | Introduction </vt:lpstr>
      <vt:lpstr>Parts of a Prompt | Audience</vt:lpstr>
      <vt:lpstr>Parts of a Prompt | Type </vt:lpstr>
      <vt:lpstr>Parts of a Prompt | Goal/Perspective</vt:lpstr>
      <vt:lpstr>A.I. or Human?</vt:lpstr>
      <vt:lpstr>A.I. or Human?</vt:lpstr>
      <vt:lpstr>A.I. or Human?</vt:lpstr>
      <vt:lpstr>Sentence Stems | Introduction + Audience</vt:lpstr>
      <vt:lpstr>Sentence Stems | Type + Goal/Perspective</vt:lpstr>
      <vt:lpstr>Prompt Surgery</vt:lpstr>
      <vt:lpstr>Possible Ideas </vt:lpstr>
      <vt:lpstr>Critique the Bot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Lunsford, Janaye N.</dc:creator>
  <cp:lastModifiedBy>McLeod Porter, Delma</cp:lastModifiedBy>
  <cp:revision>4</cp:revision>
  <dcterms:created xsi:type="dcterms:W3CDTF">2020-10-14T20:24:40Z</dcterms:created>
  <dcterms:modified xsi:type="dcterms:W3CDTF">2025-04-16T17:24:01Z</dcterms:modified>
</cp:coreProperties>
</file>