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3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8CE29C-6ABD-42FE-9E3D-09F27F04EDE6}">
  <a:tblStyle styleId="{328CE29C-6ABD-42FE-9E3D-09F27F04ED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7156" autoAdjust="0"/>
  </p:normalViewPr>
  <p:slideViewPr>
    <p:cSldViewPr snapToGrid="0">
      <p:cViewPr varScale="1">
        <p:scale>
          <a:sx n="166" d="100"/>
          <a:sy n="166" d="100"/>
        </p:scale>
        <p:origin x="16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en/simulations/natural-selectio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20.ou.edu/bunnies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SBbnHLR_cg&amp;t=187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b9798471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b9798471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Write 2 or 3 observations that you Notice (including key details, main ideas, and themes; use the picture for inspiration). How do those adaptations make a mammal a “best fit” for its environment?  Have you ever wondered about how these adaptation help a mammal maintain homeostasis?  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3b9798471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3b9798471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handout “Mammalian Characteristics and Adaptations” for this activity.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e33677f9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3e33677f9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3e33677f9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3e33677f9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Science Channel. (2015, May 9). </a:t>
            </a:r>
            <a:r>
              <a:rPr lang="en-US" i="1"/>
              <a:t>It's always bunny rush hour on this Japanese island</a:t>
            </a:r>
            <a:r>
              <a:rPr lang="en-US"/>
              <a:t> [Video]. YouTube. https://www.youtube.com/watch?v=6nBs_yRqg4w&amp;t=111s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3e33677f9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3e33677f9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https://phet.colorado.edu/en/simulations/natural-selection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University of Colorado, Boulder. (n.d.). </a:t>
            </a:r>
            <a:r>
              <a:rPr lang="en-US" i="1"/>
              <a:t>Natural selection</a:t>
            </a:r>
            <a:r>
              <a:rPr lang="en-US"/>
              <a:t> [Interactive simulation]. PhET Interactive Simulations. https://phet.colorado.edu/en/simulations/natural-selection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https://k20.ou.edu/bunnies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3e5e4fb2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3e5e4fb2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08065E3D-EAAC-34B8-8997-19FCE32D1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e33677f97_0_23:notes">
            <a:extLst>
              <a:ext uri="{FF2B5EF4-FFF2-40B4-BE49-F238E27FC236}">
                <a16:creationId xmlns:a16="http://schemas.microsoft.com/office/drawing/2014/main" id="{D9C75B77-77D7-15E7-FD4E-05DDBAD536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3e33677f97_0_23:notes">
            <a:extLst>
              <a:ext uri="{FF2B5EF4-FFF2-40B4-BE49-F238E27FC236}">
                <a16:creationId xmlns:a16="http://schemas.microsoft.com/office/drawing/2014/main" id="{7F3EA756-D572-A66E-F09E-54B39D1EA7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3670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4aa01fe48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4aa01fe48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b979847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33b979847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3e33677f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3e33677f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Unhide this slide for a video reintroduction to homeostasis.  </a:t>
            </a:r>
            <a:br>
              <a:rPr lang="en-US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MITK12Videos. (2012, October 23).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Homeostasis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[Video]. YouTube.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Calibri" panose="020F0502020204030204" pitchFamily="34" charset="0"/>
                <a:hlinkClick r:id="rId3"/>
              </a:rPr>
              <a:t>https://www.youtube.com/watch?v=rSBbnHLR_cg&amp;t=187s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3b9798471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3b9798471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Watch video from the beginning until 07:20.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Miacademy Learning Channel. (2023, March 1). </a:t>
            </a:r>
            <a:r>
              <a:rPr lang="en-US" i="1"/>
              <a:t>Mammals - Biology for Teens!</a:t>
            </a:r>
            <a:r>
              <a:rPr lang="en-US"/>
              <a:t> [Video]. YouTube. https://www.youtube.com/watch?v=n9ud5ZPu2Po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b9798471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3b9798471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150" cy="1420813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1721476" y="1313644"/>
            <a:ext cx="5701048" cy="3206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0" name="Google Shape;30;p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9" t="21571" r="32617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watch?v=6nBs_yRqg4w&amp;t=111s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k20.ou.edu/bunnie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rSBbnHLR_cg&amp;t=187s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hyperlink" Target="https://www.youtube.com/watch?v=n9ud5ZPu2Po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title"/>
          </p:nvPr>
        </p:nvSpPr>
        <p:spPr>
          <a:xfrm>
            <a:off x="457200" y="-211259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 Notice, I Wonder</a:t>
            </a:r>
            <a:endParaRPr dirty="0"/>
          </a:p>
        </p:txBody>
      </p:sp>
      <p:sp>
        <p:nvSpPr>
          <p:cNvPr id="148" name="Google Shape;148;p31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2" name="Google Shape;155;p32">
            <a:extLst>
              <a:ext uri="{FF2B5EF4-FFF2-40B4-BE49-F238E27FC236}">
                <a16:creationId xmlns:a16="http://schemas.microsoft.com/office/drawing/2014/main" id="{10FA0785-9860-AF48-1FC8-A58087722B7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529" y="870354"/>
            <a:ext cx="6592042" cy="4055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 txBox="1">
            <a:spLocks noGrp="1"/>
          </p:cNvSpPr>
          <p:nvPr>
            <p:ph type="body" idx="1"/>
          </p:nvPr>
        </p:nvSpPr>
        <p:spPr>
          <a:xfrm>
            <a:off x="457199" y="1309352"/>
            <a:ext cx="7092863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In your reading, use two different marker colors to highlight the following two topics:  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What do mammals have in common?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What are specific examples of mammalian adaptations?</a:t>
            </a:r>
            <a:endParaRPr dirty="0"/>
          </a:p>
        </p:txBody>
      </p:sp>
      <p:sp>
        <p:nvSpPr>
          <p:cNvPr id="161" name="Google Shape;161;p3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Categorical Highlighting</a:t>
            </a:r>
            <a:endParaRPr/>
          </a:p>
        </p:txBody>
      </p:sp>
      <p:pic>
        <p:nvPicPr>
          <p:cNvPr id="162" name="Google Shape;1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7328" y="419438"/>
            <a:ext cx="1390389" cy="163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7183677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Choose one of the following questions and write a brief paragraph (three sentence minimum!).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How do mammal body systems interact to maintain homeostasis?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Describe one adaptation of a mammal and how it helps with survival and reproduction. </a:t>
            </a:r>
            <a:endParaRPr dirty="0"/>
          </a:p>
        </p:txBody>
      </p:sp>
      <p:sp>
        <p:nvSpPr>
          <p:cNvPr id="168" name="Google Shape;168;p3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Exit Ticket</a:t>
            </a:r>
            <a:endParaRPr/>
          </a:p>
        </p:txBody>
      </p:sp>
      <p:pic>
        <p:nvPicPr>
          <p:cNvPr id="169" name="Google Shape;16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425" y="214375"/>
            <a:ext cx="1828375" cy="95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>
            <a:spLocks noGrp="1"/>
          </p:cNvSpPr>
          <p:nvPr>
            <p:ph type="title"/>
          </p:nvPr>
        </p:nvSpPr>
        <p:spPr>
          <a:xfrm>
            <a:off x="394570" y="47332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It’s Always Bunny Rush Hour on This Island</a:t>
            </a:r>
            <a:endParaRPr dirty="0"/>
          </a:p>
        </p:txBody>
      </p:sp>
      <p:sp>
        <p:nvSpPr>
          <p:cNvPr id="176" name="Google Shape;176;p35"/>
          <p:cNvSpPr txBox="1"/>
          <p:nvPr/>
        </p:nvSpPr>
        <p:spPr>
          <a:xfrm>
            <a:off x="3393157" y="4345557"/>
            <a:ext cx="259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sng" dirty="0">
                <a:solidFill>
                  <a:srgbClr val="1C3C58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Bunny Rush Hour</a:t>
            </a:r>
            <a:endParaRPr sz="2600" dirty="0">
              <a:solidFill>
                <a:srgbClr val="1C3C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t's Always Bunny Rush Hour on This Japanese Island (1).mp4">
            <a:hlinkClick r:id="" action="ppaction://media"/>
            <a:extLst>
              <a:ext uri="{FF2B5EF4-FFF2-40B4-BE49-F238E27FC236}">
                <a16:creationId xmlns:a16="http://schemas.microsoft.com/office/drawing/2014/main" id="{C743EF39-4508-2122-52A5-FA84E417A1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2378" y="1006181"/>
            <a:ext cx="5713984" cy="3214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6"/>
          <p:cNvSpPr txBox="1">
            <a:spLocks noGrp="1"/>
          </p:cNvSpPr>
          <p:nvPr>
            <p:ph type="body" idx="1"/>
          </p:nvPr>
        </p:nvSpPr>
        <p:spPr>
          <a:xfrm>
            <a:off x="457200" y="1309350"/>
            <a:ext cx="7004400" cy="151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/>
              <a:t>To access the Natural Selection simulation, type in the URL or scan the QR code. </a:t>
            </a:r>
            <a:endParaRPr/>
          </a:p>
        </p:txBody>
      </p:sp>
      <p:sp>
        <p:nvSpPr>
          <p:cNvPr id="182" name="Google Shape;182;p3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PhET Simulation</a:t>
            </a:r>
            <a:endParaRPr/>
          </a:p>
        </p:txBody>
      </p:sp>
      <p:pic>
        <p:nvPicPr>
          <p:cNvPr id="183" name="Google Shape;183;p36" title="phe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8173" y="0"/>
            <a:ext cx="2685824" cy="2196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6"/>
          <p:cNvSpPr txBox="1"/>
          <p:nvPr/>
        </p:nvSpPr>
        <p:spPr>
          <a:xfrm>
            <a:off x="1267850" y="3050775"/>
            <a:ext cx="347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sng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k20.ou.edu/bunnies</a:t>
            </a:r>
            <a:endParaRPr sz="26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36" title="qr-codePHE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5100" y="2336100"/>
            <a:ext cx="2014349" cy="201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 txBox="1">
            <a:spLocks noGrp="1"/>
          </p:cNvSpPr>
          <p:nvPr>
            <p:ph type="body" idx="1"/>
          </p:nvPr>
        </p:nvSpPr>
        <p:spPr>
          <a:xfrm>
            <a:off x="457200" y="1309350"/>
            <a:ext cx="5592871" cy="2107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A core representative stays to describe the group’s poster while the others move on to discover new perspectives and report back. </a:t>
            </a:r>
            <a:endParaRPr dirty="0"/>
          </a:p>
        </p:txBody>
      </p:sp>
      <p:sp>
        <p:nvSpPr>
          <p:cNvPr id="191" name="Google Shape;191;p3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Three Stray, One Stays</a:t>
            </a:r>
            <a:endParaRPr/>
          </a:p>
        </p:txBody>
      </p:sp>
      <p:pic>
        <p:nvPicPr>
          <p:cNvPr id="192" name="Google Shape;192;p37" title="ThreeStrayOneSta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6459" y="880316"/>
            <a:ext cx="2113764" cy="2354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CBDAC998-3D24-5742-243F-DBD839C8E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>
            <a:extLst>
              <a:ext uri="{FF2B5EF4-FFF2-40B4-BE49-F238E27FC236}">
                <a16:creationId xmlns:a16="http://schemas.microsoft.com/office/drawing/2014/main" id="{5C3C9BE4-FC50-80AC-A3E6-D968CC7C17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6303723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Think about an animal you examined on your recent Gallery Walk. </a:t>
            </a:r>
          </a:p>
          <a:p>
            <a:pPr indent="-457200"/>
            <a:r>
              <a:rPr lang="en-US" dirty="0"/>
              <a:t>Compare it to the mammal you researched. </a:t>
            </a:r>
          </a:p>
          <a:p>
            <a:pPr indent="-457200"/>
            <a:r>
              <a:rPr lang="en-US" dirty="0"/>
              <a:t>Describe how the adaptations of these mammals contribute to their survival in unique environments. </a:t>
            </a:r>
            <a:endParaRPr dirty="0"/>
          </a:p>
        </p:txBody>
      </p:sp>
      <p:sp>
        <p:nvSpPr>
          <p:cNvPr id="168" name="Google Shape;168;p34">
            <a:extLst>
              <a:ext uri="{FF2B5EF4-FFF2-40B4-BE49-F238E27FC236}">
                <a16:creationId xmlns:a16="http://schemas.microsoft.com/office/drawing/2014/main" id="{27189726-56E2-1DAC-5647-C3B9BFFF97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Exit Ticket</a:t>
            </a:r>
            <a:endParaRPr dirty="0"/>
          </a:p>
        </p:txBody>
      </p:sp>
      <p:pic>
        <p:nvPicPr>
          <p:cNvPr id="169" name="Google Shape;169;p34">
            <a:extLst>
              <a:ext uri="{FF2B5EF4-FFF2-40B4-BE49-F238E27FC236}">
                <a16:creationId xmlns:a16="http://schemas.microsoft.com/office/drawing/2014/main" id="{33E7FB59-761B-46E5-24AF-0938771AEE8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6288" y="601248"/>
            <a:ext cx="1900825" cy="1737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871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/>
              <a:t>What Do You Have in Common with Your Dog? </a:t>
            </a:r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marR="34289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Mammalian Characteristics and Adaptations for Survival 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495905" y="40509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</a:t>
            </a:r>
            <a:endParaRPr dirty="0"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539745" y="1740402"/>
            <a:ext cx="8138100" cy="23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How do mammalian body systems coordinate to maintain homeostasis and ensure survival in various environments?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In what ways have evolutionary adaptations facilitated the ability of mammals to thrive in diverse ecosystems?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492774" y="478297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Lesson Objectives</a:t>
            </a:r>
            <a:endParaRPr dirty="0"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>
            <a:off x="492774" y="1718484"/>
            <a:ext cx="7772400" cy="26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Explain how mammalian body systems interact to maintain homeostasis.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Investigate how mammals have adapted to their environments through natural selection.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Create models and collaborate to explain mammalian traits and their evolutionary significance.</a:t>
            </a:r>
            <a:endParaRPr dirty="0"/>
          </a:p>
          <a:p>
            <a:pPr marL="398463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title" idx="4294967295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Card Sort 1: Physical and Behavioral Adaptations</a:t>
            </a:r>
            <a:endParaRPr/>
          </a:p>
        </p:txBody>
      </p:sp>
      <p:graphicFrame>
        <p:nvGraphicFramePr>
          <p:cNvPr id="113" name="Google Shape;113;p26"/>
          <p:cNvGraphicFramePr/>
          <p:nvPr/>
        </p:nvGraphicFramePr>
        <p:xfrm>
          <a:off x="952500" y="1619250"/>
          <a:ext cx="7239000" cy="579090"/>
        </p:xfrm>
        <a:graphic>
          <a:graphicData uri="http://schemas.openxmlformats.org/drawingml/2006/table">
            <a:tbl>
              <a:tblPr>
                <a:noFill/>
                <a:tableStyleId>{328CE29C-6ABD-42FE-9E3D-09F27F04EDE6}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Physical Adaptations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5929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5929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5929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5929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Behavioral Adaptations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5929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5929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5929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5929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14" name="Google Shape;114;p26"/>
          <p:cNvCxnSpPr/>
          <p:nvPr/>
        </p:nvCxnSpPr>
        <p:spPr>
          <a:xfrm flipH="1">
            <a:off x="4567650" y="2198325"/>
            <a:ext cx="8700" cy="1464600"/>
          </a:xfrm>
          <a:prstGeom prst="straightConnector1">
            <a:avLst/>
          </a:prstGeom>
          <a:noFill/>
          <a:ln w="28575" cap="flat" cmpd="sng">
            <a:solidFill>
              <a:srgbClr val="65929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5" name="Google Shape;1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4325" y="3795300"/>
            <a:ext cx="1835325" cy="105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/>
              <a:t>Card Sort 2: Behavioral Adaptations</a:t>
            </a:r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231775" lvl="0" indent="-66675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 Use your animal cards as column headers and complete a second card sort for each animal. </a:t>
            </a:r>
            <a:endParaRPr/>
          </a:p>
        </p:txBody>
      </p:sp>
      <p:pic>
        <p:nvPicPr>
          <p:cNvPr id="122" name="Google Shape;1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1850" y="1164650"/>
            <a:ext cx="2684950" cy="153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Homeostasis: Review </a:t>
            </a:r>
            <a:endParaRPr/>
          </a:p>
        </p:txBody>
      </p:sp>
      <p:pic>
        <p:nvPicPr>
          <p:cNvPr id="2" name="Homeostasis_fast480.mp4">
            <a:hlinkClick r:id="" action="ppaction://media"/>
            <a:extLst>
              <a:ext uri="{FF2B5EF4-FFF2-40B4-BE49-F238E27FC236}">
                <a16:creationId xmlns:a16="http://schemas.microsoft.com/office/drawing/2014/main" id="{E8365273-2E4F-3D65-4F31-9754215D3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3874" y="1164647"/>
            <a:ext cx="5576252" cy="3137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65B938-CB07-AF09-7D3B-CEA145F407B2}"/>
              </a:ext>
            </a:extLst>
          </p:cNvPr>
          <p:cNvSpPr txBox="1"/>
          <p:nvPr/>
        </p:nvSpPr>
        <p:spPr>
          <a:xfrm>
            <a:off x="3681371" y="4374588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Homeostasis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Characteristics of Mammals</a:t>
            </a:r>
            <a:endParaRPr/>
          </a:p>
        </p:txBody>
      </p:sp>
      <p:sp>
        <p:nvSpPr>
          <p:cNvPr id="135" name="Google Shape;135;p29"/>
          <p:cNvSpPr txBox="1"/>
          <p:nvPr/>
        </p:nvSpPr>
        <p:spPr>
          <a:xfrm>
            <a:off x="2562750" y="4384325"/>
            <a:ext cx="4018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sng">
                <a:solidFill>
                  <a:srgbClr val="1C3C58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Characteristics of Mammals</a:t>
            </a:r>
            <a:endParaRPr sz="2600">
              <a:solidFill>
                <a:srgbClr val="1C3C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Mammals_Biology_480p.mp4">
            <a:hlinkClick r:id="" action="ppaction://media"/>
            <a:extLst>
              <a:ext uri="{FF2B5EF4-FFF2-40B4-BE49-F238E27FC236}">
                <a16:creationId xmlns:a16="http://schemas.microsoft.com/office/drawing/2014/main" id="{A61904EA-A176-6828-72A8-9B6B62B6D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3310" y="1313483"/>
            <a:ext cx="5457379" cy="3070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Mammals Poster Project </a:t>
            </a:r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body" idx="1"/>
          </p:nvPr>
        </p:nvSpPr>
        <p:spPr>
          <a:xfrm>
            <a:off x="463499" y="1330000"/>
            <a:ext cx="4521859" cy="3257700"/>
          </a:xfrm>
          <a:prstGeom prst="rect">
            <a:avLst/>
          </a:prstGeom>
        </p:spPr>
        <p:txBody>
          <a:bodyPr spcFirstLastPara="1" wrap="square" lIns="91425" tIns="0" rIns="91425" bIns="45700" anchor="t" anchorCtr="0">
            <a:normAutofit/>
          </a:bodyPr>
          <a:lstStyle/>
          <a:p>
            <a:pPr marL="520700" lvl="0" indent="-457200" algn="l" rtl="0">
              <a:spcBef>
                <a:spcPts val="42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en-US" sz="2600" dirty="0"/>
              <a:t>Research one of three different mammals.</a:t>
            </a:r>
            <a:endParaRPr sz="2600" dirty="0"/>
          </a:p>
          <a:p>
            <a:pPr marL="520700" lvl="0" indent="-457200" algn="l" rtl="0">
              <a:spcBef>
                <a:spcPts val="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en-US" sz="2600" dirty="0"/>
              <a:t>Create a group poster that compares their adaptations.</a:t>
            </a:r>
            <a:endParaRPr sz="2600" dirty="0"/>
          </a:p>
          <a:p>
            <a:pPr marL="520700" lvl="0" indent="-457200" algn="l" rtl="0">
              <a:spcBef>
                <a:spcPts val="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en-US" sz="2600" dirty="0"/>
              <a:t>Include labeled diagrams of key adaptations.</a:t>
            </a:r>
            <a:endParaRPr sz="2600"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2" name="Google Shape;142;p30" title="Screenshot 2025-04-03 145836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1120" y="1330000"/>
            <a:ext cx="3967047" cy="2127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594</Words>
  <Application>Microsoft Office PowerPoint</Application>
  <PresentationFormat>On-screen Show (16:9)</PresentationFormat>
  <Paragraphs>55</Paragraphs>
  <Slides>16</Slides>
  <Notes>16</Notes>
  <HiddenSlides>1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Noto Sans Symbols</vt:lpstr>
      <vt:lpstr>LEARN theme</vt:lpstr>
      <vt:lpstr>LEARN theme</vt:lpstr>
      <vt:lpstr>PowerPoint Presentation</vt:lpstr>
      <vt:lpstr>What Do You Have in Common with Your Dog? </vt:lpstr>
      <vt:lpstr>Essential Question</vt:lpstr>
      <vt:lpstr>Lesson Objectives</vt:lpstr>
      <vt:lpstr>Card Sort 1: Physical and Behavioral Adaptations</vt:lpstr>
      <vt:lpstr>Card Sort 2: Behavioral Adaptations</vt:lpstr>
      <vt:lpstr>Homeostasis: Review </vt:lpstr>
      <vt:lpstr>Characteristics of Mammals</vt:lpstr>
      <vt:lpstr>Mammals Poster Project </vt:lpstr>
      <vt:lpstr>I Notice, I Wonder</vt:lpstr>
      <vt:lpstr>Categorical Highlighting</vt:lpstr>
      <vt:lpstr>Exit Ticket</vt:lpstr>
      <vt:lpstr>It’s Always Bunny Rush Hour on This Island</vt:lpstr>
      <vt:lpstr>PhET Simulation</vt:lpstr>
      <vt:lpstr>Three Stray, One Stays</vt:lpstr>
      <vt:lpstr>Exit Ticket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McLeod Porter, Delma</dc:creator>
  <cp:lastModifiedBy>McLeod Porter, Delma</cp:lastModifiedBy>
  <cp:revision>4</cp:revision>
  <dcterms:modified xsi:type="dcterms:W3CDTF">2025-05-02T19:39:45Z</dcterms:modified>
</cp:coreProperties>
</file>