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i7oYHZykE3N5whEnrvft81AW69z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adly Cusack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0"/>
    <p:restoredTop sz="94658"/>
  </p:normalViewPr>
  <p:slideViewPr>
    <p:cSldViewPr snapToGrid="0">
      <p:cViewPr varScale="1">
        <p:scale>
          <a:sx n="160" d="100"/>
          <a:sy n="160" d="100"/>
        </p:scale>
        <p:origin x="3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rram, Jehanne" userId="85e21374-e6a7-4794-bfaa-d28b9d520c64" providerId="ADAL" clId="{A2DFA2ED-FCEB-1A48-9827-15311CACF937}"/>
    <pc:docChg chg="undo custSel modSld">
      <pc:chgData name="Moharram, Jehanne" userId="85e21374-e6a7-4794-bfaa-d28b9d520c64" providerId="ADAL" clId="{A2DFA2ED-FCEB-1A48-9827-15311CACF937}" dt="2025-04-30T19:54:52.889" v="67" actId="14100"/>
      <pc:docMkLst>
        <pc:docMk/>
      </pc:docMkLst>
      <pc:sldChg chg="modSp mod">
        <pc:chgData name="Moharram, Jehanne" userId="85e21374-e6a7-4794-bfaa-d28b9d520c64" providerId="ADAL" clId="{A2DFA2ED-FCEB-1A48-9827-15311CACF937}" dt="2025-04-29T20:08:40.189" v="37" actId="20577"/>
        <pc:sldMkLst>
          <pc:docMk/>
          <pc:sldMk cId="0" sldId="257"/>
        </pc:sldMkLst>
        <pc:spChg chg="mod">
          <ac:chgData name="Moharram, Jehanne" userId="85e21374-e6a7-4794-bfaa-d28b9d520c64" providerId="ADAL" clId="{A2DFA2ED-FCEB-1A48-9827-15311CACF937}" dt="2025-04-29T20:08:33.879" v="20" actId="20577"/>
          <ac:spMkLst>
            <pc:docMk/>
            <pc:sldMk cId="0" sldId="257"/>
            <ac:spMk id="83" creationId="{00000000-0000-0000-0000-000000000000}"/>
          </ac:spMkLst>
        </pc:spChg>
        <pc:spChg chg="mod">
          <ac:chgData name="Moharram, Jehanne" userId="85e21374-e6a7-4794-bfaa-d28b9d520c64" providerId="ADAL" clId="{A2DFA2ED-FCEB-1A48-9827-15311CACF937}" dt="2025-04-29T20:08:40.189" v="37" actId="20577"/>
          <ac:spMkLst>
            <pc:docMk/>
            <pc:sldMk cId="0" sldId="257"/>
            <ac:spMk id="84" creationId="{00000000-0000-0000-0000-000000000000}"/>
          </ac:spMkLst>
        </pc:spChg>
      </pc:sldChg>
      <pc:sldChg chg="modSp mod">
        <pc:chgData name="Moharram, Jehanne" userId="85e21374-e6a7-4794-bfaa-d28b9d520c64" providerId="ADAL" clId="{A2DFA2ED-FCEB-1A48-9827-15311CACF937}" dt="2025-04-30T19:54:52.889" v="67" actId="14100"/>
        <pc:sldMkLst>
          <pc:docMk/>
          <pc:sldMk cId="0" sldId="259"/>
        </pc:sldMkLst>
        <pc:spChg chg="mod">
          <ac:chgData name="Moharram, Jehanne" userId="85e21374-e6a7-4794-bfaa-d28b9d520c64" providerId="ADAL" clId="{A2DFA2ED-FCEB-1A48-9827-15311CACF937}" dt="2025-04-30T19:54:04.728" v="47" actId="20577"/>
          <ac:spMkLst>
            <pc:docMk/>
            <pc:sldMk cId="0" sldId="259"/>
            <ac:spMk id="95" creationId="{00000000-0000-0000-0000-000000000000}"/>
          </ac:spMkLst>
        </pc:spChg>
        <pc:spChg chg="mod">
          <ac:chgData name="Moharram, Jehanne" userId="85e21374-e6a7-4794-bfaa-d28b9d520c64" providerId="ADAL" clId="{A2DFA2ED-FCEB-1A48-9827-15311CACF937}" dt="2025-04-30T19:54:52.889" v="67" actId="14100"/>
          <ac:spMkLst>
            <pc:docMk/>
            <pc:sldMk cId="0" sldId="259"/>
            <ac:spMk id="9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NwGyE8FZVk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d9908066f654727934df7bf4f506976b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strategy/147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3113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7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7" name="Google Shape;7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427ce4a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g3427ce4ad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427ce4ada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g3427ce4ada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427ce4ada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g3427ce4ada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427ce4ada8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(2025, March 14). </a:t>
            </a:r>
            <a:r>
              <a:rPr lang="en-US" i="1" dirty="0"/>
              <a:t>Mastering manual mode: Camera operations demystified</a:t>
            </a:r>
            <a:r>
              <a:rPr lang="en-US" dirty="0"/>
              <a:t> [Video]. YouTube. </a:t>
            </a:r>
            <a:r>
              <a:rPr lang="en-US" dirty="0">
                <a:hlinkClick r:id="rId3"/>
              </a:rPr>
              <a:t>https://www.youtube.com/watch?v=ZNwGyE8FZVk</a:t>
            </a:r>
            <a:endParaRPr dirty="0"/>
          </a:p>
        </p:txBody>
      </p:sp>
      <p:sp>
        <p:nvSpPr>
          <p:cNvPr id="99" name="Google Shape;99;g3427ce4ada8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427ce4ada8_2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Gallery walk / carousel. Strategies. </a:t>
            </a:r>
            <a:r>
              <a:rPr lang="en-US" dirty="0">
                <a:hlinkClick r:id="rId3"/>
              </a:rPr>
              <a:t>https://learn.k20center.ou.edu/strategy/118</a:t>
            </a:r>
            <a:endParaRPr dirty="0"/>
          </a:p>
        </p:txBody>
      </p:sp>
      <p:sp>
        <p:nvSpPr>
          <p:cNvPr id="106" name="Google Shape;106;g3427ce4ada8_2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427ce4ada8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Card sort. Strategies.</a:t>
            </a:r>
            <a:r>
              <a:rPr lang="en-US" dirty="0">
                <a:hlinkClick r:id="rId3"/>
              </a:rPr>
              <a:t> </a:t>
            </a:r>
            <a:r>
              <a:rPr lang="en-US" dirty="0">
                <a:hlinkClick r:id="rId4"/>
              </a:rPr>
              <a:t>https://learn.k20center.ou.edu/strategy/147</a:t>
            </a:r>
            <a:endParaRPr dirty="0"/>
          </a:p>
        </p:txBody>
      </p:sp>
      <p:sp>
        <p:nvSpPr>
          <p:cNvPr id="113" name="Google Shape;113;g3427ce4ada8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427ce4ada8_2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Scavenger hunt notes. </a:t>
            </a:r>
            <a:r>
              <a:rPr lang="en-US" dirty="0">
                <a:hlinkClick r:id="rId3"/>
              </a:rPr>
              <a:t>https://learn.k20center.ou.edu/strategy/3113</a:t>
            </a:r>
            <a:endParaRPr dirty="0"/>
          </a:p>
        </p:txBody>
      </p:sp>
      <p:sp>
        <p:nvSpPr>
          <p:cNvPr id="120" name="Google Shape;120;g3427ce4ada8_2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427ce4ada8_2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3-2-1. Strategies. </a:t>
            </a:r>
            <a:r>
              <a:rPr lang="en-US">
                <a:hlinkClick r:id="rId3"/>
              </a:rPr>
              <a:t>https://learn.k20center.ou.edu/strategy/117</a:t>
            </a:r>
            <a:endParaRPr/>
          </a:p>
        </p:txBody>
      </p:sp>
      <p:sp>
        <p:nvSpPr>
          <p:cNvPr id="127" name="Google Shape;127;g3427ce4ada8_2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4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6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19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0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1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3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3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g"/><Relationship Id="rId4" Type="http://schemas.openxmlformats.org/officeDocument/2006/relationships/hyperlink" Target="http://www.youtube.com/watch?v=ZNwGyE8FZV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27ce4ada8_0_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Mastering Manual Mode</a:t>
            </a:r>
            <a:endParaRPr dirty="0"/>
          </a:p>
        </p:txBody>
      </p:sp>
      <p:sp>
        <p:nvSpPr>
          <p:cNvPr id="84" name="Google Shape;84;g3427ce4ada8_0_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3600" dirty="0"/>
              <a:t>Part One: </a:t>
            </a:r>
            <a:r>
              <a:rPr lang="en-US" sz="3600"/>
              <a:t>Camera Operations</a:t>
            </a:r>
            <a:endParaRPr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427ce4ada8_0_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90" name="Google Shape;90;g3427ce4ada8_0_5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1851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How does a videographer use the camera settings to control the image they want to capture?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427ce4ada8_0_10"/>
          <p:cNvSpPr txBox="1">
            <a:spLocks noGrp="1"/>
          </p:cNvSpPr>
          <p:nvPr>
            <p:ph type="title"/>
          </p:nvPr>
        </p:nvSpPr>
        <p:spPr>
          <a:xfrm>
            <a:off x="609865" y="532737"/>
            <a:ext cx="7772400" cy="737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Learning Objectives</a:t>
            </a:r>
            <a:endParaRPr dirty="0"/>
          </a:p>
        </p:txBody>
      </p:sp>
      <p:sp>
        <p:nvSpPr>
          <p:cNvPr id="96" name="Google Shape;96;g3427ce4ada8_0_10"/>
          <p:cNvSpPr txBox="1">
            <a:spLocks noGrp="1"/>
          </p:cNvSpPr>
          <p:nvPr>
            <p:ph type="body" idx="1"/>
          </p:nvPr>
        </p:nvSpPr>
        <p:spPr>
          <a:xfrm>
            <a:off x="514450" y="1269880"/>
            <a:ext cx="7389147" cy="3047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400" dirty="0"/>
              <a:t>Master the concept of ISO, shutter speed, aperture, and their relationships to light, brightness, and noise.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400" dirty="0"/>
              <a:t>Analyze and apply ISO settings in diverse scenarios using virtual and physical tools. </a:t>
            </a:r>
            <a:endParaRPr sz="2400"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400" dirty="0"/>
              <a:t>Relate exposure adjustments to real-world applications in photography and broadcast production. </a:t>
            </a:r>
            <a:endParaRPr sz="2400"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400" dirty="0"/>
              <a:t>Collaborate and reflect on creative and technical decisions.</a:t>
            </a:r>
            <a:endParaRPr sz="2400" dirty="0"/>
          </a:p>
          <a:p>
            <a:pPr marL="398462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endParaRPr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427ce4ada8_0_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5000" dirty="0"/>
              <a:t>I Notice, I Wonder</a:t>
            </a:r>
            <a:endParaRPr sz="5000" dirty="0"/>
          </a:p>
        </p:txBody>
      </p:sp>
      <p:pic>
        <p:nvPicPr>
          <p:cNvPr id="102" name="Google Shape;102;g3427ce4ada8_0_26" title="I Notice I Wonder (2).png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1904" b="1904"/>
          <a:stretch/>
        </p:blipFill>
        <p:spPr>
          <a:xfrm>
            <a:off x="6492295" y="735947"/>
            <a:ext cx="1828799" cy="1828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3427ce4ada8_0_26" descr="In this video, explore camera types (DSLR, Mirrorless, Camcorder, and Webcam) and basic camera settings (ISO, Aperture, Shutter Speed)." title="Mastering Manual Mode: Camera Operations Demystified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7200" y="1663325"/>
            <a:ext cx="5342125" cy="300495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427ce4ada8_2_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5000" dirty="0"/>
              <a:t>Gallery Walk</a:t>
            </a:r>
            <a:endParaRPr sz="5000" dirty="0"/>
          </a:p>
        </p:txBody>
      </p:sp>
      <p:sp>
        <p:nvSpPr>
          <p:cNvPr id="109" name="Google Shape;109;g3427ce4ada8_2_1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45621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Review the posters stationed  around the room.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Using your </a:t>
            </a:r>
            <a:r>
              <a:rPr lang="en-US" dirty="0" err="1"/>
              <a:t>notecatcher</a:t>
            </a:r>
            <a:r>
              <a:rPr lang="en-US" dirty="0"/>
              <a:t>, continue to build on your </a:t>
            </a:r>
            <a:r>
              <a:rPr lang="en-US" i="1" dirty="0"/>
              <a:t>I Notice, I Wonder</a:t>
            </a:r>
            <a:r>
              <a:rPr lang="en-US" dirty="0"/>
              <a:t> from earlier.</a:t>
            </a:r>
            <a:endParaRPr dirty="0"/>
          </a:p>
        </p:txBody>
      </p:sp>
      <p:pic>
        <p:nvPicPr>
          <p:cNvPr id="110" name="Google Shape;110;g3427ce4ada8_2_1" title="Gallery Walk Carousel (3).png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289744" y="735947"/>
            <a:ext cx="3613825" cy="1828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427ce4ada8_2_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5000" dirty="0"/>
              <a:t>Card Sort</a:t>
            </a:r>
            <a:endParaRPr sz="5000" dirty="0"/>
          </a:p>
        </p:txBody>
      </p:sp>
      <p:sp>
        <p:nvSpPr>
          <p:cNvPr id="116" name="Google Shape;116;g3427ce4ada8_2_7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3600" dirty="0"/>
              <a:t>With a partner, match the camera element with the vocabulary definition.</a:t>
            </a:r>
            <a:endParaRPr sz="3600" dirty="0"/>
          </a:p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pic>
        <p:nvPicPr>
          <p:cNvPr id="117" name="Google Shape;117;g3427ce4ada8_2_7" title="Card Sorts.png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19" b="19"/>
          <a:stretch/>
        </p:blipFill>
        <p:spPr>
          <a:xfrm>
            <a:off x="6540004" y="391054"/>
            <a:ext cx="1828800" cy="182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427ce4ada8_2_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5000" dirty="0"/>
              <a:t>Scavenger Hunt Notes</a:t>
            </a:r>
            <a:endParaRPr sz="5000" dirty="0"/>
          </a:p>
        </p:txBody>
      </p:sp>
      <p:sp>
        <p:nvSpPr>
          <p:cNvPr id="123" name="Google Shape;123;g3427ce4ada8_2_13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 fontScale="92500"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Look for camera functions on the different camera body types.</a:t>
            </a:r>
            <a:endParaRPr dirty="0"/>
          </a:p>
          <a:p>
            <a:pPr marL="914400" lvl="1" indent="-3257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530"/>
              <a:buAutoNum type="alphaLcPeriod"/>
            </a:pPr>
            <a:r>
              <a:rPr lang="en-US" dirty="0"/>
              <a:t>ISO, shutter, aperture</a:t>
            </a:r>
            <a:endParaRPr dirty="0"/>
          </a:p>
          <a:p>
            <a:pPr marL="914400" lvl="1" indent="-3257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530"/>
              <a:buAutoNum type="alphaLcPeriod"/>
            </a:pPr>
            <a:r>
              <a:rPr lang="en-US" dirty="0"/>
              <a:t>WB (white balance)</a:t>
            </a:r>
            <a:endParaRPr dirty="0"/>
          </a:p>
          <a:p>
            <a:pPr marL="914400" lvl="1" indent="-3257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530"/>
              <a:buAutoNum type="alphaLcPeriod"/>
            </a:pPr>
            <a:r>
              <a:rPr lang="en-US" dirty="0"/>
              <a:t>Delete</a:t>
            </a:r>
            <a:endParaRPr dirty="0"/>
          </a:p>
          <a:p>
            <a:pPr marL="914400" lvl="1" indent="-3257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530"/>
              <a:buAutoNum type="alphaLcPeriod"/>
            </a:pPr>
            <a:r>
              <a:rPr lang="en-US" dirty="0"/>
              <a:t>Media/playback</a:t>
            </a:r>
            <a:endParaRPr dirty="0"/>
          </a:p>
          <a:p>
            <a:pPr marL="914400" lvl="1" indent="-3257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530"/>
              <a:buAutoNum type="alphaLcPeriod"/>
            </a:pPr>
            <a:r>
              <a:rPr lang="en-US" dirty="0" err="1"/>
              <a:t>Q.Menu</a:t>
            </a:r>
            <a:r>
              <a:rPr lang="en-US" dirty="0"/>
              <a:t> (Quick Menu)</a:t>
            </a:r>
            <a:endParaRPr dirty="0"/>
          </a:p>
          <a:p>
            <a:pPr marL="914400" lvl="1" indent="-3257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530"/>
              <a:buAutoNum type="alphaLcPeriod"/>
            </a:pPr>
            <a:r>
              <a:rPr lang="en-US" dirty="0"/>
              <a:t>FUNC (Function)</a:t>
            </a:r>
            <a:endParaRPr dirty="0"/>
          </a:p>
          <a:p>
            <a:pPr marL="914400" lvl="1" indent="-32575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530"/>
              <a:buAutoNum type="alphaLcPeriod"/>
            </a:pPr>
            <a:r>
              <a:rPr lang="en-US" dirty="0"/>
              <a:t>REC (Record)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Identify any icons used to represent those functions.</a:t>
            </a:r>
            <a:endParaRPr dirty="0"/>
          </a:p>
        </p:txBody>
      </p:sp>
      <p:pic>
        <p:nvPicPr>
          <p:cNvPr id="124" name="Google Shape;124;g3427ce4ada8_2_13" title="Scavenger Hunt Notes.png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19" b="19"/>
          <a:stretch/>
        </p:blipFill>
        <p:spPr>
          <a:xfrm>
            <a:off x="6516149" y="697077"/>
            <a:ext cx="1828800" cy="18280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427ce4ada8_2_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5000" dirty="0"/>
              <a:t>3-2-1</a:t>
            </a:r>
            <a:endParaRPr sz="5000" dirty="0"/>
          </a:p>
        </p:txBody>
      </p:sp>
      <p:sp>
        <p:nvSpPr>
          <p:cNvPr id="130" name="Google Shape;130;g3427ce4ada8_2_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3600" dirty="0"/>
              <a:t>What 3 things have you learned today?</a:t>
            </a:r>
            <a:endParaRPr sz="3600"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3600" dirty="0"/>
              <a:t>What are 2 questions you still have?</a:t>
            </a:r>
            <a:endParaRPr sz="3600"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3600" dirty="0"/>
              <a:t>What is 1 thing you found interesting?</a:t>
            </a:r>
            <a:endParaRPr sz="3600" dirty="0"/>
          </a:p>
        </p:txBody>
      </p:sp>
      <p:pic>
        <p:nvPicPr>
          <p:cNvPr id="131" name="Google Shape;131;g3427ce4ada8_2_19" descr="Strategy icon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3069" r="3069"/>
          <a:stretch/>
        </p:blipFill>
        <p:spPr>
          <a:xfrm>
            <a:off x="6492296" y="735947"/>
            <a:ext cx="1828800" cy="182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350</Words>
  <Application>Microsoft Macintosh PowerPoint</Application>
  <PresentationFormat>On-screen Show (16:9)</PresentationFormat>
  <Paragraphs>33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Noto Sans Symbols</vt:lpstr>
      <vt:lpstr>LEARN theme</vt:lpstr>
      <vt:lpstr>PowerPoint Presentation</vt:lpstr>
      <vt:lpstr>Mastering Manual Mode</vt:lpstr>
      <vt:lpstr>Essential Question</vt:lpstr>
      <vt:lpstr>Learning Objectives</vt:lpstr>
      <vt:lpstr>I Notice, I Wonder</vt:lpstr>
      <vt:lpstr>Gallery Walk</vt:lpstr>
      <vt:lpstr>Card Sort</vt:lpstr>
      <vt:lpstr>Scavenger Hunt Notes</vt:lpstr>
      <vt:lpstr>3-2-1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Camera Operations</dc:title>
  <dc:subject/>
  <dc:creator>K20 Center</dc:creator>
  <cp:keywords/>
  <dc:description/>
  <cp:lastModifiedBy>Moharram, Jehanne</cp:lastModifiedBy>
  <cp:revision>1</cp:revision>
  <dcterms:created xsi:type="dcterms:W3CDTF">2020-10-14T20:24:40Z</dcterms:created>
  <dcterms:modified xsi:type="dcterms:W3CDTF">2025-04-30T19:54:59Z</dcterms:modified>
  <cp:category/>
</cp:coreProperties>
</file>