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5" roundtripDataSignature="AMtx7mi7oYHZykE3N5whEnrvft81AW69zw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adly Cusack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00"/>
    <p:restoredTop sz="94658"/>
  </p:normalViewPr>
  <p:slideViewPr>
    <p:cSldViewPr snapToGrid="0">
      <p:cViewPr varScale="1">
        <p:scale>
          <a:sx n="160" d="100"/>
          <a:sy n="160" d="100"/>
        </p:scale>
        <p:origin x="3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customschemas.google.com/relationships/presentationmetadata" Target="meta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rram, Jehanne" userId="85e21374-e6a7-4794-bfaa-d28b9d520c64" providerId="ADAL" clId="{A2DFA2ED-FCEB-1A48-9827-15311CACF937}"/>
    <pc:docChg chg="undo custSel modSld">
      <pc:chgData name="Moharram, Jehanne" userId="85e21374-e6a7-4794-bfaa-d28b9d520c64" providerId="ADAL" clId="{A2DFA2ED-FCEB-1A48-9827-15311CACF937}" dt="2025-04-30T19:54:52.889" v="67" actId="14100"/>
      <pc:docMkLst>
        <pc:docMk/>
      </pc:docMkLst>
      <pc:sldChg chg="modSp mod">
        <pc:chgData name="Moharram, Jehanne" userId="85e21374-e6a7-4794-bfaa-d28b9d520c64" providerId="ADAL" clId="{A2DFA2ED-FCEB-1A48-9827-15311CACF937}" dt="2025-04-29T20:08:40.189" v="37" actId="20577"/>
        <pc:sldMkLst>
          <pc:docMk/>
          <pc:sldMk cId="0" sldId="257"/>
        </pc:sldMkLst>
        <pc:spChg chg="mod">
          <ac:chgData name="Moharram, Jehanne" userId="85e21374-e6a7-4794-bfaa-d28b9d520c64" providerId="ADAL" clId="{A2DFA2ED-FCEB-1A48-9827-15311CACF937}" dt="2025-04-29T20:08:33.879" v="20" actId="20577"/>
          <ac:spMkLst>
            <pc:docMk/>
            <pc:sldMk cId="0" sldId="257"/>
            <ac:spMk id="83" creationId="{00000000-0000-0000-0000-000000000000}"/>
          </ac:spMkLst>
        </pc:spChg>
        <pc:spChg chg="mod">
          <ac:chgData name="Moharram, Jehanne" userId="85e21374-e6a7-4794-bfaa-d28b9d520c64" providerId="ADAL" clId="{A2DFA2ED-FCEB-1A48-9827-15311CACF937}" dt="2025-04-29T20:08:40.189" v="37" actId="20577"/>
          <ac:spMkLst>
            <pc:docMk/>
            <pc:sldMk cId="0" sldId="257"/>
            <ac:spMk id="84" creationId="{00000000-0000-0000-0000-000000000000}"/>
          </ac:spMkLst>
        </pc:spChg>
      </pc:sldChg>
      <pc:sldChg chg="modSp mod">
        <pc:chgData name="Moharram, Jehanne" userId="85e21374-e6a7-4794-bfaa-d28b9d520c64" providerId="ADAL" clId="{A2DFA2ED-FCEB-1A48-9827-15311CACF937}" dt="2025-04-30T19:54:52.889" v="67" actId="14100"/>
        <pc:sldMkLst>
          <pc:docMk/>
          <pc:sldMk cId="0" sldId="259"/>
        </pc:sldMkLst>
        <pc:spChg chg="mod">
          <ac:chgData name="Moharram, Jehanne" userId="85e21374-e6a7-4794-bfaa-d28b9d520c64" providerId="ADAL" clId="{A2DFA2ED-FCEB-1A48-9827-15311CACF937}" dt="2025-04-30T19:54:04.728" v="47" actId="20577"/>
          <ac:spMkLst>
            <pc:docMk/>
            <pc:sldMk cId="0" sldId="259"/>
            <ac:spMk id="95" creationId="{00000000-0000-0000-0000-000000000000}"/>
          </ac:spMkLst>
        </pc:spChg>
        <pc:spChg chg="mod">
          <ac:chgData name="Moharram, Jehanne" userId="85e21374-e6a7-4794-bfaa-d28b9d520c64" providerId="ADAL" clId="{A2DFA2ED-FCEB-1A48-9827-15311CACF937}" dt="2025-04-30T19:54:52.889" v="67" actId="14100"/>
          <ac:spMkLst>
            <pc:docMk/>
            <pc:sldMk cId="0" sldId="259"/>
            <ac:spMk id="9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NwGyE8FZVk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8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d9908066f654727934df7bf4f506976b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learn.k20center.ou.edu/strategy/147" TargetMode="Externa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3113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17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77" name="Google Shape;7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427ce4ada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1" name="Google Shape;81;g3427ce4ada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427ce4ada8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g3427ce4ada8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427ce4ada8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3" name="Google Shape;93;g3427ce4ada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427ce4ada8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(2025, March 14). </a:t>
            </a:r>
            <a:r>
              <a:rPr lang="en-US" i="1" dirty="0"/>
              <a:t>Mastering manual mode: Camera operations demystified</a:t>
            </a:r>
            <a:r>
              <a:rPr lang="en-US" dirty="0"/>
              <a:t> [Video]. YouTube. </a:t>
            </a:r>
            <a:r>
              <a:rPr lang="en-US" dirty="0">
                <a:hlinkClick r:id="rId3"/>
              </a:rPr>
              <a:t>https://www.youtube.com/watch?v=ZNwGyE8FZVk</a:t>
            </a:r>
            <a:endParaRPr dirty="0"/>
          </a:p>
        </p:txBody>
      </p:sp>
      <p:sp>
        <p:nvSpPr>
          <p:cNvPr id="99" name="Google Shape;99;g3427ce4ada8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427ce4ada8_2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Gallery walk / carousel. Strategies. </a:t>
            </a:r>
            <a:r>
              <a:rPr lang="en-US" dirty="0">
                <a:hlinkClick r:id="rId3"/>
              </a:rPr>
              <a:t>https://learn.k20center.ou.edu/strategy/118</a:t>
            </a:r>
            <a:endParaRPr dirty="0"/>
          </a:p>
        </p:txBody>
      </p:sp>
      <p:sp>
        <p:nvSpPr>
          <p:cNvPr id="106" name="Google Shape;106;g3427ce4ada8_2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427ce4ada8_2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Card sort. Strategies.</a:t>
            </a:r>
            <a:r>
              <a:rPr lang="en-US" dirty="0">
                <a:hlinkClick r:id="rId3"/>
              </a:rPr>
              <a:t> </a:t>
            </a:r>
            <a:r>
              <a:rPr lang="en-US" dirty="0">
                <a:hlinkClick r:id="rId4"/>
              </a:rPr>
              <a:t>https://learn.k20center.ou.edu/strategy/147</a:t>
            </a:r>
            <a:endParaRPr dirty="0"/>
          </a:p>
        </p:txBody>
      </p:sp>
      <p:sp>
        <p:nvSpPr>
          <p:cNvPr id="113" name="Google Shape;113;g3427ce4ada8_2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427ce4ada8_2_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Scavenger hunt notes. </a:t>
            </a:r>
            <a:r>
              <a:rPr lang="en-US" dirty="0">
                <a:hlinkClick r:id="rId3"/>
              </a:rPr>
              <a:t>https://learn.k20center.ou.edu/strategy/3113</a:t>
            </a:r>
            <a:endParaRPr dirty="0"/>
          </a:p>
        </p:txBody>
      </p:sp>
      <p:sp>
        <p:nvSpPr>
          <p:cNvPr id="120" name="Google Shape;120;g3427ce4ada8_2_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427ce4ada8_2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K20 Center. (n.d.). 3-2-1. Strategies. </a:t>
            </a:r>
            <a:r>
              <a:rPr lang="en-US">
                <a:hlinkClick r:id="rId3"/>
              </a:rPr>
              <a:t>https://learn.k20center.ou.edu/strategy/117</a:t>
            </a:r>
            <a:endParaRPr/>
          </a:p>
        </p:txBody>
      </p:sp>
      <p:sp>
        <p:nvSpPr>
          <p:cNvPr id="127" name="Google Shape;127;g3427ce4ada8_2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4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4" name="Google Shape;54;p24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83" algn="l">
              <a:lnSpc>
                <a:spcPct val="100000"/>
              </a:lnSpc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lnSpc>
                <a:spcPct val="100000"/>
              </a:lnSpc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6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Google Shape;68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" name="Google Shape;1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1">
  <p:cSld name="Strategy v1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18" name="Google Shape;18;p19"/>
          <p:cNvSpPr>
            <a:spLocks noGrp="1"/>
          </p:cNvSpPr>
          <p:nvPr>
            <p:ph type="pic" idx="2"/>
          </p:nvPr>
        </p:nvSpPr>
        <p:spPr>
          <a:xfrm>
            <a:off x="5911850" y="1663336"/>
            <a:ext cx="1828800" cy="1828009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rategy v2">
  <p:cSld name="Strategy v2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0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Char char="•"/>
              <a:defRPr/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3" name="Google Shape;23;p20"/>
          <p:cNvSpPr>
            <a:spLocks noGrp="1"/>
          </p:cNvSpPr>
          <p:nvPr>
            <p:ph type="pic" idx="2"/>
          </p:nvPr>
        </p:nvSpPr>
        <p:spPr>
          <a:xfrm>
            <a:off x="4692302" y="1305059"/>
            <a:ext cx="3994150" cy="1420813"/>
          </a:xfrm>
          <a:prstGeom prst="rect">
            <a:avLst/>
          </a:prstGeom>
          <a:noFill/>
          <a:ln w="9525" cap="flat" cmpd="sng">
            <a:solidFill>
              <a:srgbClr val="BCD4E9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ll Quote">
  <p:cSld name="Pull Quote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1"/>
          <p:cNvSpPr/>
          <p:nvPr/>
        </p:nvSpPr>
        <p:spPr>
          <a:xfrm>
            <a:off x="1721476" y="1313644"/>
            <a:ext cx="5701048" cy="320684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1C3C5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" name="Google Shape;26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27" name="Google Shape;27;p2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21"/>
          <p:cNvSpPr txBox="1">
            <a:spLocks noGrp="1"/>
          </p:cNvSpPr>
          <p:nvPr>
            <p:ph type="body" idx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b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sp>
        <p:nvSpPr>
          <p:cNvPr id="29" name="Google Shape;29;p21"/>
          <p:cNvSpPr txBox="1">
            <a:spLocks noGrp="1"/>
          </p:cNvSpPr>
          <p:nvPr>
            <p:ph type="body" idx="2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 i="1">
                <a:solidFill>
                  <a:schemeClr val="lt1"/>
                </a:solidFill>
              </a:defRPr>
            </a:lvl1pPr>
            <a:lvl2pPr marL="914400" lvl="1" indent="-325755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marL="1371600" lvl="2" indent="-298640" algn="l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SzPts val="1103"/>
              <a:buChar char="⚫"/>
              <a:defRPr/>
            </a:lvl3pPr>
            <a:lvl4pPr marL="1828800" lvl="3" indent="-290512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975"/>
              <a:buChar char="⚫"/>
              <a:defRPr/>
            </a:lvl4pPr>
            <a:lvl5pPr marL="2286000" lvl="4" indent="-28428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6pPr>
            <a:lvl7pPr marL="3200400" lvl="6" indent="-297179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080"/>
              <a:buChar char="⚫"/>
              <a:defRPr sz="1350"/>
            </a:lvl7pPr>
            <a:lvl8pPr marL="3657600" lvl="7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8pPr>
            <a:lvl9pPr marL="4114800" lvl="8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Char char="•"/>
              <a:defRPr sz="1350"/>
            </a:lvl9pPr>
          </a:lstStyle>
          <a:p>
            <a:endParaRPr/>
          </a:p>
        </p:txBody>
      </p:sp>
      <p:pic>
        <p:nvPicPr>
          <p:cNvPr id="30" name="Google Shape;30;p21" descr="A picture containing icon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l="34179" t="21571" r="32616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rgbClr val="1C3C58"/>
          </a:solidFill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4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4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34" name="Google Shape;34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2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7" name="Google Shape;37;p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6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2" name="Google Shape;42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3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6" name="Google Shape;46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27848" y="3943350"/>
            <a:ext cx="9144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p23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40" algn="l" rtl="0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lnSpc>
                <a:spcPct val="100000"/>
              </a:lnSpc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lnSpc>
                <a:spcPct val="100000"/>
              </a:lnSpc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g"/><Relationship Id="rId4" Type="http://schemas.openxmlformats.org/officeDocument/2006/relationships/hyperlink" Target="http://www.youtube.com/watch?v=ZNwGyE8FZVk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427ce4ada8_0_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00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Mastering Manual Mode</a:t>
            </a:r>
            <a:endParaRPr dirty="0"/>
          </a:p>
        </p:txBody>
      </p:sp>
      <p:sp>
        <p:nvSpPr>
          <p:cNvPr id="84" name="Google Shape;84;g3427ce4ada8_0_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00" cy="131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8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 dirty="0"/>
              <a:t>Part One: </a:t>
            </a:r>
            <a:r>
              <a:rPr lang="en-US" sz="3600"/>
              <a:t>Camera Operations</a:t>
            </a:r>
            <a:endParaRPr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427ce4ada8_0_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90" name="Google Shape;90;g3427ce4ada8_0_5"/>
          <p:cNvSpPr txBox="1">
            <a:spLocks noGrp="1"/>
          </p:cNvSpPr>
          <p:nvPr>
            <p:ph type="body" idx="1"/>
          </p:nvPr>
        </p:nvSpPr>
        <p:spPr>
          <a:xfrm>
            <a:off x="530352" y="2028497"/>
            <a:ext cx="7772400" cy="1851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/>
              <a:t>How does a videographer use the camera settings to control the image they want to capture?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427ce4ada8_0_10"/>
          <p:cNvSpPr txBox="1">
            <a:spLocks noGrp="1"/>
          </p:cNvSpPr>
          <p:nvPr>
            <p:ph type="title"/>
          </p:nvPr>
        </p:nvSpPr>
        <p:spPr>
          <a:xfrm>
            <a:off x="609865" y="532737"/>
            <a:ext cx="7772400" cy="7371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Learning Objectives</a:t>
            </a:r>
            <a:endParaRPr dirty="0"/>
          </a:p>
        </p:txBody>
      </p:sp>
      <p:sp>
        <p:nvSpPr>
          <p:cNvPr id="96" name="Google Shape;96;g3427ce4ada8_0_10"/>
          <p:cNvSpPr txBox="1">
            <a:spLocks noGrp="1"/>
          </p:cNvSpPr>
          <p:nvPr>
            <p:ph type="body" idx="1"/>
          </p:nvPr>
        </p:nvSpPr>
        <p:spPr>
          <a:xfrm>
            <a:off x="514450" y="1269880"/>
            <a:ext cx="7389147" cy="3047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Autofit/>
          </a:bodyPr>
          <a:lstStyle/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400" dirty="0"/>
              <a:t>Master the concept of ISO, shutter speed, aperture, and their relationships to light, brightness, and noise.</a:t>
            </a: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400" dirty="0"/>
              <a:t>Analyze and apply ISO settings in diverse scenarios using virtual and physical tools. </a:t>
            </a:r>
            <a:endParaRPr sz="2400"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400" dirty="0"/>
              <a:t>Relate exposure adjustments to real-world applications in photography and broadcast production. </a:t>
            </a:r>
            <a:endParaRPr sz="2400" dirty="0"/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 sz="2400" dirty="0"/>
              <a:t>Collaborate and reflect on creative and technical decisions.</a:t>
            </a:r>
            <a:endParaRPr sz="2400" dirty="0"/>
          </a:p>
          <a:p>
            <a:pPr marL="398462" lvl="0" indent="-17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endParaRPr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427ce4ada8_0_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5000" dirty="0"/>
              <a:t>I Notice, I Wonder</a:t>
            </a:r>
            <a:endParaRPr sz="5000" dirty="0"/>
          </a:p>
        </p:txBody>
      </p:sp>
      <p:pic>
        <p:nvPicPr>
          <p:cNvPr id="102" name="Google Shape;102;g3427ce4ada8_0_26" title="I Notice I Wonder (2).png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04" b="1904"/>
          <a:stretch/>
        </p:blipFill>
        <p:spPr>
          <a:xfrm>
            <a:off x="6492295" y="735947"/>
            <a:ext cx="1828799" cy="182801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g3427ce4ada8_0_26" descr="In this video, explore camera types (DSLR, Mirrorless, Camcorder, and Webcam) and basic camera settings (ISO, Aperture, Shutter Speed)." title="Mastering Manual Mode: Camera Operations Demystified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7200" y="1663325"/>
            <a:ext cx="5342125" cy="3004950"/>
          </a:xfrm>
          <a:prstGeom prst="rect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427ce4ada8_2_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5000" dirty="0"/>
              <a:t>Gallery Walk</a:t>
            </a:r>
            <a:endParaRPr sz="5000" dirty="0"/>
          </a:p>
        </p:txBody>
      </p:sp>
      <p:sp>
        <p:nvSpPr>
          <p:cNvPr id="109" name="Google Shape;109;g3427ce4ada8_2_1"/>
          <p:cNvSpPr txBox="1">
            <a:spLocks noGrp="1"/>
          </p:cNvSpPr>
          <p:nvPr>
            <p:ph type="body" idx="1"/>
          </p:nvPr>
        </p:nvSpPr>
        <p:spPr>
          <a:xfrm>
            <a:off x="457200" y="1305050"/>
            <a:ext cx="45621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231775" lvl="0" indent="-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Review the posters stationed  around the room.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Using your </a:t>
            </a:r>
            <a:r>
              <a:rPr lang="en-US" dirty="0" err="1"/>
              <a:t>notecatcher</a:t>
            </a:r>
            <a:r>
              <a:rPr lang="en-US" dirty="0"/>
              <a:t>, continue to build on your </a:t>
            </a:r>
            <a:r>
              <a:rPr lang="en-US" i="1" dirty="0"/>
              <a:t>I Notice, I Wonder</a:t>
            </a:r>
            <a:r>
              <a:rPr lang="en-US" dirty="0"/>
              <a:t> from earlier.</a:t>
            </a:r>
            <a:endParaRPr dirty="0"/>
          </a:p>
        </p:txBody>
      </p:sp>
      <p:pic>
        <p:nvPicPr>
          <p:cNvPr id="110" name="Google Shape;110;g3427ce4ada8_2_1" title="Gallery Walk Carousel (3).png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289744" y="735947"/>
            <a:ext cx="3613825" cy="18280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3427ce4ada8_2_7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5000" dirty="0"/>
              <a:t>Card Sort</a:t>
            </a:r>
            <a:endParaRPr sz="5000" dirty="0"/>
          </a:p>
        </p:txBody>
      </p:sp>
      <p:sp>
        <p:nvSpPr>
          <p:cNvPr id="116" name="Google Shape;116;g3427ce4ada8_2_7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sz="3600" dirty="0"/>
              <a:t>With a partner, match the camera element with the vocabulary definition.</a:t>
            </a:r>
            <a:endParaRPr sz="3600" dirty="0"/>
          </a:p>
          <a:p>
            <a:pPr marL="231775" lvl="0" indent="-666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pic>
        <p:nvPicPr>
          <p:cNvPr id="117" name="Google Shape;117;g3427ce4ada8_2_7" title="Card Sorts.png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6540004" y="391054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427ce4ada8_2_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5000" dirty="0"/>
              <a:t>Scavenger Hunt Notes</a:t>
            </a:r>
            <a:endParaRPr sz="5000" dirty="0"/>
          </a:p>
        </p:txBody>
      </p:sp>
      <p:sp>
        <p:nvSpPr>
          <p:cNvPr id="123" name="Google Shape;123;g3427ce4ada8_2_13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 fontScale="92500"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>
                <a:extLst>
                  <a:ext uri="http://customooxmlschemas.google.com/">
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</a:ext>
                </a:extLst>
              </a:rPr>
              <a:t>Look for camera functions on the different camera body types.</a:t>
            </a:r>
            <a:endParaRPr dirty="0"/>
          </a:p>
          <a:p>
            <a:pPr marL="91440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530"/>
              <a:buAutoNum type="alphaLcPeriod"/>
            </a:pPr>
            <a:r>
              <a:rPr lang="en-US" dirty="0"/>
              <a:t>ISO, shutter, aperture</a:t>
            </a:r>
            <a:endParaRPr dirty="0"/>
          </a:p>
          <a:p>
            <a:pPr marL="91440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530"/>
              <a:buAutoNum type="alphaLcPeriod"/>
            </a:pPr>
            <a:r>
              <a:rPr lang="en-US" dirty="0"/>
              <a:t>WB (white balance)</a:t>
            </a:r>
            <a:endParaRPr dirty="0"/>
          </a:p>
          <a:p>
            <a:pPr marL="91440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530"/>
              <a:buAutoNum type="alphaLcPeriod"/>
            </a:pPr>
            <a:r>
              <a:rPr lang="en-US" dirty="0"/>
              <a:t>Delete</a:t>
            </a:r>
            <a:endParaRPr dirty="0"/>
          </a:p>
          <a:p>
            <a:pPr marL="91440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530"/>
              <a:buAutoNum type="alphaLcPeriod"/>
            </a:pPr>
            <a:r>
              <a:rPr lang="en-US" dirty="0"/>
              <a:t>Media/playback</a:t>
            </a:r>
            <a:endParaRPr dirty="0"/>
          </a:p>
          <a:p>
            <a:pPr marL="91440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530"/>
              <a:buAutoNum type="alphaLcPeriod"/>
            </a:pPr>
            <a:r>
              <a:rPr lang="en-US" dirty="0" err="1"/>
              <a:t>Q.Menu</a:t>
            </a:r>
            <a:r>
              <a:rPr lang="en-US" dirty="0"/>
              <a:t> (Quick Menu)</a:t>
            </a:r>
            <a:endParaRPr dirty="0"/>
          </a:p>
          <a:p>
            <a:pPr marL="91440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530"/>
              <a:buAutoNum type="alphaLcPeriod"/>
            </a:pPr>
            <a:r>
              <a:rPr lang="en-US" dirty="0"/>
              <a:t>FUNC (Function)</a:t>
            </a:r>
            <a:endParaRPr dirty="0"/>
          </a:p>
          <a:p>
            <a:pPr marL="914400" lvl="1" indent="-32575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ts val="1530"/>
              <a:buAutoNum type="alphaLcPeriod"/>
            </a:pPr>
            <a:r>
              <a:rPr lang="en-US" dirty="0"/>
              <a:t>REC (Record)</a:t>
            </a:r>
            <a:endParaRPr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/>
              <a:t>Identify any icons used to represent those functions.</a:t>
            </a:r>
            <a:endParaRPr dirty="0"/>
          </a:p>
        </p:txBody>
      </p:sp>
      <p:pic>
        <p:nvPicPr>
          <p:cNvPr id="124" name="Google Shape;124;g3427ce4ada8_2_13" title="Scavenger Hunt Notes.png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t="19" b="19"/>
          <a:stretch/>
        </p:blipFill>
        <p:spPr>
          <a:xfrm>
            <a:off x="6516149" y="697077"/>
            <a:ext cx="1828800" cy="18280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427ce4ada8_2_19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sz="5000" dirty="0"/>
              <a:t>3-2-1</a:t>
            </a:r>
            <a:endParaRPr sz="5000" dirty="0"/>
          </a:p>
        </p:txBody>
      </p:sp>
      <p:sp>
        <p:nvSpPr>
          <p:cNvPr id="130" name="Google Shape;130;g3427ce4ada8_2_19"/>
          <p:cNvSpPr txBox="1">
            <a:spLocks noGrp="1"/>
          </p:cNvSpPr>
          <p:nvPr>
            <p:ph type="body" idx="1"/>
          </p:nvPr>
        </p:nvSpPr>
        <p:spPr>
          <a:xfrm>
            <a:off x="457200" y="1305059"/>
            <a:ext cx="5020500" cy="362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rmAutofit/>
          </a:bodyPr>
          <a:lstStyle/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3600" dirty="0"/>
              <a:t>What 3 things have you learned today?</a:t>
            </a:r>
            <a:endParaRPr sz="3600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3600" dirty="0"/>
              <a:t>What are 2 questions you still have?</a:t>
            </a:r>
            <a:endParaRPr sz="3600" dirty="0"/>
          </a:p>
          <a:p>
            <a:pPr marL="457200" lvl="0" indent="-393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3600" dirty="0"/>
              <a:t>What is 1 thing you found interesting?</a:t>
            </a:r>
            <a:endParaRPr sz="3600" dirty="0"/>
          </a:p>
        </p:txBody>
      </p:sp>
      <p:pic>
        <p:nvPicPr>
          <p:cNvPr id="131" name="Google Shape;131;g3427ce4ada8_2_19" descr="Strategy icon"/>
          <p:cNvPicPr preferRelativeResize="0">
            <a:picLocks noGrp="1"/>
          </p:cNvPicPr>
          <p:nvPr>
            <p:ph type="pic" idx="2"/>
          </p:nvPr>
        </p:nvPicPr>
        <p:blipFill rotWithShape="1">
          <a:blip r:embed="rId3">
            <a:alphaModFix/>
          </a:blip>
          <a:srcRect l="3069" r="3069"/>
          <a:stretch/>
        </p:blipFill>
        <p:spPr>
          <a:xfrm>
            <a:off x="6492296" y="735947"/>
            <a:ext cx="1828800" cy="18280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350</Words>
  <Application>Microsoft Macintosh PowerPoint</Application>
  <PresentationFormat>On-screen Show (16:9)</PresentationFormat>
  <Paragraphs>33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Noto Sans Symbols</vt:lpstr>
      <vt:lpstr>LEARN theme</vt:lpstr>
      <vt:lpstr>PowerPoint Presentation</vt:lpstr>
      <vt:lpstr>Mastering Manual Mode</vt:lpstr>
      <vt:lpstr>Essential Question</vt:lpstr>
      <vt:lpstr>Learning Objectives</vt:lpstr>
      <vt:lpstr>I Notice, I Wonder</vt:lpstr>
      <vt:lpstr>Gallery Walk</vt:lpstr>
      <vt:lpstr>Card Sort</vt:lpstr>
      <vt:lpstr>Scavenger Hunt Notes</vt:lpstr>
      <vt:lpstr>3-2-1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Camera Operations</dc:title>
  <dc:subject/>
  <dc:creator>K20 Center</dc:creator>
  <cp:keywords/>
  <dc:description/>
  <cp:lastModifiedBy>Moharram, Jehanne</cp:lastModifiedBy>
  <cp:revision>1</cp:revision>
  <dcterms:created xsi:type="dcterms:W3CDTF">2020-10-14T20:24:40Z</dcterms:created>
  <dcterms:modified xsi:type="dcterms:W3CDTF">2025-04-30T19:54:59Z</dcterms:modified>
  <cp:category/>
</cp:coreProperties>
</file>