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1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3"/>
    <p:restoredTop sz="94602"/>
  </p:normalViewPr>
  <p:slideViewPr>
    <p:cSldViewPr snapToGrid="0">
      <p:cViewPr varScale="1">
        <p:scale>
          <a:sx n="154" d="100"/>
          <a:sy n="154" d="100"/>
        </p:scale>
        <p:origin x="8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2870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51378bafe7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351378bafe7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51378bafe7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351378bafe7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51378bafe7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351378bafe7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351378bafe7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351378bafe7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8" name="Google Shape;16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351378bafe7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351378bafe7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77a1368b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g177a1368b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 sz="1200"/>
              <a:t>K20 Center. (n.d.). Sketchnotes. Strategy. </a:t>
            </a:r>
            <a:r>
              <a:rPr lang="en-US" sz="1200" u="sng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https://learn.k20center.ou.edu/strategy/2870</a:t>
            </a:r>
            <a:r>
              <a:rPr lang="en-US" sz="1200"/>
              <a:t> </a:t>
            </a: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51378bafe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51378bafe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51378bafe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351378bafe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55600" lvl="0" indent="-127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Pen English. (2022, November 30). </a:t>
            </a:r>
            <a:r>
              <a:rPr lang="en-US" i="1" dirty="0"/>
              <a:t>The Hot Spot - The Great Debaters </a:t>
            </a:r>
            <a:r>
              <a:rPr lang="en-US" i="0" dirty="0"/>
              <a:t>[Video]</a:t>
            </a:r>
            <a:r>
              <a:rPr lang="en-US" dirty="0"/>
              <a:t>. YouTube. https://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=Ve7WKzFBiKo 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51378bafe7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351378bafe7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51378bafe7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351378bafe7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4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5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6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4.xml"/><Relationship Id="rId1" Type="http://schemas.openxmlformats.org/officeDocument/2006/relationships/video" Target="https://www.youtube.com/embed/Ve7WKzFBiKo?feature=oembed" TargetMode="Externa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1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●"/>
            </a:pPr>
            <a:r>
              <a:rPr lang="en-US" dirty="0"/>
              <a:t>Write out your assigned research question at the top of your handout and indicate if you are a part of the prosecution or defense team.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dirty="0"/>
              <a:t>At each station, make sure to do the following: 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-US" dirty="0"/>
              <a:t>Focus specifically on your research topic. 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-US" dirty="0"/>
              <a:t>Review all the sources provided that apply to your topic and stance and collect them using your handout.</a:t>
            </a:r>
            <a:endParaRPr dirty="0"/>
          </a:p>
        </p:txBody>
      </p:sp>
      <p:sp>
        <p:nvSpPr>
          <p:cNvPr id="147" name="Google Shape;147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Source Collection 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2"/>
          <p:cNvSpPr txBox="1">
            <a:spLocks noGrp="1"/>
          </p:cNvSpPr>
          <p:nvPr>
            <p:ph type="body" idx="4294967295"/>
          </p:nvPr>
        </p:nvSpPr>
        <p:spPr>
          <a:xfrm>
            <a:off x="258763" y="784225"/>
            <a:ext cx="8885237" cy="3959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1800" dirty="0">
                <a:solidFill>
                  <a:schemeClr val="tx1"/>
                </a:solidFill>
              </a:rPr>
              <a:t>Opening statement (affirmative: 1 minute)</a:t>
            </a:r>
            <a:endParaRPr sz="1800"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1800" dirty="0">
                <a:solidFill>
                  <a:schemeClr val="tx1"/>
                </a:solidFill>
              </a:rPr>
              <a:t>Opening statement (negative: 1 minute)</a:t>
            </a:r>
            <a:endParaRPr sz="1800" dirty="0">
              <a:solidFill>
                <a:schemeClr val="tx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1800" dirty="0">
                <a:solidFill>
                  <a:schemeClr val="tx1"/>
                </a:solidFill>
              </a:rPr>
              <a:t>Rebuttal (negative: 1 minute)</a:t>
            </a:r>
            <a:endParaRPr sz="1800"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1800" dirty="0">
                <a:solidFill>
                  <a:schemeClr val="tx1"/>
                </a:solidFill>
              </a:rPr>
              <a:t>Rebuttal (affirmative: 1 minute)</a:t>
            </a:r>
            <a:endParaRPr sz="1800" dirty="0">
              <a:solidFill>
                <a:schemeClr val="tx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1800" dirty="0">
                <a:solidFill>
                  <a:schemeClr val="tx1"/>
                </a:solidFill>
              </a:rPr>
              <a:t>Cross examination (affirmative: 2-3 minutes)</a:t>
            </a:r>
            <a:endParaRPr sz="1800"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1800" dirty="0">
                <a:solidFill>
                  <a:schemeClr val="tx1"/>
                </a:solidFill>
              </a:rPr>
              <a:t>Cross examination (negative: 2-3 minutes)</a:t>
            </a:r>
            <a:endParaRPr sz="1800" dirty="0">
              <a:solidFill>
                <a:schemeClr val="tx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1800" dirty="0">
                <a:solidFill>
                  <a:schemeClr val="tx1"/>
                </a:solidFill>
              </a:rPr>
              <a:t>Second rebuttal, or second statement (negative: 1 minute)</a:t>
            </a:r>
            <a:endParaRPr sz="1800"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1800" dirty="0">
                <a:solidFill>
                  <a:schemeClr val="tx1"/>
                </a:solidFill>
              </a:rPr>
              <a:t>Second rebuttal, or second statement (affirmative: 1 minute)</a:t>
            </a:r>
            <a:endParaRPr sz="1800" dirty="0">
              <a:solidFill>
                <a:schemeClr val="tx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1800" dirty="0">
                <a:solidFill>
                  <a:schemeClr val="tx1"/>
                </a:solidFill>
              </a:rPr>
              <a:t>Closing statement (negative: 1 minute)</a:t>
            </a:r>
            <a:endParaRPr sz="1800"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1800" dirty="0">
                <a:solidFill>
                  <a:schemeClr val="tx1"/>
                </a:solidFill>
              </a:rPr>
              <a:t>Closing statement (affirmative: 1 minute)</a:t>
            </a:r>
            <a:endParaRPr sz="1800"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1800" dirty="0">
                <a:solidFill>
                  <a:schemeClr val="tx1"/>
                </a:solidFill>
              </a:rPr>
              <a:t>Audience questions (optional: 2-5 minutes. Can be moved before closing statements.)</a:t>
            </a:r>
            <a:endParaRPr sz="1800" dirty="0">
              <a:solidFill>
                <a:schemeClr val="tx1"/>
              </a:solidFill>
            </a:endParaRPr>
          </a:p>
        </p:txBody>
      </p:sp>
      <p:sp>
        <p:nvSpPr>
          <p:cNvPr id="153" name="Google Shape;153;p32"/>
          <p:cNvSpPr txBox="1">
            <a:spLocks noGrp="1"/>
          </p:cNvSpPr>
          <p:nvPr>
            <p:ph type="title" idx="4294967295"/>
          </p:nvPr>
        </p:nvSpPr>
        <p:spPr>
          <a:xfrm>
            <a:off x="452487" y="0"/>
            <a:ext cx="7777113" cy="85725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Debate Format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In your teams, work together to complete your Case Preparation Notes that you will use during your debate. </a:t>
            </a:r>
            <a:endParaRPr dirty="0"/>
          </a:p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●"/>
            </a:pPr>
            <a:r>
              <a:rPr lang="en-US" dirty="0"/>
              <a:t>Opening statement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dirty="0"/>
              <a:t>Closing statement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dirty="0"/>
              <a:t>Main points or facts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dirty="0"/>
              <a:t>Questions/Rebuttal against opposition (opposing)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dirty="0"/>
              <a:t>Rebuttal (begin and then complete during debate)</a:t>
            </a:r>
            <a:endParaRPr dirty="0"/>
          </a:p>
        </p:txBody>
      </p:sp>
      <p:sp>
        <p:nvSpPr>
          <p:cNvPr id="159" name="Google Shape;159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Case Preparation Notes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You will be completing the Case Evaluation handout during and after the debates. </a:t>
            </a: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Review the Case Rubric to help guide your evaluation. </a:t>
            </a:r>
            <a:endParaRPr dirty="0"/>
          </a:p>
        </p:txBody>
      </p:sp>
      <p:sp>
        <p:nvSpPr>
          <p:cNvPr id="165" name="Google Shape;165;p3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Evaluations and Rubric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5"/>
          <p:cNvSpPr txBox="1">
            <a:spLocks noGrp="1"/>
          </p:cNvSpPr>
          <p:nvPr>
            <p:ph type="title"/>
          </p:nvPr>
        </p:nvSpPr>
        <p:spPr>
          <a:xfrm>
            <a:off x="520377" y="2004677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endParaRPr b="1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endParaRPr b="1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Debate!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Respond to the following questions on the back of your Case Evaluation handout: </a:t>
            </a:r>
            <a:endParaRPr/>
          </a:p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●"/>
            </a:pPr>
            <a:r>
              <a:rPr lang="en-US" dirty="0"/>
              <a:t>Is everything that is legally acceptable always ethically acceptable?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dirty="0"/>
              <a:t>What are the ethical dilemmas surrounding genetic information? </a:t>
            </a:r>
            <a:endParaRPr dirty="0"/>
          </a:p>
        </p:txBody>
      </p:sp>
      <p:sp>
        <p:nvSpPr>
          <p:cNvPr id="176" name="Google Shape;176;p3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Essential Questions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Innocent at Birth? Genetic Discrimination</a:t>
            </a:r>
            <a:endParaRPr dirty="0"/>
          </a:p>
        </p:txBody>
      </p:sp>
      <p:sp>
        <p:nvSpPr>
          <p:cNvPr id="95" name="Google Shape;95;p23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8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Genetics and Ethics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Questions</a:t>
            </a:r>
            <a:endParaRPr dirty="0"/>
          </a:p>
        </p:txBody>
      </p:sp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dirty="0"/>
              <a:t>Is everything that is legally acceptable always ethically acceptable? </a:t>
            </a:r>
            <a:endParaRPr dirty="0"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dirty="0"/>
              <a:t>What are the ethical dilemmas surrounding genetic information? 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>
            <a:spLocks noGrp="1"/>
          </p:cNvSpPr>
          <p:nvPr>
            <p:ph type="title"/>
          </p:nvPr>
        </p:nvSpPr>
        <p:spPr>
          <a:xfrm>
            <a:off x="522040" y="334824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Lesson Objectives</a:t>
            </a:r>
            <a:endParaRPr dirty="0"/>
          </a:p>
        </p:txBody>
      </p:sp>
      <p:sp>
        <p:nvSpPr>
          <p:cNvPr id="107" name="Google Shape;107;p25"/>
          <p:cNvSpPr txBox="1">
            <a:spLocks noGrp="1"/>
          </p:cNvSpPr>
          <p:nvPr>
            <p:ph type="body" idx="1"/>
          </p:nvPr>
        </p:nvSpPr>
        <p:spPr>
          <a:xfrm>
            <a:off x="522040" y="1437544"/>
            <a:ext cx="7772400" cy="135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●"/>
            </a:pPr>
            <a:r>
              <a:rPr lang="en-US" sz="2200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Students will be able to explain how genetic traits and mutations can influence the way individuals are classified and perceived.</a:t>
            </a:r>
            <a:endParaRPr sz="22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●"/>
            </a:pPr>
            <a:r>
              <a:rPr lang="en-US" sz="2200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Students will be able to evaluate ethical arguments related to genetic engineering and genetic discrimination using evidence from multiple credible sources.</a:t>
            </a:r>
            <a:endParaRPr sz="22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800"/>
              </a:spcAft>
              <a:buSzPts val="2200"/>
              <a:buFont typeface="Arial"/>
              <a:buChar char="●"/>
            </a:pPr>
            <a:r>
              <a:rPr lang="en-US" sz="2200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Students will be able to construct and defend a position on an ethical issue through a structured mock debate, using logical reasoning and cited evidence. 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7946967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As you listen to the podcast, take visual notes on your paper about what you are listening to.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Consider including the following in your notes: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symbols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lines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shapes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colors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handwriting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diagrams, etc. </a:t>
            </a:r>
            <a:endParaRPr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 err="1"/>
              <a:t>Sketchnotes</a:t>
            </a:r>
            <a:endParaRPr dirty="0"/>
          </a:p>
        </p:txBody>
      </p:sp>
      <p:pic>
        <p:nvPicPr>
          <p:cNvPr id="114" name="Google Shape;114;p26" title="Sketchnote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15873" y="195475"/>
            <a:ext cx="970926" cy="969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Respond to the following questions on your </a:t>
            </a:r>
            <a:r>
              <a:rPr lang="en-US" dirty="0" err="1"/>
              <a:t>Sketchnotes</a:t>
            </a:r>
            <a:r>
              <a:rPr lang="en-US" dirty="0"/>
              <a:t>: </a:t>
            </a: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i="1" dirty="0"/>
          </a:p>
          <a:p>
            <a:pPr marL="0" lvl="0" indent="0" algn="ctr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What does it mean to be human? </a:t>
            </a:r>
            <a:endParaRPr dirty="0"/>
          </a:p>
        </p:txBody>
      </p:sp>
      <p:sp>
        <p:nvSpPr>
          <p:cNvPr id="120" name="Google Shape;120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Reflect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The Great Debaters </a:t>
            </a:r>
            <a:endParaRPr dirty="0"/>
          </a:p>
        </p:txBody>
      </p:sp>
      <p:pic>
        <p:nvPicPr>
          <p:cNvPr id="2" name="Online Media 1" descr="The hot spot - The Great Debaters - Denzel Washington">
            <a:hlinkClick r:id="" action="ppaction://media"/>
            <a:extLst>
              <a:ext uri="{FF2B5EF4-FFF2-40B4-BE49-F238E27FC236}">
                <a16:creationId xmlns:a16="http://schemas.microsoft.com/office/drawing/2014/main" id="{DE673395-8274-82EE-AF57-D22D8B035FC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50813" y="1652864"/>
            <a:ext cx="4642374" cy="26229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Prosecution or Defense Team </a:t>
            </a:r>
            <a:endParaRPr dirty="0"/>
          </a:p>
        </p:txBody>
      </p:sp>
      <p:sp>
        <p:nvSpPr>
          <p:cNvPr id="132" name="Google Shape;132;p29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Your group will be assigned as a part of either a prosecution team or a defense team for a specific research question and topic. </a:t>
            </a:r>
            <a:endParaRPr dirty="0"/>
          </a:p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●"/>
            </a:pPr>
            <a:r>
              <a:rPr lang="en-US" b="1" dirty="0"/>
              <a:t>Prosecution Team: </a:t>
            </a:r>
            <a:r>
              <a:rPr lang="en-US" dirty="0"/>
              <a:t>a team of people in a court that try to prove guilt.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b="1" dirty="0"/>
              <a:t>Defense Team: </a:t>
            </a:r>
            <a:r>
              <a:rPr lang="en-US" dirty="0"/>
              <a:t>a team of people that support the accused and try to prove innocence. 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0"/>
          <p:cNvSpPr txBox="1">
            <a:spLocks noGrp="1"/>
          </p:cNvSpPr>
          <p:nvPr>
            <p:ph type="body" idx="4294967295"/>
          </p:nvPr>
        </p:nvSpPr>
        <p:spPr>
          <a:xfrm>
            <a:off x="581890" y="668396"/>
            <a:ext cx="4040188" cy="493712"/>
          </a:xfrm>
          <a:prstGeom prst="rect">
            <a:avLst/>
          </a:prstGeom>
        </p:spPr>
        <p:txBody>
          <a:bodyPr spcFirstLastPara="1" wrap="square" lIns="45700" tIns="0" rIns="45700" bIns="0" anchor="ctr" anchorCtr="0">
            <a:noAutofit/>
          </a:bodyPr>
          <a:lstStyle/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accent4"/>
                </a:solidFill>
              </a:rPr>
              <a:t>Human Genome Project and Genetic Discrimination</a:t>
            </a:r>
            <a:endParaRPr sz="1800" dirty="0">
              <a:solidFill>
                <a:schemeClr val="accent4"/>
              </a:solidFill>
            </a:endParaRPr>
          </a:p>
        </p:txBody>
      </p:sp>
      <p:sp>
        <p:nvSpPr>
          <p:cNvPr id="138" name="Google Shape;138;p30"/>
          <p:cNvSpPr txBox="1">
            <a:spLocks noGrp="1"/>
          </p:cNvSpPr>
          <p:nvPr>
            <p:ph type="title" idx="4294967295"/>
          </p:nvPr>
        </p:nvSpPr>
        <p:spPr>
          <a:xfrm>
            <a:off x="581890" y="306388"/>
            <a:ext cx="7647709" cy="301625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Research Questions </a:t>
            </a:r>
            <a:endParaRPr dirty="0"/>
          </a:p>
        </p:txBody>
      </p:sp>
      <p:sp>
        <p:nvSpPr>
          <p:cNvPr id="139" name="Google Shape;139;p30"/>
          <p:cNvSpPr txBox="1">
            <a:spLocks noGrp="1"/>
          </p:cNvSpPr>
          <p:nvPr>
            <p:ph type="body" idx="4294967295"/>
          </p:nvPr>
        </p:nvSpPr>
        <p:spPr>
          <a:xfrm>
            <a:off x="4836217" y="671571"/>
            <a:ext cx="4041775" cy="490537"/>
          </a:xfrm>
          <a:prstGeom prst="rect">
            <a:avLst/>
          </a:prstGeom>
        </p:spPr>
        <p:txBody>
          <a:bodyPr spcFirstLastPara="1" wrap="square" lIns="45700" tIns="0" rIns="45700" bIns="0" anchor="ctr" anchorCtr="0">
            <a:noAutofit/>
          </a:bodyPr>
          <a:lstStyle/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accent4"/>
                </a:solidFill>
              </a:rPr>
              <a:t>Mutations, Genetics, and Genetics Discrimination </a:t>
            </a:r>
            <a:endParaRPr sz="1800" dirty="0">
              <a:solidFill>
                <a:schemeClr val="accent4"/>
              </a:solidFill>
            </a:endParaRPr>
          </a:p>
        </p:txBody>
      </p:sp>
      <p:sp>
        <p:nvSpPr>
          <p:cNvPr id="140" name="Google Shape;140;p30"/>
          <p:cNvSpPr txBox="1">
            <a:spLocks noGrp="1"/>
          </p:cNvSpPr>
          <p:nvPr>
            <p:ph type="body" idx="4294967295"/>
          </p:nvPr>
        </p:nvSpPr>
        <p:spPr>
          <a:xfrm>
            <a:off x="581890" y="1146233"/>
            <a:ext cx="4102100" cy="3667125"/>
          </a:xfrm>
          <a:prstGeom prst="rect">
            <a:avLst/>
          </a:prstGeom>
        </p:spPr>
        <p:txBody>
          <a:bodyPr spcFirstLastPara="1" wrap="square" lIns="91425" tIns="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tx1"/>
                </a:solidFill>
              </a:rPr>
              <a:t>Prosecution: </a:t>
            </a:r>
            <a:endParaRPr sz="1600" dirty="0">
              <a:solidFill>
                <a:schemeClr val="tx1"/>
              </a:solidFill>
            </a:endParaRPr>
          </a:p>
          <a:p>
            <a:pPr marL="457200" lvl="0" indent="-330200" algn="l" rtl="0">
              <a:spcBef>
                <a:spcPts val="1200"/>
              </a:spcBef>
              <a:spcAft>
                <a:spcPts val="0"/>
              </a:spcAft>
              <a:buSzPts val="1600"/>
              <a:buFont typeface="Calibri"/>
              <a:buChar char="●"/>
            </a:pPr>
            <a:r>
              <a:rPr lang="en-US" sz="1600" dirty="0">
                <a:solidFill>
                  <a:schemeClr val="tx1"/>
                </a:solidFill>
              </a:rPr>
              <a:t>How has information from the Human Genome Project been used to discriminate against individuals in employment or insurance?</a:t>
            </a:r>
            <a:endParaRPr sz="1600" dirty="0">
              <a:solidFill>
                <a:schemeClr val="tx1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Calibri"/>
              <a:buChar char="●"/>
            </a:pPr>
            <a:r>
              <a:rPr lang="en-US" sz="1600" dirty="0">
                <a:solidFill>
                  <a:schemeClr val="tx1"/>
                </a:solidFill>
              </a:rPr>
              <a:t>How could access to someone's genome lead to a violation of privacy or consent?</a:t>
            </a:r>
            <a:endParaRPr sz="1600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tx1"/>
                </a:solidFill>
              </a:rPr>
              <a:t>Defense: </a:t>
            </a:r>
            <a:endParaRPr sz="1600" dirty="0">
              <a:solidFill>
                <a:schemeClr val="tx1"/>
              </a:solidFill>
            </a:endParaRPr>
          </a:p>
          <a:p>
            <a:pPr marL="457200" lvl="0" indent="-330200" algn="l" rtl="0">
              <a:spcBef>
                <a:spcPts val="1200"/>
              </a:spcBef>
              <a:spcAft>
                <a:spcPts val="0"/>
              </a:spcAft>
              <a:buSzPts val="1600"/>
              <a:buFont typeface="Calibri"/>
              <a:buChar char="●"/>
            </a:pPr>
            <a:r>
              <a:rPr lang="en-US" sz="1600" dirty="0">
                <a:solidFill>
                  <a:schemeClr val="tx1"/>
                </a:solidFill>
              </a:rPr>
              <a:t>How has the Human Genome Project advanced medical research and improved healthcare outcomes?</a:t>
            </a:r>
            <a:endParaRPr sz="1600" dirty="0">
              <a:solidFill>
                <a:schemeClr val="tx1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Calibri"/>
              <a:buChar char="●"/>
            </a:pPr>
            <a:r>
              <a:rPr lang="en-US" sz="1600" dirty="0">
                <a:solidFill>
                  <a:schemeClr val="tx1"/>
                </a:solidFill>
              </a:rPr>
              <a:t>Are there examples where the HGP has helped identify and prevent inherited diseases in families or communities?</a:t>
            </a:r>
            <a:endParaRPr sz="1600" dirty="0">
              <a:solidFill>
                <a:schemeClr val="tx1"/>
              </a:solidFill>
            </a:endParaRPr>
          </a:p>
        </p:txBody>
      </p:sp>
      <p:sp>
        <p:nvSpPr>
          <p:cNvPr id="141" name="Google Shape;141;p30"/>
          <p:cNvSpPr txBox="1">
            <a:spLocks noGrp="1"/>
          </p:cNvSpPr>
          <p:nvPr>
            <p:ph type="body" idx="4294967295"/>
          </p:nvPr>
        </p:nvSpPr>
        <p:spPr>
          <a:xfrm>
            <a:off x="4837805" y="1170046"/>
            <a:ext cx="4040187" cy="3667125"/>
          </a:xfrm>
          <a:prstGeom prst="rect">
            <a:avLst/>
          </a:prstGeom>
        </p:spPr>
        <p:txBody>
          <a:bodyPr spcFirstLastPara="1" wrap="square" lIns="91425" tIns="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tx1"/>
                </a:solidFill>
              </a:rPr>
              <a:t>Prosecution: </a:t>
            </a:r>
            <a:endParaRPr sz="1600" dirty="0">
              <a:solidFill>
                <a:schemeClr val="tx1"/>
              </a:solidFill>
            </a:endParaRPr>
          </a:p>
          <a:p>
            <a:pPr marL="457200" lvl="0" indent="-330200" algn="l" rtl="0">
              <a:spcBef>
                <a:spcPts val="1200"/>
              </a:spcBef>
              <a:spcAft>
                <a:spcPts val="0"/>
              </a:spcAft>
              <a:buSzPts val="1600"/>
              <a:buFont typeface="Calibri"/>
              <a:buChar char="●"/>
            </a:pPr>
            <a:r>
              <a:rPr lang="en-US" sz="1600" dirty="0">
                <a:solidFill>
                  <a:schemeClr val="tx1"/>
                </a:solidFill>
              </a:rPr>
              <a:t>How could genetic modification lead to a new class system based on genetic traits or enhancements?</a:t>
            </a:r>
            <a:endParaRPr sz="1600" dirty="0">
              <a:solidFill>
                <a:schemeClr val="tx1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Calibri"/>
              <a:buChar char="●"/>
            </a:pPr>
            <a:r>
              <a:rPr lang="en-US" sz="1600" dirty="0">
                <a:solidFill>
                  <a:schemeClr val="tx1"/>
                </a:solidFill>
              </a:rPr>
              <a:t>What dangers arise when society labels someone as a “mutant”?</a:t>
            </a:r>
            <a:endParaRPr sz="1600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tx1"/>
                </a:solidFill>
              </a:rPr>
              <a:t>Defense: </a:t>
            </a:r>
            <a:endParaRPr sz="1600" dirty="0">
              <a:solidFill>
                <a:schemeClr val="tx1"/>
              </a:solidFill>
            </a:endParaRPr>
          </a:p>
          <a:p>
            <a:pPr marL="457200" lvl="0" indent="-330200" algn="l" rtl="0">
              <a:spcBef>
                <a:spcPts val="1200"/>
              </a:spcBef>
              <a:spcAft>
                <a:spcPts val="0"/>
              </a:spcAft>
              <a:buSzPts val="1600"/>
              <a:buFont typeface="Calibri"/>
              <a:buChar char="●"/>
            </a:pPr>
            <a:r>
              <a:rPr lang="en-US" sz="1600" dirty="0">
                <a:solidFill>
                  <a:schemeClr val="tx1"/>
                </a:solidFill>
              </a:rPr>
              <a:t>How can genetic manipulation be used to eliminate deadly diseases and improve quality of life?</a:t>
            </a:r>
            <a:endParaRPr sz="1600" dirty="0">
              <a:solidFill>
                <a:schemeClr val="tx1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Calibri"/>
              <a:buChar char="●"/>
            </a:pPr>
            <a:r>
              <a:rPr lang="en-US" sz="1600" dirty="0">
                <a:solidFill>
                  <a:schemeClr val="tx1"/>
                </a:solidFill>
              </a:rPr>
              <a:t>What ethical guidelines exist to prevent the misuse of gene editing technologies?</a:t>
            </a:r>
            <a:endParaRPr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709</Words>
  <Application>Microsoft Macintosh PowerPoint</Application>
  <PresentationFormat>On-screen Show (16:9)</PresentationFormat>
  <Paragraphs>83</Paragraphs>
  <Slides>15</Slides>
  <Notes>15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Noto Sans Symbols</vt:lpstr>
      <vt:lpstr>LEARN theme</vt:lpstr>
      <vt:lpstr>LEARN theme</vt:lpstr>
      <vt:lpstr>PowerPoint Presentation</vt:lpstr>
      <vt:lpstr>Innocent at Birth? Genetic Discrimination</vt:lpstr>
      <vt:lpstr>Essential Questions</vt:lpstr>
      <vt:lpstr>Lesson Objectives</vt:lpstr>
      <vt:lpstr>Sketchnotes</vt:lpstr>
      <vt:lpstr>Reflect</vt:lpstr>
      <vt:lpstr>The Great Debaters </vt:lpstr>
      <vt:lpstr>Prosecution or Defense Team </vt:lpstr>
      <vt:lpstr>Research Questions </vt:lpstr>
      <vt:lpstr>Source Collection </vt:lpstr>
      <vt:lpstr>Debate Format</vt:lpstr>
      <vt:lpstr>Case Preparation Notes</vt:lpstr>
      <vt:lpstr>Evaluations and Rubric</vt:lpstr>
      <vt:lpstr>  Debate!</vt:lpstr>
      <vt:lpstr>Essential Questions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Innocent at Birth?</dc:title>
  <dc:subject/>
  <dc:creator>K20 Center</dc:creator>
  <cp:keywords/>
  <dc:description/>
  <cp:lastModifiedBy>Gracia, Ann M.</cp:lastModifiedBy>
  <cp:revision>6</cp:revision>
  <dcterms:modified xsi:type="dcterms:W3CDTF">2025-05-27T16:43:41Z</dcterms:modified>
  <cp:category/>
</cp:coreProperties>
</file>