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28"/>
  </p:notesMasterIdLst>
  <p:sldIdLst>
    <p:sldId id="256" r:id="rId2"/>
    <p:sldId id="257" r:id="rId3"/>
    <p:sldId id="258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781"/>
    <a:srgbClr val="2889C3"/>
    <a:srgbClr val="911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7"/>
    <p:restoredTop sz="94694"/>
  </p:normalViewPr>
  <p:slideViewPr>
    <p:cSldViewPr snapToGrid="0">
      <p:cViewPr>
        <p:scale>
          <a:sx n="160" d="100"/>
          <a:sy n="160" d="100"/>
        </p:scale>
        <p:origin x="928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shersci.com/content/dam/fishersci/en_US/documents/programs/education/regulatory-documents/sds/chemicals/chemicals-v/S25623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shersci.com/content/dam/fishersci/en_US/documents/programs/education/regulatory-documents/sds/chemicals/chemicals-v/S25623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shersci.com/content/dam/fishersci/en_US/documents/programs/education/regulatory-documents/sds/chemicals/chemicals-v/S25623.pd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iISP02KPau0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rHdo-v9mR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iquid_Pool_Chlorine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8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Safety data sheet. Fisher Scientific. (n.d.). </a:t>
            </a:r>
            <a:r>
              <a:rPr lang="en-US" sz="11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https://www.fishersci.com/content/dam/fishersci/en_US/documents/programs/education/regulatory-documents/sds/chemicals/chemicals-v/S25623.pdf</a:t>
            </a:r>
            <a:endParaRPr lang="en-US" sz="1100" dirty="0">
              <a:latin typeface="Calibri"/>
              <a:ea typeface="Calibri"/>
              <a:cs typeface="Calibri"/>
              <a:sym typeface="Calibri"/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93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D18C8-C873-4AFF-91CD-6966CF0F3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DEE54C-8E16-C446-A356-DFF417AFDC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D4AF6A-11DC-8E5C-20EB-2E4CB3EA4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Safety data sheet. Fisher Scientific. (n.d.). </a:t>
            </a:r>
            <a:r>
              <a:rPr lang="en-US" sz="11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https://www.fishersci.com/content/dam/fishersci/en_US/documents/programs/education/regulatory-documents/sds/chemicals/chemicals-v/S25623.pdf</a:t>
            </a:r>
            <a:endParaRPr lang="en-US" sz="11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19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C485D-FAFF-3850-307B-8AD16CA8B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8EDD02-B01B-6847-6EB5-9D19D2315A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7CD29B-0F4E-86A6-CB7E-53F58750C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Safety data sheet. Fisher Scientific. (n.d.). </a:t>
            </a:r>
            <a:r>
              <a:rPr lang="en-US" sz="11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https://www.fishersci.com/content/dam/fishersci/en_US/documents/programs/education/regulatory-documents/sds/chemicals/chemicals-v/S25623.pdf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51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92929"/>
                </a:solidFill>
              </a:rPr>
              <a:t>K20 Center. (n.d.). Gallery walk / carousel. Strategies. </a:t>
            </a:r>
            <a:r>
              <a:rPr lang="en-US" sz="11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https://learn.k20center.ou.edu/strategy/118</a:t>
            </a:r>
            <a:endParaRPr lang="en-US" sz="1100" dirty="0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YouTube. (n.d.-h). </a:t>
            </a:r>
            <a:r>
              <a:rPr lang="en-US" i="1" dirty="0"/>
              <a:t>K20 3-minute timer</a:t>
            </a:r>
            <a:r>
              <a:rPr lang="en-US" dirty="0"/>
              <a:t>. YouTube.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https://www.youtube.com/watch?v=iISP02KPau0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4c260ff96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34c260ff96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4c260ff96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4c260ff96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0008b86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0008b86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Warner Bros. Entertainment. (2012, April 27). </a:t>
            </a:r>
            <a:r>
              <a:rPr lang="en-US" sz="1100" i="1" dirty="0">
                <a:latin typeface="Times New Roman"/>
                <a:ea typeface="Times New Roman"/>
                <a:cs typeface="Times New Roman"/>
                <a:sym typeface="Times New Roman"/>
              </a:rPr>
              <a:t>Gremlins | Rules | Warner Bros. Entertainment</a:t>
            </a: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 [Video]. YouTube. </a:t>
            </a:r>
            <a:r>
              <a:rPr lang="en-US" sz="11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https://www.youtube.com/watch?v=OrHdo-v9mRA</a:t>
            </a:r>
            <a:endParaRPr lang="en-US" sz="1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Couse-Baker, R. (2008, October 14). DOT 1203 - Flammable liquid gasoline. </a:t>
            </a:r>
            <a:r>
              <a:rPr lang="en-US" sz="1100" i="1" dirty="0">
                <a:latin typeface="Calibri"/>
                <a:ea typeface="Calibri"/>
                <a:cs typeface="Calibri"/>
                <a:sym typeface="Calibri"/>
              </a:rPr>
              <a:t>Flickr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11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Retrieved from https://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www.flickr.com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/photos/29233640@N07/2943670660/</a:t>
            </a:r>
          </a:p>
        </p:txBody>
      </p:sp>
    </p:spTree>
    <p:extLst>
      <p:ext uri="{BB962C8B-B14F-4D97-AF65-F5344CB8AC3E}">
        <p14:creationId xmlns:p14="http://schemas.microsoft.com/office/powerpoint/2010/main" val="755197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D88B8-266E-7F5C-AE45-ED0547EF3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1A8D9D-70CC-0811-D5C1-85D6EF5E09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80D55E-5080-B19E-8E1D-A00922E72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Kozlenko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M. (2015, November 14). Liquid pool chlorine. </a:t>
            </a:r>
            <a:r>
              <a:rPr lang="en-US" sz="11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Wikimedia Commons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Retrieved from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https://commons.wikimedia.org/wiki/File:Liquid_Pool_Chlorine.jpg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endParaRPr lang="en-US" sz="1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334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DEB9C-803A-0277-BFCF-20DDBE959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12E9B1-2ADD-876B-45B4-BACBD1316C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E8236E-841B-1623-355A-E8A2F9E610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EvelynGiggles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(2011, April 4). Battery terminal. </a:t>
            </a:r>
            <a:r>
              <a:rPr lang="en-US" sz="11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Flickr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Retrieved from https://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www.flickr.com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/photos/29233640@N07/2943670660/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endParaRPr lang="en-US" sz="1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5254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92929"/>
                </a:solidFill>
              </a:rPr>
              <a:t>K20 Center. (n.d.). Card matching. Strategies. </a:t>
            </a:r>
            <a:r>
              <a:rPr lang="en-US" sz="11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https://learn.k20center.ou.edu/strategy/1837</a:t>
            </a:r>
            <a:endParaRPr lang="en-US" sz="1100" dirty="0">
              <a:solidFill>
                <a:srgbClr val="1155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89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92929"/>
                </a:solidFill>
              </a:rPr>
              <a:t>K20 Center. (n.d.). Stop and jot. Strategies. </a:t>
            </a:r>
            <a:r>
              <a:rPr lang="en-US" sz="11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2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 hasCustomPrompt="1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50pt</a:t>
            </a:r>
            <a:endParaRPr dirty="0"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 hasCustomPrompt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Subtitle: Calibri Reg., 26pt</a:t>
            </a:r>
            <a:endParaRPr dirty="0"/>
          </a:p>
        </p:txBody>
      </p:sp>
      <p:pic>
        <p:nvPicPr>
          <p:cNvPr id="13" name="Google Shape;13;p3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 hasCustomPrompt="1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50pt</a:t>
            </a:r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 hasCustomPrompt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tabLst/>
              <a:defRPr/>
            </a:pPr>
            <a:r>
              <a:rPr lang="en-US" dirty="0"/>
              <a:t>Subtitle: Calibri Reg., 26pt</a:t>
            </a:r>
          </a:p>
        </p:txBody>
      </p:sp>
      <p:pic>
        <p:nvPicPr>
          <p:cNvPr id="17" name="Google Shape;17;p4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TITLE_AND_BODY_1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title" hasCustomPrompt="1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36pt</a:t>
            </a:r>
            <a:endParaRPr dirty="0"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 hasCustomPrompt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lvl="2" indent="-4572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Wingdings" pitchFamily="2" charset="2"/>
              <a:buChar char="§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Content: Calibri Reg., 26pt (minimum 18pt if needed)</a:t>
            </a:r>
          </a:p>
          <a:p>
            <a:pPr lvl="1"/>
            <a:r>
              <a:rPr lang="en-US" dirty="0"/>
              <a:t>Calibri Reg., 26pt (minimum 18pt if needed) </a:t>
            </a:r>
          </a:p>
          <a:p>
            <a:pPr lvl="2"/>
            <a:r>
              <a:rPr lang="en-US" dirty="0"/>
              <a:t>Calibri Reg., 26pt (minimum 18pt if needed)</a:t>
            </a:r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AND_BODY_1_1_1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9" name="Google Shape;29;p7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TITLE_AND_BODY_1_1_1_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iISP02KPau0?feature=oembed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OrHdo-v9mRA?feature=oembed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www.youtube.com/watch?v=OrHdo-v9mR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29598-8689-BF99-13E5-E2879A2B6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C82BF-D8D1-C76C-A9B4-632471E38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That Item</a:t>
            </a:r>
          </a:p>
        </p:txBody>
      </p:sp>
      <p:pic>
        <p:nvPicPr>
          <p:cNvPr id="3" name="Google Shape;134;p10">
            <a:extLst>
              <a:ext uri="{FF2B5EF4-FFF2-40B4-BE49-F238E27FC236}">
                <a16:creationId xmlns:a16="http://schemas.microsoft.com/office/drawing/2014/main" id="{ED2B0380-B860-ED0F-775D-6C6639D33C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-1"/>
          <a:stretch/>
        </p:blipFill>
        <p:spPr>
          <a:xfrm>
            <a:off x="1699855" y="1029405"/>
            <a:ext cx="5738040" cy="3669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447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6929-0BE5-B4BA-5CEB-95738090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Matching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5B26E-04FA-20B7-96C7-8243280AF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152475"/>
            <a:ext cx="8225400" cy="1757702"/>
          </a:xfrm>
        </p:spPr>
        <p:txBody>
          <a:bodyPr/>
          <a:lstStyle/>
          <a:p>
            <a:r>
              <a:rPr lang="en-US" dirty="0"/>
              <a:t>With your group match the safety symbols with their corresponding description and category.</a:t>
            </a:r>
          </a:p>
          <a:p>
            <a:r>
              <a:rPr lang="en-US" dirty="0"/>
              <a:t>You should have three cards in each set.</a:t>
            </a:r>
          </a:p>
          <a:p>
            <a:endParaRPr lang="en-US" dirty="0"/>
          </a:p>
        </p:txBody>
      </p:sp>
      <p:pic>
        <p:nvPicPr>
          <p:cNvPr id="4" name="Google Shape;145;p9">
            <a:extLst>
              <a:ext uri="{FF2B5EF4-FFF2-40B4-BE49-F238E27FC236}">
                <a16:creationId xmlns:a16="http://schemas.microsoft.com/office/drawing/2014/main" id="{F5489B09-700A-4ECB-729D-9B88CD8FDB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6828" y="2722899"/>
            <a:ext cx="1600203" cy="1336092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" name="Google Shape;146;p9">
            <a:extLst>
              <a:ext uri="{FF2B5EF4-FFF2-40B4-BE49-F238E27FC236}">
                <a16:creationId xmlns:a16="http://schemas.microsoft.com/office/drawing/2014/main" id="{F398D45F-FBCB-8750-5244-D368FDD6FC8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430"/>
          <a:stretch/>
        </p:blipFill>
        <p:spPr>
          <a:xfrm>
            <a:off x="5826971" y="2719108"/>
            <a:ext cx="1497320" cy="1339883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Google Shape;147;p9">
            <a:extLst>
              <a:ext uri="{FF2B5EF4-FFF2-40B4-BE49-F238E27FC236}">
                <a16:creationId xmlns:a16="http://schemas.microsoft.com/office/drawing/2014/main" id="{9B2D1784-5B81-21AF-6BF9-CD3940C1D68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9403" y="3044927"/>
            <a:ext cx="1585194" cy="1336092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Google Shape;148;p9">
            <a:extLst>
              <a:ext uri="{FF2B5EF4-FFF2-40B4-BE49-F238E27FC236}">
                <a16:creationId xmlns:a16="http://schemas.microsoft.com/office/drawing/2014/main" id="{7185B62E-B8B3-6545-4FDF-A6D6F888B796}"/>
              </a:ext>
            </a:extLst>
          </p:cNvPr>
          <p:cNvSpPr/>
          <p:nvPr/>
        </p:nvSpPr>
        <p:spPr>
          <a:xfrm>
            <a:off x="3391888" y="3405469"/>
            <a:ext cx="323100" cy="323100"/>
          </a:xfrm>
          <a:prstGeom prst="mathPlus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49;p9">
            <a:extLst>
              <a:ext uri="{FF2B5EF4-FFF2-40B4-BE49-F238E27FC236}">
                <a16:creationId xmlns:a16="http://schemas.microsoft.com/office/drawing/2014/main" id="{813AF490-D1D8-F4CE-0431-269D4F8D5E09}"/>
              </a:ext>
            </a:extLst>
          </p:cNvPr>
          <p:cNvSpPr/>
          <p:nvPr/>
        </p:nvSpPr>
        <p:spPr>
          <a:xfrm>
            <a:off x="5433534" y="3405469"/>
            <a:ext cx="323100" cy="323100"/>
          </a:xfrm>
          <a:prstGeom prst="mathPlus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150;p9" title="Card Matching.png">
            <a:extLst>
              <a:ext uri="{FF2B5EF4-FFF2-40B4-BE49-F238E27FC236}">
                <a16:creationId xmlns:a16="http://schemas.microsoft.com/office/drawing/2014/main" id="{B1D87116-D714-21F2-4F25-4A04B7F0AD4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2643" y="129850"/>
            <a:ext cx="2002584" cy="1126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892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C89A1-9A67-F056-3AFE-F0FC0E34D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Data Sheets (SDS)</a:t>
            </a:r>
          </a:p>
        </p:txBody>
      </p:sp>
      <p:sp>
        <p:nvSpPr>
          <p:cNvPr id="4" name="Google Shape;156;p8">
            <a:extLst>
              <a:ext uri="{FF2B5EF4-FFF2-40B4-BE49-F238E27FC236}">
                <a16:creationId xmlns:a16="http://schemas.microsoft.com/office/drawing/2014/main" id="{5DFA75EC-D98C-ADDF-3EC3-44B4CF6FA3FA}"/>
              </a:ext>
            </a:extLst>
          </p:cNvPr>
          <p:cNvSpPr txBox="1">
            <a:spLocks/>
          </p:cNvSpPr>
          <p:nvPr/>
        </p:nvSpPr>
        <p:spPr>
          <a:xfrm>
            <a:off x="456175" y="1124891"/>
            <a:ext cx="82296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90000"/>
              </a:lnSpc>
              <a:buFont typeface="Calibri"/>
              <a:buNone/>
            </a:pPr>
            <a:r>
              <a:rPr lang="en-US" dirty="0"/>
              <a:t>Every chemical has an SDS. These are used by scientists to communicate important information to others (scientists and nonscientists). We will explore the following materials:</a:t>
            </a:r>
          </a:p>
        </p:txBody>
      </p:sp>
      <p:sp>
        <p:nvSpPr>
          <p:cNvPr id="5" name="Google Shape;157;p8">
            <a:extLst>
              <a:ext uri="{FF2B5EF4-FFF2-40B4-BE49-F238E27FC236}">
                <a16:creationId xmlns:a16="http://schemas.microsoft.com/office/drawing/2014/main" id="{0844F918-6F6E-1358-9396-3F049929BAB1}"/>
              </a:ext>
            </a:extLst>
          </p:cNvPr>
          <p:cNvSpPr txBox="1"/>
          <p:nvPr/>
        </p:nvSpPr>
        <p:spPr>
          <a:xfrm>
            <a:off x="555343" y="2335489"/>
            <a:ext cx="3159600" cy="21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275781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rubbing alcohol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275781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vinegar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275781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ibuprofen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275781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Pam® cooking spray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275781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WD-40 ®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Font typeface="Courier New" panose="02070309020205020404" pitchFamily="49" charset="0"/>
              <a:buChar char="o"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8;p8">
            <a:extLst>
              <a:ext uri="{FF2B5EF4-FFF2-40B4-BE49-F238E27FC236}">
                <a16:creationId xmlns:a16="http://schemas.microsoft.com/office/drawing/2014/main" id="{3702E24E-93FB-8A06-BD4F-6E99BA2D2430}"/>
              </a:ext>
            </a:extLst>
          </p:cNvPr>
          <p:cNvSpPr txBox="1"/>
          <p:nvPr/>
        </p:nvSpPr>
        <p:spPr>
          <a:xfrm>
            <a:off x="3584818" y="2335489"/>
            <a:ext cx="2787600" cy="20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275781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bleach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275781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Comet ®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275781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Windex ®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275781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Pledge ®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275781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gasoline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59;p8">
            <a:extLst>
              <a:ext uri="{FF2B5EF4-FFF2-40B4-BE49-F238E27FC236}">
                <a16:creationId xmlns:a16="http://schemas.microsoft.com/office/drawing/2014/main" id="{17FA9491-7FF8-D3C2-0679-12CF17DD291E}"/>
              </a:ext>
            </a:extLst>
          </p:cNvPr>
          <p:cNvSpPr txBox="1"/>
          <p:nvPr/>
        </p:nvSpPr>
        <p:spPr>
          <a:xfrm>
            <a:off x="5656393" y="2335489"/>
            <a:ext cx="3159600" cy="21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275781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acetone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275781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hydrogen peroxide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275781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lithium-ion batteries.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Font typeface="Courier New" panose="02070309020205020404" pitchFamily="49" charset="0"/>
              <a:buChar char="o"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964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669F-E8BE-5BB4-DA23-682FE458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and Jot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94B72-1D58-041A-E045-DBF183963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your SDS handout answer the following three questions on your handout:</a:t>
            </a:r>
          </a:p>
          <a:p>
            <a:pPr marL="9144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dirty="0"/>
              <a:t>What is one use for this material?</a:t>
            </a:r>
          </a:p>
          <a:p>
            <a:pPr marL="9144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dirty="0"/>
              <a:t>What hazards are associated with this material?</a:t>
            </a:r>
          </a:p>
          <a:p>
            <a:pPr marL="9144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dirty="0"/>
              <a:t>What should you do if you come in contact with this material?</a:t>
            </a:r>
          </a:p>
          <a:p>
            <a:r>
              <a:rPr lang="en-US" dirty="0"/>
              <a:t>Then trade SDS handouts with another group and repeat the process two more times.</a:t>
            </a:r>
          </a:p>
          <a:p>
            <a:pPr marL="63500" indent="0">
              <a:buNone/>
            </a:pPr>
            <a:endParaRPr lang="en-US" b="1" dirty="0"/>
          </a:p>
        </p:txBody>
      </p:sp>
      <p:pic>
        <p:nvPicPr>
          <p:cNvPr id="4" name="Google Shape;166;g33873643c7b_0_15" title="Stop and Jot.png">
            <a:extLst>
              <a:ext uri="{FF2B5EF4-FFF2-40B4-BE49-F238E27FC236}">
                <a16:creationId xmlns:a16="http://schemas.microsoft.com/office/drawing/2014/main" id="{2279D264-557B-2AEF-ED51-7B5AFBB7C0C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3800" y="285750"/>
            <a:ext cx="1099726" cy="1099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104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55EA5-6A0A-1F46-3688-20D11DCC5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850" y="1762342"/>
            <a:ext cx="8232300" cy="2052600"/>
          </a:xfrm>
        </p:spPr>
        <p:txBody>
          <a:bodyPr/>
          <a:lstStyle/>
          <a:p>
            <a:pPr algn="ctr"/>
            <a:r>
              <a:rPr lang="en-US" dirty="0"/>
              <a:t>What are were some of the key features you found on all the documents?</a:t>
            </a:r>
          </a:p>
        </p:txBody>
      </p:sp>
    </p:spTree>
    <p:extLst>
      <p:ext uri="{BB962C8B-B14F-4D97-AF65-F5344CB8AC3E}">
        <p14:creationId xmlns:p14="http://schemas.microsoft.com/office/powerpoint/2010/main" val="1529935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C8CDB-8A12-CE44-B578-BA59CF24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Data Sheets (SDS)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2C57F-54E8-8372-4446-897EFC1EAC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 categories of information given</a:t>
            </a:r>
          </a:p>
          <a:p>
            <a:r>
              <a:rPr lang="en-US" dirty="0"/>
              <a:t>The main categories are:</a:t>
            </a:r>
          </a:p>
          <a:p>
            <a:pPr marL="599679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30"/>
              <a:buFont typeface="Courier New" panose="02070309020205020404" pitchFamily="49" charset="0"/>
              <a:buChar char="o"/>
            </a:pPr>
            <a:r>
              <a:rPr lang="en-US" sz="2400" dirty="0"/>
              <a:t>properties of the chemical</a:t>
            </a:r>
          </a:p>
          <a:p>
            <a:pPr marL="599679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30"/>
              <a:buFont typeface="Courier New" panose="02070309020205020404" pitchFamily="49" charset="0"/>
              <a:buChar char="o"/>
            </a:pPr>
            <a:r>
              <a:rPr lang="en-US" sz="2400" dirty="0"/>
              <a:t>hazards to human health and the environment </a:t>
            </a:r>
          </a:p>
          <a:p>
            <a:pPr marL="599679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30"/>
              <a:buFont typeface="Courier New" panose="02070309020205020404" pitchFamily="49" charset="0"/>
              <a:buChar char="o"/>
            </a:pPr>
            <a:r>
              <a:rPr lang="en-US" sz="2400" dirty="0"/>
              <a:t>protective measures (gloves, masks, etc.)</a:t>
            </a:r>
          </a:p>
          <a:p>
            <a:pPr marL="599679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30"/>
              <a:buFont typeface="Courier New" panose="02070309020205020404" pitchFamily="49" charset="0"/>
              <a:buChar char="o"/>
            </a:pPr>
            <a:r>
              <a:rPr lang="en-US" sz="2400" dirty="0"/>
              <a:t>safety precautions for handling, storing, and transporting the chemical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82;p12">
            <a:extLst>
              <a:ext uri="{FF2B5EF4-FFF2-40B4-BE49-F238E27FC236}">
                <a16:creationId xmlns:a16="http://schemas.microsoft.com/office/drawing/2014/main" id="{ECFD109C-C2F4-9EEF-020E-43F2A2D7911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6244" y="152400"/>
            <a:ext cx="5011511" cy="483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796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3D09F-1234-DB0B-AE2A-7EB1CB54C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7;p13">
            <a:extLst>
              <a:ext uri="{FF2B5EF4-FFF2-40B4-BE49-F238E27FC236}">
                <a16:creationId xmlns:a16="http://schemas.microsoft.com/office/drawing/2014/main" id="{B93B5E67-3EA4-6AEB-2411-7E65DE39C62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426" y="311638"/>
            <a:ext cx="8155522" cy="4252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633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7C34B-6D95-4CEE-C6B9-33B6E1594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g33873643c7b_0_34">
            <a:extLst>
              <a:ext uri="{FF2B5EF4-FFF2-40B4-BE49-F238E27FC236}">
                <a16:creationId xmlns:a16="http://schemas.microsoft.com/office/drawing/2014/main" id="{7F0D8065-A843-8D77-7673-1F79FDB884F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924" y="0"/>
            <a:ext cx="6582152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920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C4233-B1E5-2722-D535-1845308C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Symbols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7E9FC-9A8A-2626-B5D2-33FFA7258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152475"/>
            <a:ext cx="3765843" cy="3416400"/>
          </a:xfrm>
        </p:spPr>
        <p:txBody>
          <a:bodyPr/>
          <a:lstStyle/>
          <a:p>
            <a:pPr marL="457200" lvl="0" indent="-425450" algn="l" rtl="0">
              <a:spcBef>
                <a:spcPts val="360"/>
              </a:spcBef>
              <a:spcAft>
                <a:spcPts val="0"/>
              </a:spcAft>
              <a:buSzPts val="3100"/>
              <a:buChar char="•"/>
            </a:pPr>
            <a:r>
              <a:rPr lang="en-US" sz="2800" dirty="0"/>
              <a:t>What is the point of these safety symbols? </a:t>
            </a: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2800" dirty="0"/>
              <a:t>How are they beneficial?</a:t>
            </a:r>
          </a:p>
          <a:p>
            <a:endParaRPr lang="en-US" dirty="0"/>
          </a:p>
        </p:txBody>
      </p:sp>
      <p:pic>
        <p:nvPicPr>
          <p:cNvPr id="4" name="Google Shape;199;p14">
            <a:extLst>
              <a:ext uri="{FF2B5EF4-FFF2-40B4-BE49-F238E27FC236}">
                <a16:creationId xmlns:a16="http://schemas.microsoft.com/office/drawing/2014/main" id="{DFE91C05-88DB-7EF4-2591-45A73289417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30049" y="518964"/>
            <a:ext cx="2241025" cy="224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0;p14">
            <a:extLst>
              <a:ext uri="{FF2B5EF4-FFF2-40B4-BE49-F238E27FC236}">
                <a16:creationId xmlns:a16="http://schemas.microsoft.com/office/drawing/2014/main" id="{7CA00B02-A234-12FC-3E39-E134902D9C7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1279" y="2188044"/>
            <a:ext cx="2243675" cy="224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01;p14">
            <a:extLst>
              <a:ext uri="{FF2B5EF4-FFF2-40B4-BE49-F238E27FC236}">
                <a16:creationId xmlns:a16="http://schemas.microsoft.com/office/drawing/2014/main" id="{D53EF670-B763-2958-F58C-B74835305AF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2179" y="517719"/>
            <a:ext cx="2243675" cy="224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37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Rules of the Mogwai</a:t>
            </a:r>
            <a:endParaRPr dirty="0"/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–12</a:t>
            </a:r>
            <a:r>
              <a:rPr lang="en-US" baseline="30000" dirty="0"/>
              <a:t>th</a:t>
            </a:r>
            <a:r>
              <a:rPr lang="en-US" dirty="0"/>
              <a:t> Grade Science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C7A5-DB4F-533D-B9C0-DF3FF344E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75" y="445025"/>
            <a:ext cx="3026496" cy="572700"/>
          </a:xfrm>
        </p:spPr>
        <p:txBody>
          <a:bodyPr/>
          <a:lstStyle/>
          <a:p>
            <a:r>
              <a:rPr lang="en-US" dirty="0"/>
              <a:t>Safety Symbols Card Matching</a:t>
            </a:r>
          </a:p>
        </p:txBody>
      </p:sp>
      <p:pic>
        <p:nvPicPr>
          <p:cNvPr id="9" name="Picture 8" descr="A diagram of a hazard warning&#10;&#10;AI-generated content may be incorrect.">
            <a:extLst>
              <a:ext uri="{FF2B5EF4-FFF2-40B4-BE49-F238E27FC236}">
                <a16:creationId xmlns:a16="http://schemas.microsoft.com/office/drawing/2014/main" id="{364B2325-4377-8BEE-E041-C1CEB7FB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137" y="445025"/>
            <a:ext cx="4736868" cy="44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24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8DEC3-DA0C-33C4-BE67-E990916F6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018E-57E3-C5AA-4F7C-6AE015264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75" y="445025"/>
            <a:ext cx="3026496" cy="572700"/>
          </a:xfrm>
        </p:spPr>
        <p:txBody>
          <a:bodyPr/>
          <a:lstStyle/>
          <a:p>
            <a:r>
              <a:rPr lang="en-US" dirty="0"/>
              <a:t>Safety Symbols Card Matching</a:t>
            </a:r>
          </a:p>
        </p:txBody>
      </p:sp>
      <p:pic>
        <p:nvPicPr>
          <p:cNvPr id="5" name="Picture 4" descr="A chart of warning signs&#10;&#10;AI-generated content may be incorrect.">
            <a:extLst>
              <a:ext uri="{FF2B5EF4-FFF2-40B4-BE49-F238E27FC236}">
                <a16:creationId xmlns:a16="http://schemas.microsoft.com/office/drawing/2014/main" id="{7245B467-3BF0-D1D9-358C-F89BBDE2E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233" y="376517"/>
            <a:ext cx="4736868" cy="439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88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F690D-8492-EB67-7666-72ECB9097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2893-00D2-8E30-A32B-6E0AF37C9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75" y="445025"/>
            <a:ext cx="3026496" cy="572700"/>
          </a:xfrm>
        </p:spPr>
        <p:txBody>
          <a:bodyPr/>
          <a:lstStyle/>
          <a:p>
            <a:r>
              <a:rPr lang="en-US" dirty="0"/>
              <a:t>Safety Symbols Card Matching</a:t>
            </a:r>
          </a:p>
        </p:txBody>
      </p:sp>
      <p:pic>
        <p:nvPicPr>
          <p:cNvPr id="4" name="Picture 3" descr="A diagram of warning signs&#10;&#10;AI-generated content may be incorrect.">
            <a:extLst>
              <a:ext uri="{FF2B5EF4-FFF2-40B4-BE49-F238E27FC236}">
                <a16:creationId xmlns:a16="http://schemas.microsoft.com/office/drawing/2014/main" id="{BA2CB647-5F86-0DB9-CC75-8D88E706A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613" y="329979"/>
            <a:ext cx="4787929" cy="44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98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CD44-7875-FD50-A545-8A5D6ABB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Poster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65363-326F-F024-57D3-21A815E04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152475"/>
            <a:ext cx="5387909" cy="3416400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If we were to create and display safety posters for hazardous materials we commonly use, what information would we include?</a:t>
            </a:r>
          </a:p>
          <a:p>
            <a:endParaRPr lang="en-US" dirty="0"/>
          </a:p>
        </p:txBody>
      </p:sp>
      <p:pic>
        <p:nvPicPr>
          <p:cNvPr id="4" name="Google Shape;226;g33873643c7b_0_48" title="Gremlin.png">
            <a:extLst>
              <a:ext uri="{FF2B5EF4-FFF2-40B4-BE49-F238E27FC236}">
                <a16:creationId xmlns:a16="http://schemas.microsoft.com/office/drawing/2014/main" id="{3C8DBB29-4157-59B7-6634-83D152A295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rcRect l="2917" t="2080" r="7867" b="3936"/>
          <a:stretch/>
        </p:blipFill>
        <p:spPr>
          <a:xfrm>
            <a:off x="5740843" y="540191"/>
            <a:ext cx="2813512" cy="3951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486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531D8-06AB-BFDD-C3E1-C25440BE4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Posters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AD59E-DEC9-1C33-4FEA-DF2B24326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your group, create a poster using the last SDS you had when doing the Stop and Jot.</a:t>
            </a:r>
          </a:p>
          <a:p>
            <a:r>
              <a:rPr lang="en-US" dirty="0"/>
              <a:t>Include the characteristics we’ve discussed that are important for sharing safety information. </a:t>
            </a:r>
          </a:p>
          <a:p>
            <a:r>
              <a:rPr lang="en-US" dirty="0"/>
              <a:t>Posters will be displayed around the room, and your peers will give you feedback.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34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38CCA-3BFF-E596-2F46-69026E5B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Rubric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59714-8FA0-D3C7-6F44-AE0F99AC33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categories</a:t>
            </a:r>
          </a:p>
          <a:p>
            <a:r>
              <a:rPr lang="en-US" dirty="0"/>
              <a:t>Scoring </a:t>
            </a:r>
          </a:p>
          <a:p>
            <a:pPr marL="8001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200" dirty="0"/>
              <a:t>4 = excellent</a:t>
            </a:r>
          </a:p>
          <a:p>
            <a:pPr marL="8001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200" dirty="0"/>
              <a:t>1 = needs improvement </a:t>
            </a:r>
          </a:p>
          <a:p>
            <a:r>
              <a:rPr lang="en-US" dirty="0"/>
              <a:t>Be creative! Make your posters creative, colorful, and informative. Add color, 3D elements, etc.</a:t>
            </a:r>
          </a:p>
          <a:p>
            <a:pPr marL="63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94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DFBEB-F1B7-C84B-4C69-D33D4441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Gallery Walk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0E78B-EE4D-F58B-B14D-9AFF1329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152475"/>
            <a:ext cx="8075450" cy="2139365"/>
          </a:xfrm>
        </p:spPr>
        <p:txBody>
          <a:bodyPr/>
          <a:lstStyle/>
          <a:p>
            <a:r>
              <a:rPr lang="en-US" dirty="0"/>
              <a:t>Using the rubric provided, tell the group what they did well and what they could improve. </a:t>
            </a:r>
          </a:p>
          <a:p>
            <a:r>
              <a:rPr lang="en-US" dirty="0"/>
              <a:t>You’ll have 3 minutes at each poster.</a:t>
            </a:r>
          </a:p>
          <a:p>
            <a:r>
              <a:rPr lang="en-US" dirty="0"/>
              <a:t>Leave the rubric on the floor by the poster when you are finished. </a:t>
            </a:r>
          </a:p>
          <a:p>
            <a:endParaRPr lang="en-US" dirty="0"/>
          </a:p>
        </p:txBody>
      </p:sp>
      <p:pic>
        <p:nvPicPr>
          <p:cNvPr id="4" name="Google Shape;245;p25" title="Gallery Walk Carousel.png">
            <a:extLst>
              <a:ext uri="{FF2B5EF4-FFF2-40B4-BE49-F238E27FC236}">
                <a16:creationId xmlns:a16="http://schemas.microsoft.com/office/drawing/2014/main" id="{F84D4163-7DDB-C7F5-C756-794EA485C6C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7412" y="259001"/>
            <a:ext cx="1980098" cy="100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nline Media 4" descr="K20 Center 3 minute timer">
            <a:hlinkClick r:id="" action="ppaction://media"/>
            <a:extLst>
              <a:ext uri="{FF2B5EF4-FFF2-40B4-BE49-F238E27FC236}">
                <a16:creationId xmlns:a16="http://schemas.microsoft.com/office/drawing/2014/main" id="{9924FDEA-4F6C-EE9B-D3EE-B773AF6CCB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98875" y="3263375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3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ctrTitle"/>
          </p:nvPr>
        </p:nvSpPr>
        <p:spPr>
          <a:xfrm>
            <a:off x="908700" y="505573"/>
            <a:ext cx="7326600" cy="16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Questions</a:t>
            </a:r>
            <a:endParaRPr dirty="0"/>
          </a:p>
        </p:txBody>
      </p:sp>
      <p:sp>
        <p:nvSpPr>
          <p:cNvPr id="52" name="Google Shape;52;p12"/>
          <p:cNvSpPr txBox="1">
            <a:spLocks noGrp="1"/>
          </p:cNvSpPr>
          <p:nvPr>
            <p:ph type="subTitle" idx="1"/>
          </p:nvPr>
        </p:nvSpPr>
        <p:spPr>
          <a:xfrm>
            <a:off x="908700" y="2166373"/>
            <a:ext cx="7326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229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 sz="2800" dirty="0"/>
              <a:t>How do scientists determine the safest way to handle lab chemicals and materials?</a:t>
            </a:r>
          </a:p>
          <a:p>
            <a:pPr marL="457200" lvl="0" indent="-4229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 sz="2800" dirty="0"/>
              <a:t>How do they communicate this?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754050" y="4190925"/>
            <a:ext cx="76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Gremlins</a:t>
            </a:r>
            <a:endParaRPr dirty="0"/>
          </a:p>
        </p:txBody>
      </p:sp>
      <p:pic>
        <p:nvPicPr>
          <p:cNvPr id="2" name="Online Media 1" descr="Gremlins | Rules | Warner Bros. Entertainment">
            <a:hlinkClick r:id="" action="ppaction://media"/>
            <a:extLst>
              <a:ext uri="{FF2B5EF4-FFF2-40B4-BE49-F238E27FC236}">
                <a16:creationId xmlns:a16="http://schemas.microsoft.com/office/drawing/2014/main" id="{30313E54-9EFB-5EAB-3184-EE01F88E50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77609" y="468263"/>
            <a:ext cx="6588782" cy="3722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C3CFF-2D9B-F72B-98D5-0E63270C9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850" y="-161871"/>
            <a:ext cx="8232300" cy="2052600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97D629-FCC8-BF38-1C4B-37F6DC714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850" y="1765192"/>
            <a:ext cx="8232300" cy="3053300"/>
          </a:xfrm>
        </p:spPr>
        <p:txBody>
          <a:bodyPr/>
          <a:lstStyle/>
          <a:p>
            <a:pPr marL="457200" lvl="0" indent="-34417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 sz="2200" dirty="0"/>
              <a:t>Identify common safety rules and explain their importance in ensuring safe practices. </a:t>
            </a:r>
          </a:p>
          <a:p>
            <a:pPr marL="457200" lvl="0" indent="-34417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 sz="2200" dirty="0"/>
              <a:t>Analyze Safety Data Sheets (SDS) to identify key safety information and symbols, and explain their purposes in communicating hazards associated with chemicals and materials. </a:t>
            </a:r>
          </a:p>
          <a:p>
            <a:pPr marL="457200" lvl="0" indent="-34417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 sz="2200" dirty="0"/>
              <a:t>Create a lab safety poster that includes key safety information, symbols, and precautions, demonstrating their understanding of safety practices.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07795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EE9D3-79B7-4ACA-C012-E74B0136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Safety: It’s Not Just for Gremlins!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BBBA1-8764-C59F-4E23-AD69E02A6B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some rules you have heard growing up that are meant to help keep you safe.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Be prepared to share out with the class.</a:t>
            </a:r>
          </a:p>
        </p:txBody>
      </p:sp>
    </p:spTree>
    <p:extLst>
      <p:ext uri="{BB962C8B-B14F-4D97-AF65-F5344CB8AC3E}">
        <p14:creationId xmlns:p14="http://schemas.microsoft.com/office/powerpoint/2010/main" val="585180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39584-A56A-115D-20EC-6E3EDC00D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CB456-B07A-1B05-A2BF-1E85D1638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Safety: It’s Not Just for Gremlins!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3ADA0-992E-11CC-073C-BA2AEAFFF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your partner discuss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safety rules you have heard in the science lab.</a:t>
            </a:r>
            <a:b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r>
              <a:rPr lang="en-US" dirty="0"/>
              <a:t>Share out with the class.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19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91E3-8685-7D5B-30F3-8C0B65299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That Item</a:t>
            </a:r>
          </a:p>
        </p:txBody>
      </p:sp>
      <p:pic>
        <p:nvPicPr>
          <p:cNvPr id="3" name="Google Shape;116;p4" descr="A picture containing road, outdoor, truck, plane&#10;&#10;Description automatically generated">
            <a:extLst>
              <a:ext uri="{FF2B5EF4-FFF2-40B4-BE49-F238E27FC236}">
                <a16:creationId xmlns:a16="http://schemas.microsoft.com/office/drawing/2014/main" id="{3AFA5986-EA21-C960-429B-6431F09BF0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3544" y="1017725"/>
            <a:ext cx="5790662" cy="3899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561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1FB23-36C1-4B53-6B4F-D7D385CD2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62A5A-1E2E-14E3-C7C5-4F928D1BD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That Item</a:t>
            </a:r>
          </a:p>
        </p:txBody>
      </p:sp>
      <p:pic>
        <p:nvPicPr>
          <p:cNvPr id="4" name="Google Shape;125;p7" descr="A picture containing blue, car, sitting, parking&#10;&#10;Description automatically generated">
            <a:extLst>
              <a:ext uri="{FF2B5EF4-FFF2-40B4-BE49-F238E27FC236}">
                <a16:creationId xmlns:a16="http://schemas.microsoft.com/office/drawing/2014/main" id="{B570E68E-50CF-5742-33AF-5B7597B913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3976" y="1017725"/>
            <a:ext cx="5409797" cy="389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2520690"/>
      </p:ext>
    </p:extLst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9C3"/>
      </a:accent1>
      <a:accent2>
        <a:srgbClr val="285782"/>
      </a:accent2>
      <a:accent3>
        <a:srgbClr val="90192A"/>
      </a:accent3>
      <a:accent4>
        <a:srgbClr val="E6BC37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949</Words>
  <Application>Microsoft Macintosh PowerPoint</Application>
  <PresentationFormat>On-screen Show (16:9)</PresentationFormat>
  <Paragraphs>84</Paragraphs>
  <Slides>26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Courier New</vt:lpstr>
      <vt:lpstr>Times New Roman</vt:lpstr>
      <vt:lpstr>Wingdings</vt:lpstr>
      <vt:lpstr>K20 LEARN</vt:lpstr>
      <vt:lpstr>PowerPoint Presentation</vt:lpstr>
      <vt:lpstr>Rules of the Mogwai</vt:lpstr>
      <vt:lpstr>Essential Questions</vt:lpstr>
      <vt:lpstr>Gremlins</vt:lpstr>
      <vt:lpstr>Learning Objectives</vt:lpstr>
      <vt:lpstr>Safety: It’s Not Just for Gremlins!</vt:lpstr>
      <vt:lpstr>Safety: It’s Not Just for Gremlins!</vt:lpstr>
      <vt:lpstr>Name That Item</vt:lpstr>
      <vt:lpstr>Name That Item</vt:lpstr>
      <vt:lpstr>Name That Item</vt:lpstr>
      <vt:lpstr>Card Matching</vt:lpstr>
      <vt:lpstr>Safety Data Sheets (SDS)</vt:lpstr>
      <vt:lpstr>Stop and Jot</vt:lpstr>
      <vt:lpstr>What are were some of the key features you found on all the documents?</vt:lpstr>
      <vt:lpstr>Safety Data Sheets (SDS)</vt:lpstr>
      <vt:lpstr>PowerPoint Presentation</vt:lpstr>
      <vt:lpstr>PowerPoint Presentation</vt:lpstr>
      <vt:lpstr>PowerPoint Presentation</vt:lpstr>
      <vt:lpstr>Safety Symbols</vt:lpstr>
      <vt:lpstr>Safety Symbols Card Matching</vt:lpstr>
      <vt:lpstr>Safety Symbols Card Matching</vt:lpstr>
      <vt:lpstr>Safety Symbols Card Matching</vt:lpstr>
      <vt:lpstr>Safety Poster Requirements</vt:lpstr>
      <vt:lpstr>Safety Posters</vt:lpstr>
      <vt:lpstr>Poster Rubric</vt:lpstr>
      <vt:lpstr>Gallery Walk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of the Mogwai</dc:title>
  <dc:subject/>
  <dc:creator>K20 Center</dc:creator>
  <cp:keywords/>
  <dc:description/>
  <cp:lastModifiedBy>Gracia, Ann M.</cp:lastModifiedBy>
  <cp:revision>11</cp:revision>
  <dcterms:modified xsi:type="dcterms:W3CDTF">2025-06-10T16:39:29Z</dcterms:modified>
  <cp:category/>
</cp:coreProperties>
</file>