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22"/>
  </p:notesMasterIdLst>
  <p:sldIdLst>
    <p:sldId id="256" r:id="rId3"/>
    <p:sldId id="257" r:id="rId4"/>
    <p:sldId id="260" r:id="rId5"/>
    <p:sldId id="258"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hr+CZJrQinewSZ2F6BJ3BmkZs6C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03" d="100"/>
          <a:sy n="203" d="100"/>
        </p:scale>
        <p:origin x="580"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customschemas.google.com/relationships/presentationmetadata" Target="meta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4f6176e140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4f6176e14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SzPts val="1400"/>
              <a:buChar char="●"/>
            </a:pPr>
            <a:r>
              <a:rPr lang="en-US"/>
              <a:t>No, month of July sales were not good. Possible answers- Only marketed on billboard, magazine, radio commercial (these are consistent monthly expenses so probably no change and people can become used to that advertisement and not pay attention to it anymore) and very little social media. Did not market on TV.</a:t>
            </a:r>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4d68253799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34d68253799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4d6825379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4d6825379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4d68253799_0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34d6825379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34f6176e140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34f6176e140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4f6176e140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34f6176e140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4f6176e140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34f6176e140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4f6176e140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34f6176e140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504bbd8c6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3504bbd8c6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34d68253799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34d68253799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4d68253799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7" name="Google Shape;117;g34d6825379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4d68253799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4d6825379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US" b="1" dirty="0"/>
              <a:t>Greatest</a:t>
            </a:r>
            <a:r>
              <a:rPr lang="en-US" dirty="0"/>
              <a:t>: May; </a:t>
            </a:r>
            <a:r>
              <a:rPr lang="en-US" b="1" dirty="0"/>
              <a:t>Least</a:t>
            </a:r>
            <a:r>
              <a:rPr lang="en-US" dirty="0"/>
              <a:t>: June; </a:t>
            </a:r>
            <a:r>
              <a:rPr lang="en-US" b="1" dirty="0"/>
              <a:t>Consider</a:t>
            </a:r>
            <a:r>
              <a:rPr lang="en-US" dirty="0"/>
              <a:t>: the total marketing expenses out of total sales</a:t>
            </a:r>
            <a:endParaRPr dirty="0"/>
          </a:p>
          <a:p>
            <a:pPr marL="457200" lvl="0" indent="-317500" algn="l" rtl="0">
              <a:spcBef>
                <a:spcPts val="0"/>
              </a:spcBef>
              <a:spcAft>
                <a:spcPts val="0"/>
              </a:spcAft>
              <a:buSzPts val="1400"/>
              <a:buChar char="●"/>
            </a:pPr>
            <a:r>
              <a:rPr lang="en-US" b="1" dirty="0"/>
              <a:t>Greatest</a:t>
            </a:r>
            <a:r>
              <a:rPr lang="en-US" dirty="0"/>
              <a:t>: Social Media; </a:t>
            </a:r>
            <a:r>
              <a:rPr lang="en-US" b="1" dirty="0"/>
              <a:t>Least</a:t>
            </a:r>
            <a:r>
              <a:rPr lang="en-US" dirty="0"/>
              <a:t>: Magazine</a:t>
            </a:r>
            <a:endParaRPr dirty="0"/>
          </a:p>
          <a:p>
            <a:pPr marL="457200" lvl="0" indent="-317500" algn="l" rtl="0">
              <a:spcBef>
                <a:spcPts val="0"/>
              </a:spcBef>
              <a:spcAft>
                <a:spcPts val="0"/>
              </a:spcAft>
              <a:buSzPts val="1400"/>
              <a:buChar char="●"/>
            </a:pPr>
            <a:r>
              <a:rPr lang="en-US" dirty="0"/>
              <a:t>$6,960.20, add up the total marketing expenses and divide by the number of months</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4d68253799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34d6825379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US"/>
              <a:t>Social media helped the sales of the product, It was better when paired with TV commercial</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34f6176e14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34f6176e14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SzPts val="1400"/>
              <a:buChar char="●"/>
            </a:pPr>
            <a:r>
              <a:rPr lang="en-US"/>
              <a:t>Social media and TV commercial, the sales and profit were higher during those months of April and June where both were present</a:t>
            </a:r>
            <a:endParaRPr/>
          </a:p>
          <a:p>
            <a:pPr marL="45720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3"/>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5"/>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25"/>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25"/>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25"/>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26"/>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26"/>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27"/>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2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2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5"/>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17"/>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1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8"/>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18"/>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9"/>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19"/>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0"/>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0"/>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20"/>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20"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21"/>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1"/>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4"/>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4"/>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4"/>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2"/>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4"/>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AdnjLKfbdY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7" name="Google Shape;147;g34f6176e140_0_12"/>
          <p:cNvPicPr preferRelativeResize="0"/>
          <p:nvPr/>
        </p:nvPicPr>
        <p:blipFill>
          <a:blip r:embed="rId3">
            <a:alphaModFix/>
          </a:blip>
          <a:stretch>
            <a:fillRect/>
          </a:stretch>
        </p:blipFill>
        <p:spPr>
          <a:xfrm>
            <a:off x="4285827" y="1076521"/>
            <a:ext cx="4463190" cy="2654325"/>
          </a:xfrm>
          <a:prstGeom prst="rect">
            <a:avLst/>
          </a:prstGeom>
          <a:noFill/>
          <a:ln>
            <a:noFill/>
          </a:ln>
        </p:spPr>
      </p:pic>
      <p:sp>
        <p:nvSpPr>
          <p:cNvPr id="148" name="Google Shape;148;g34f6176e140_0_12"/>
          <p:cNvSpPr txBox="1">
            <a:spLocks noGrp="1"/>
          </p:cNvSpPr>
          <p:nvPr>
            <p:ph type="body" idx="1"/>
          </p:nvPr>
        </p:nvSpPr>
        <p:spPr>
          <a:xfrm>
            <a:off x="230275" y="1317050"/>
            <a:ext cx="3979200" cy="3434100"/>
          </a:xfrm>
          <a:prstGeom prst="rect">
            <a:avLst/>
          </a:prstGeom>
        </p:spPr>
        <p:txBody>
          <a:bodyPr spcFirstLastPara="1" wrap="square" lIns="91425" tIns="45700" rIns="91425" bIns="45700" anchor="t" anchorCtr="0">
            <a:noAutofit/>
          </a:bodyPr>
          <a:lstStyle/>
          <a:p>
            <a:pPr marL="0" lvl="0" indent="0" algn="l" rtl="0">
              <a:spcBef>
                <a:spcPts val="520"/>
              </a:spcBef>
              <a:spcAft>
                <a:spcPts val="0"/>
              </a:spcAft>
              <a:buClr>
                <a:schemeClr val="dk1"/>
              </a:buClr>
              <a:buSzPts val="1100"/>
              <a:buFont typeface="Arial"/>
              <a:buNone/>
            </a:pPr>
            <a:r>
              <a:rPr lang="en-US"/>
              <a:t>Looking at how much marketing contributed to the profit of this company, do you think this company will survive without a marketing strategy? Why or why not?</a:t>
            </a:r>
            <a:endParaRPr/>
          </a:p>
        </p:txBody>
      </p:sp>
      <p:sp>
        <p:nvSpPr>
          <p:cNvPr id="149" name="Google Shape;149;g34f6176e140_0_12"/>
          <p:cNvSpPr txBox="1">
            <a:spLocks noGrp="1"/>
          </p:cNvSpPr>
          <p:nvPr>
            <p:ph type="title"/>
          </p:nvPr>
        </p:nvSpPr>
        <p:spPr>
          <a:xfrm>
            <a:off x="373175" y="2820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Discussion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34d68253799_0_37"/>
          <p:cNvSpPr txBox="1">
            <a:spLocks noGrp="1"/>
          </p:cNvSpPr>
          <p:nvPr>
            <p:ph type="body" idx="1"/>
          </p:nvPr>
        </p:nvSpPr>
        <p:spPr>
          <a:xfrm>
            <a:off x="457200" y="1309352"/>
            <a:ext cx="6216041"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Bill started a sailboat company that is very successful. In a podcast interview, he was asked, “What is the secret of your success?” Bill replied, “Keeping down the cost of sails.”</a:t>
            </a:r>
            <a:endParaRPr dirty="0"/>
          </a:p>
          <a:p>
            <a:pPr marL="0" lvl="0" indent="0" algn="l" rtl="0">
              <a:spcBef>
                <a:spcPts val="520"/>
              </a:spcBef>
              <a:spcAft>
                <a:spcPts val="0"/>
              </a:spcAft>
              <a:buNone/>
            </a:pPr>
            <a:endParaRPr dirty="0"/>
          </a:p>
          <a:p>
            <a:pPr marL="0" lvl="0" indent="0" algn="l" rtl="0">
              <a:spcBef>
                <a:spcPts val="520"/>
              </a:spcBef>
              <a:spcAft>
                <a:spcPts val="0"/>
              </a:spcAft>
              <a:buNone/>
            </a:pPr>
            <a:r>
              <a:rPr lang="en-US" dirty="0"/>
              <a:t>What does he mean?</a:t>
            </a:r>
            <a:endParaRPr dirty="0"/>
          </a:p>
        </p:txBody>
      </p:sp>
      <p:sp>
        <p:nvSpPr>
          <p:cNvPr id="155" name="Google Shape;155;g34d68253799_0_3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Think-Pair-Share</a:t>
            </a:r>
            <a:endParaRPr/>
          </a:p>
        </p:txBody>
      </p:sp>
      <p:pic>
        <p:nvPicPr>
          <p:cNvPr id="156" name="Google Shape;156;g34d68253799_0_37" title="Think-Pair-Share.png"/>
          <p:cNvPicPr preferRelativeResize="0"/>
          <p:nvPr/>
        </p:nvPicPr>
        <p:blipFill>
          <a:blip r:embed="rId3">
            <a:alphaModFix/>
          </a:blip>
          <a:stretch>
            <a:fillRect/>
          </a:stretch>
        </p:blipFill>
        <p:spPr>
          <a:xfrm>
            <a:off x="6673241" y="795765"/>
            <a:ext cx="1950720" cy="155286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34d68253799_0_43"/>
          <p:cNvSpPr txBox="1">
            <a:spLocks noGrp="1"/>
          </p:cNvSpPr>
          <p:nvPr>
            <p:ph type="body" idx="1"/>
          </p:nvPr>
        </p:nvSpPr>
        <p:spPr>
          <a:xfrm>
            <a:off x="457200" y="1105804"/>
            <a:ext cx="7427934"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sz="2400" dirty="0"/>
              <a:t>Marketing is used to advertise the value of a product or service to potential customers or clients.</a:t>
            </a:r>
            <a:endParaRPr sz="2400" dirty="0"/>
          </a:p>
          <a:p>
            <a:pPr marL="457200" lvl="0" indent="-393700" algn="l" rtl="0">
              <a:spcBef>
                <a:spcPts val="0"/>
              </a:spcBef>
              <a:spcAft>
                <a:spcPts val="0"/>
              </a:spcAft>
              <a:buSzPts val="2600"/>
              <a:buChar char="•"/>
            </a:pPr>
            <a:r>
              <a:rPr lang="en-US" sz="2400" dirty="0"/>
              <a:t>Marketing creates and communicates awareness of what is being offered.</a:t>
            </a:r>
            <a:endParaRPr sz="2400" dirty="0"/>
          </a:p>
          <a:p>
            <a:pPr marL="457200" lvl="0" indent="-393700" algn="l" rtl="0">
              <a:spcBef>
                <a:spcPts val="0"/>
              </a:spcBef>
              <a:spcAft>
                <a:spcPts val="0"/>
              </a:spcAft>
              <a:buSzPts val="2600"/>
              <a:buChar char="•"/>
            </a:pPr>
            <a:r>
              <a:rPr lang="en-US" sz="2400" dirty="0"/>
              <a:t>Marketing depends on the type of product and the audience. </a:t>
            </a:r>
            <a:endParaRPr sz="2400" dirty="0"/>
          </a:p>
          <a:p>
            <a:pPr marL="457200" lvl="0" indent="-393700" algn="l" rtl="0">
              <a:spcBef>
                <a:spcPts val="0"/>
              </a:spcBef>
              <a:spcAft>
                <a:spcPts val="0"/>
              </a:spcAft>
              <a:buSzPts val="2600"/>
              <a:buChar char="•"/>
            </a:pPr>
            <a:r>
              <a:rPr lang="en-US" sz="2400" dirty="0"/>
              <a:t>Bring down the cost of sales. The higher the cost of sales the more your profit is affected.</a:t>
            </a:r>
            <a:endParaRPr sz="2400" dirty="0"/>
          </a:p>
        </p:txBody>
      </p:sp>
      <p:sp>
        <p:nvSpPr>
          <p:cNvPr id="162" name="Google Shape;162;g34d68253799_0_43"/>
          <p:cNvSpPr txBox="1">
            <a:spLocks noGrp="1"/>
          </p:cNvSpPr>
          <p:nvPr>
            <p:ph type="title"/>
          </p:nvPr>
        </p:nvSpPr>
        <p:spPr>
          <a:xfrm>
            <a:off x="457200" y="106831"/>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Points to Consider about Marketing</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34d68253799_0_4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ICAP</a:t>
            </a:r>
            <a:endParaRPr/>
          </a:p>
        </p:txBody>
      </p:sp>
      <p:pic>
        <p:nvPicPr>
          <p:cNvPr id="168" name="Google Shape;168;g34d68253799_0_48" descr="In this K20 ICAP video, Wendy Hampton, owner and founder of Equipped Marketing, talks about marketing. She discusses the main goal of marketing, math involved, how to choose the best channel, and what makes for a successful campaign. For more lessons, strategies, and games visit K20's LEARN website here: https://learn.k20center.ou.edu/." title="K20 ICAP - Marketing with Wendy Hampton">
            <a:hlinkClick r:id="rId3"/>
          </p:cNvPr>
          <p:cNvPicPr preferRelativeResize="0"/>
          <p:nvPr/>
        </p:nvPicPr>
        <p:blipFill>
          <a:blip r:embed="rId4">
            <a:alphaModFix/>
          </a:blip>
          <a:stretch>
            <a:fillRect/>
          </a:stretch>
        </p:blipFill>
        <p:spPr>
          <a:xfrm>
            <a:off x="1519463" y="1309350"/>
            <a:ext cx="6105066" cy="34341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fade">
                                      <p:cBhvr>
                                        <p:cTn id="7" dur="10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72"/>
        <p:cNvGrpSpPr/>
        <p:nvPr/>
      </p:nvGrpSpPr>
      <p:grpSpPr>
        <a:xfrm>
          <a:off x="0" y="0"/>
          <a:ext cx="0" cy="0"/>
          <a:chOff x="0" y="0"/>
          <a:chExt cx="0" cy="0"/>
        </a:xfrm>
      </p:grpSpPr>
      <p:sp>
        <p:nvSpPr>
          <p:cNvPr id="173" name="Google Shape;173;g34f6176e140_0_2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b="1">
                <a:solidFill>
                  <a:schemeClr val="accent6"/>
                </a:solidFill>
              </a:rPr>
              <a:t>Name and describe your product.</a:t>
            </a:r>
            <a:endParaRPr b="1">
              <a:solidFill>
                <a:schemeClr val="accent6"/>
              </a:solidFill>
            </a:endParaRPr>
          </a:p>
          <a:p>
            <a:pPr marL="0" lvl="0" indent="0" algn="l" rtl="0">
              <a:spcBef>
                <a:spcPts val="520"/>
              </a:spcBef>
              <a:spcAft>
                <a:spcPts val="0"/>
              </a:spcAft>
              <a:buNone/>
            </a:pPr>
            <a:r>
              <a:rPr lang="en-US"/>
              <a:t>Gym Membership – A premium all-access gym membership that includes unlimited group fitness classes, personal training discounts, and 24/7 access to all facilities.</a:t>
            </a:r>
            <a:endParaRPr/>
          </a:p>
          <a:p>
            <a:pPr marL="0" lvl="0" indent="0" algn="l" rtl="0">
              <a:spcBef>
                <a:spcPts val="520"/>
              </a:spcBef>
              <a:spcAft>
                <a:spcPts val="0"/>
              </a:spcAft>
              <a:buNone/>
            </a:pPr>
            <a:endParaRPr/>
          </a:p>
          <a:p>
            <a:pPr marL="0" lvl="0" indent="0" algn="l" rtl="0">
              <a:spcBef>
                <a:spcPts val="520"/>
              </a:spcBef>
              <a:spcAft>
                <a:spcPts val="0"/>
              </a:spcAft>
              <a:buNone/>
            </a:pPr>
            <a:r>
              <a:rPr lang="en-US"/>
              <a:t>Total Gross Sales = $500,000</a:t>
            </a:r>
            <a:endParaRPr/>
          </a:p>
        </p:txBody>
      </p:sp>
      <p:sp>
        <p:nvSpPr>
          <p:cNvPr id="174" name="Google Shape;174;g34f6176e140_0_2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Example</a:t>
            </a:r>
            <a:endParaRPr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Shape 178"/>
        <p:cNvGrpSpPr/>
        <p:nvPr/>
      </p:nvGrpSpPr>
      <p:grpSpPr>
        <a:xfrm>
          <a:off x="0" y="0"/>
          <a:ext cx="0" cy="0"/>
          <a:chOff x="0" y="0"/>
          <a:chExt cx="0" cy="0"/>
        </a:xfrm>
      </p:grpSpPr>
      <p:sp>
        <p:nvSpPr>
          <p:cNvPr id="179" name="Google Shape;179;g34f6176e140_0_64"/>
          <p:cNvSpPr txBox="1">
            <a:spLocks noGrp="1"/>
          </p:cNvSpPr>
          <p:nvPr>
            <p:ph type="body" idx="1"/>
          </p:nvPr>
        </p:nvSpPr>
        <p:spPr>
          <a:xfrm>
            <a:off x="457200" y="1309352"/>
            <a:ext cx="8229600" cy="2023207"/>
          </a:xfrm>
          <a:prstGeom prst="rect">
            <a:avLst/>
          </a:prstGeom>
        </p:spPr>
        <p:txBody>
          <a:bodyPr spcFirstLastPara="1" wrap="square" lIns="91425" tIns="45700" rIns="91425" bIns="45700" anchor="t" anchorCtr="0">
            <a:normAutofit/>
          </a:bodyPr>
          <a:lstStyle/>
          <a:p>
            <a:pPr marL="63500" lvl="0" indent="0" algn="l" rtl="0">
              <a:spcBef>
                <a:spcPts val="520"/>
              </a:spcBef>
              <a:spcAft>
                <a:spcPts val="0"/>
              </a:spcAft>
              <a:buSzPts val="2600"/>
              <a:buNone/>
            </a:pPr>
            <a:r>
              <a:rPr lang="en-US" dirty="0">
                <a:solidFill>
                  <a:schemeClr val="accent4"/>
                </a:solidFill>
              </a:rPr>
              <a:t>1. </a:t>
            </a:r>
            <a:r>
              <a:rPr lang="en-US" dirty="0"/>
              <a:t>Calculate 5% of your annual gross sales for marketing</a:t>
            </a:r>
            <a:endParaRPr dirty="0"/>
          </a:p>
          <a:p>
            <a:pPr marL="457200" lvl="0" indent="0" algn="l" rtl="0">
              <a:spcBef>
                <a:spcPts val="520"/>
              </a:spcBef>
              <a:spcAft>
                <a:spcPts val="0"/>
              </a:spcAft>
              <a:buNone/>
            </a:pPr>
            <a:endParaRPr dirty="0"/>
          </a:p>
          <a:p>
            <a:pPr marL="457200" lvl="0" indent="0" algn="l" rtl="0">
              <a:spcBef>
                <a:spcPts val="520"/>
              </a:spcBef>
              <a:spcAft>
                <a:spcPts val="0"/>
              </a:spcAft>
              <a:buNone/>
            </a:pPr>
            <a:r>
              <a:rPr lang="en-US" dirty="0"/>
              <a:t>$500,000 x 0.05 = </a:t>
            </a:r>
            <a:r>
              <a:rPr lang="en-US" b="1" dirty="0">
                <a:solidFill>
                  <a:schemeClr val="accent4"/>
                </a:solidFill>
              </a:rPr>
              <a:t>$25,000</a:t>
            </a:r>
            <a:endParaRPr b="1" dirty="0">
              <a:solidFill>
                <a:schemeClr val="accent4"/>
              </a:solidFill>
            </a:endParaRPr>
          </a:p>
        </p:txBody>
      </p:sp>
      <p:sp>
        <p:nvSpPr>
          <p:cNvPr id="180" name="Google Shape;180;g34f6176e140_0_6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Example</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Shape 184"/>
        <p:cNvGrpSpPr/>
        <p:nvPr/>
      </p:nvGrpSpPr>
      <p:grpSpPr>
        <a:xfrm>
          <a:off x="0" y="0"/>
          <a:ext cx="0" cy="0"/>
          <a:chOff x="0" y="0"/>
          <a:chExt cx="0" cy="0"/>
        </a:xfrm>
      </p:grpSpPr>
      <p:sp>
        <p:nvSpPr>
          <p:cNvPr id="185" name="Google Shape;185;g34f6176e140_0_69"/>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63500" lvl="0" indent="0" algn="l" rtl="0">
              <a:spcBef>
                <a:spcPts val="520"/>
              </a:spcBef>
              <a:spcAft>
                <a:spcPts val="0"/>
              </a:spcAft>
              <a:buSzPts val="2600"/>
              <a:buNone/>
            </a:pPr>
            <a:r>
              <a:rPr lang="en-US" dirty="0">
                <a:solidFill>
                  <a:schemeClr val="accent4"/>
                </a:solidFill>
              </a:rPr>
              <a:t>2. </a:t>
            </a:r>
            <a:r>
              <a:rPr lang="en-US" dirty="0"/>
              <a:t>Allocate 60% of marketing expenses to all 12 months in the table.</a:t>
            </a:r>
            <a:endParaRPr dirty="0"/>
          </a:p>
          <a:p>
            <a:pPr marL="457200" lvl="0" indent="0" algn="l" rtl="0">
              <a:spcBef>
                <a:spcPts val="520"/>
              </a:spcBef>
              <a:spcAft>
                <a:spcPts val="0"/>
              </a:spcAft>
              <a:buNone/>
            </a:pPr>
            <a:endParaRPr dirty="0"/>
          </a:p>
          <a:p>
            <a:pPr marL="457200" lvl="0" indent="0" algn="l" rtl="0">
              <a:spcBef>
                <a:spcPts val="520"/>
              </a:spcBef>
              <a:spcAft>
                <a:spcPts val="0"/>
              </a:spcAft>
              <a:buNone/>
            </a:pPr>
            <a:r>
              <a:rPr lang="en-US" dirty="0"/>
              <a:t>$25,000 x 0.60 = </a:t>
            </a:r>
            <a:r>
              <a:rPr lang="en-US" b="1" dirty="0">
                <a:solidFill>
                  <a:schemeClr val="accent4"/>
                </a:solidFill>
              </a:rPr>
              <a:t>$15,000</a:t>
            </a:r>
            <a:endParaRPr b="1" dirty="0">
              <a:solidFill>
                <a:schemeClr val="accent4"/>
              </a:solidFill>
            </a:endParaRPr>
          </a:p>
          <a:p>
            <a:pPr marL="457200" lvl="0" indent="0" algn="l" rtl="0">
              <a:spcBef>
                <a:spcPts val="520"/>
              </a:spcBef>
              <a:spcAft>
                <a:spcPts val="0"/>
              </a:spcAft>
              <a:buNone/>
            </a:pPr>
            <a:endParaRPr b="1" dirty="0">
              <a:solidFill>
                <a:schemeClr val="accent4"/>
              </a:solidFill>
            </a:endParaRPr>
          </a:p>
          <a:p>
            <a:pPr marL="457200" lvl="0" indent="0" algn="l" rtl="0">
              <a:spcBef>
                <a:spcPts val="520"/>
              </a:spcBef>
              <a:spcAft>
                <a:spcPts val="0"/>
              </a:spcAft>
              <a:buNone/>
            </a:pPr>
            <a:r>
              <a:rPr lang="en-US" dirty="0"/>
              <a:t>$15,000</a:t>
            </a:r>
            <a:r>
              <a:rPr lang="en-US" dirty="0">
                <a:solidFill>
                  <a:schemeClr val="accent4"/>
                </a:solidFill>
              </a:rPr>
              <a:t> </a:t>
            </a:r>
            <a:r>
              <a:rPr lang="en-US" dirty="0"/>
              <a:t>÷ 12 = </a:t>
            </a:r>
            <a:r>
              <a:rPr lang="en-US" b="1" dirty="0">
                <a:solidFill>
                  <a:schemeClr val="accent4"/>
                </a:solidFill>
              </a:rPr>
              <a:t>$1250 per month</a:t>
            </a:r>
            <a:endParaRPr b="1" dirty="0">
              <a:solidFill>
                <a:schemeClr val="accent4"/>
              </a:solidFill>
            </a:endParaRPr>
          </a:p>
        </p:txBody>
      </p:sp>
      <p:sp>
        <p:nvSpPr>
          <p:cNvPr id="186" name="Google Shape;186;g34f6176e140_0_6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Example</a:t>
            </a:r>
            <a:endParaRPr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Shape 190"/>
        <p:cNvGrpSpPr/>
        <p:nvPr/>
      </p:nvGrpSpPr>
      <p:grpSpPr>
        <a:xfrm>
          <a:off x="0" y="0"/>
          <a:ext cx="0" cy="0"/>
          <a:chOff x="0" y="0"/>
          <a:chExt cx="0" cy="0"/>
        </a:xfrm>
      </p:grpSpPr>
      <p:sp>
        <p:nvSpPr>
          <p:cNvPr id="191" name="Google Shape;191;g34f6176e140_0_7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63500" lvl="0" indent="0" algn="l" rtl="0">
              <a:spcBef>
                <a:spcPts val="520"/>
              </a:spcBef>
              <a:spcAft>
                <a:spcPts val="0"/>
              </a:spcAft>
              <a:buSzPts val="2600"/>
              <a:buNone/>
            </a:pPr>
            <a:r>
              <a:rPr lang="en-US" dirty="0">
                <a:solidFill>
                  <a:schemeClr val="accent4"/>
                </a:solidFill>
              </a:rPr>
              <a:t>3. </a:t>
            </a:r>
            <a:r>
              <a:rPr lang="en-US" dirty="0"/>
              <a:t>Allocate an additional 40% of marketing expenses to your peak sales months.</a:t>
            </a:r>
            <a:endParaRPr dirty="0"/>
          </a:p>
          <a:p>
            <a:pPr marL="457200" lvl="0" indent="0" algn="l" rtl="0">
              <a:spcBef>
                <a:spcPts val="520"/>
              </a:spcBef>
              <a:spcAft>
                <a:spcPts val="0"/>
              </a:spcAft>
              <a:buNone/>
            </a:pPr>
            <a:endParaRPr dirty="0"/>
          </a:p>
          <a:p>
            <a:pPr marL="457200" lvl="0" indent="0" algn="l" rtl="0">
              <a:spcBef>
                <a:spcPts val="520"/>
              </a:spcBef>
              <a:spcAft>
                <a:spcPts val="0"/>
              </a:spcAft>
              <a:buNone/>
            </a:pPr>
            <a:r>
              <a:rPr lang="en-US" dirty="0"/>
              <a:t>$25,000 x 0.40 = </a:t>
            </a:r>
            <a:r>
              <a:rPr lang="en-US" b="1" dirty="0">
                <a:solidFill>
                  <a:schemeClr val="accent4"/>
                </a:solidFill>
              </a:rPr>
              <a:t>$10,000</a:t>
            </a:r>
            <a:endParaRPr b="1" dirty="0">
              <a:solidFill>
                <a:schemeClr val="accent4"/>
              </a:solidFill>
            </a:endParaRPr>
          </a:p>
          <a:p>
            <a:pPr marL="457200" lvl="0" indent="0" algn="l" rtl="0">
              <a:spcBef>
                <a:spcPts val="520"/>
              </a:spcBef>
              <a:spcAft>
                <a:spcPts val="0"/>
              </a:spcAft>
              <a:buNone/>
            </a:pPr>
            <a:endParaRPr b="1" dirty="0">
              <a:solidFill>
                <a:schemeClr val="accent4"/>
              </a:solidFill>
            </a:endParaRPr>
          </a:p>
          <a:p>
            <a:pPr marL="457200" lvl="0" indent="0" algn="l" rtl="0">
              <a:spcBef>
                <a:spcPts val="520"/>
              </a:spcBef>
              <a:spcAft>
                <a:spcPts val="0"/>
              </a:spcAft>
              <a:buNone/>
            </a:pPr>
            <a:r>
              <a:rPr lang="en-US" dirty="0"/>
              <a:t>$10,000 ÷ 1 = </a:t>
            </a:r>
            <a:r>
              <a:rPr lang="en-US" b="1" dirty="0">
                <a:solidFill>
                  <a:schemeClr val="accent4"/>
                </a:solidFill>
              </a:rPr>
              <a:t>$10,000</a:t>
            </a:r>
            <a:endParaRPr b="1" dirty="0">
              <a:solidFill>
                <a:schemeClr val="accent4"/>
              </a:solidFill>
            </a:endParaRPr>
          </a:p>
          <a:p>
            <a:pPr marL="457200" lvl="0" indent="0" algn="l" rtl="0">
              <a:spcBef>
                <a:spcPts val="520"/>
              </a:spcBef>
              <a:spcAft>
                <a:spcPts val="0"/>
              </a:spcAft>
              <a:buNone/>
            </a:pPr>
            <a:r>
              <a:rPr lang="en-US" sz="2000" dirty="0"/>
              <a:t>*divide by the number of peak months</a:t>
            </a:r>
            <a:endParaRPr sz="2000" dirty="0"/>
          </a:p>
        </p:txBody>
      </p:sp>
      <p:sp>
        <p:nvSpPr>
          <p:cNvPr id="192" name="Google Shape;192;g34f6176e140_0_7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Example</a:t>
            </a:r>
            <a:endParaRPr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Shape 196"/>
        <p:cNvGrpSpPr/>
        <p:nvPr/>
      </p:nvGrpSpPr>
      <p:grpSpPr>
        <a:xfrm>
          <a:off x="0" y="0"/>
          <a:ext cx="0" cy="0"/>
          <a:chOff x="0" y="0"/>
          <a:chExt cx="0" cy="0"/>
        </a:xfrm>
      </p:grpSpPr>
      <p:sp>
        <p:nvSpPr>
          <p:cNvPr id="197" name="Google Shape;197;g3504bbd8c65_0_0"/>
          <p:cNvSpPr txBox="1">
            <a:spLocks noGrp="1"/>
          </p:cNvSpPr>
          <p:nvPr>
            <p:ph type="body" idx="1"/>
          </p:nvPr>
        </p:nvSpPr>
        <p:spPr>
          <a:xfrm>
            <a:off x="457200" y="1309352"/>
            <a:ext cx="7277622"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sz="2400" dirty="0"/>
              <a:t>The total gross sales for a gym membership is $500,000. To keep a “Top-of-Mind Awareness” and an even playing field with the competition, this company will need to spend $1,250 each month with an additional $10,000 in January, the gym’s peak season.</a:t>
            </a:r>
            <a:endParaRPr sz="2400" dirty="0"/>
          </a:p>
        </p:txBody>
      </p:sp>
      <p:sp>
        <p:nvSpPr>
          <p:cNvPr id="198" name="Google Shape;198;g3504bbd8c65_0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Example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g34d68253799_0_53"/>
          <p:cNvSpPr txBox="1">
            <a:spLocks noGrp="1"/>
          </p:cNvSpPr>
          <p:nvPr>
            <p:ph type="body" idx="1"/>
          </p:nvPr>
        </p:nvSpPr>
        <p:spPr>
          <a:xfrm>
            <a:off x="457200" y="1309352"/>
            <a:ext cx="6284934" cy="3434100"/>
          </a:xfrm>
          <a:prstGeom prst="rect">
            <a:avLst/>
          </a:prstGeom>
        </p:spPr>
        <p:txBody>
          <a:bodyPr spcFirstLastPara="1" wrap="square" lIns="91425" tIns="45700" rIns="91425" bIns="45700" anchor="t" anchorCtr="0">
            <a:normAutofit/>
          </a:bodyPr>
          <a:lstStyle/>
          <a:p>
            <a:pPr marL="457200" lvl="0" indent="-393700" algn="l" rtl="0">
              <a:spcBef>
                <a:spcPts val="400"/>
              </a:spcBef>
              <a:spcAft>
                <a:spcPts val="0"/>
              </a:spcAft>
              <a:buSzPts val="2600"/>
              <a:buChar char="•"/>
            </a:pPr>
            <a:r>
              <a:rPr lang="en-US" dirty="0"/>
              <a:t>What was the “</a:t>
            </a:r>
            <a:r>
              <a:rPr lang="en-US" b="1" dirty="0">
                <a:solidFill>
                  <a:schemeClr val="accent6"/>
                </a:solidFill>
              </a:rPr>
              <a:t>point of most significance</a:t>
            </a:r>
            <a:r>
              <a:rPr lang="en-US" dirty="0"/>
              <a:t>” about the cost of sales and marketing?</a:t>
            </a:r>
            <a:endParaRPr lang="en-US" sz="2000" dirty="0"/>
          </a:p>
          <a:p>
            <a:pPr marL="457200" lvl="0" indent="-393700" algn="l" rtl="0">
              <a:spcBef>
                <a:spcPts val="400"/>
              </a:spcBef>
              <a:spcAft>
                <a:spcPts val="0"/>
              </a:spcAft>
              <a:buSzPts val="2600"/>
              <a:buChar char="•"/>
            </a:pPr>
            <a:r>
              <a:rPr lang="en-US" sz="2400" dirty="0"/>
              <a:t>What stood out to you most about the lesson on Cost of Sales &amp; Marketing.</a:t>
            </a:r>
            <a:endParaRPr sz="2400" dirty="0"/>
          </a:p>
        </p:txBody>
      </p:sp>
      <p:sp>
        <p:nvSpPr>
          <p:cNvPr id="204" name="Google Shape;204;g34d68253799_0_5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POMS</a:t>
            </a:r>
            <a:endParaRPr/>
          </a:p>
        </p:txBody>
      </p:sp>
      <p:pic>
        <p:nvPicPr>
          <p:cNvPr id="205" name="Google Shape;205;g34d68253799_0_53" title="POMS (2).png"/>
          <p:cNvPicPr preferRelativeResize="0"/>
          <p:nvPr/>
        </p:nvPicPr>
        <p:blipFill>
          <a:blip r:embed="rId3">
            <a:alphaModFix/>
          </a:blip>
          <a:stretch>
            <a:fillRect/>
          </a:stretch>
        </p:blipFill>
        <p:spPr>
          <a:xfrm>
            <a:off x="7121047" y="852132"/>
            <a:ext cx="1669084" cy="196309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The Cost of Being Seen</a:t>
            </a:r>
            <a:endParaRPr/>
          </a:p>
        </p:txBody>
      </p:sp>
      <p:sp>
        <p:nvSpPr>
          <p:cNvPr id="95" name="Google Shape;95;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lnSpc>
                <a:spcPct val="100000"/>
              </a:lnSpc>
              <a:spcBef>
                <a:spcPts val="0"/>
              </a:spcBef>
              <a:spcAft>
                <a:spcPts val="0"/>
              </a:spcAft>
              <a:buSzPts val="2600"/>
              <a:buNone/>
            </a:pPr>
            <a:r>
              <a:rPr lang="en-US"/>
              <a:t>The Cost of Marketing and Sales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5"/>
          <p:cNvSpPr txBox="1">
            <a:spLocks noGrp="1"/>
          </p:cNvSpPr>
          <p:nvPr>
            <p:ph type="body" idx="1"/>
          </p:nvPr>
        </p:nvSpPr>
        <p:spPr>
          <a:xfrm>
            <a:off x="457200" y="1309352"/>
            <a:ext cx="5633581" cy="201944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dirty="0"/>
              <a:t>What do you think of when you hear the word “</a:t>
            </a:r>
            <a:r>
              <a:rPr lang="en-US" b="1" dirty="0">
                <a:solidFill>
                  <a:schemeClr val="accent6"/>
                </a:solidFill>
              </a:rPr>
              <a:t>marketing</a:t>
            </a:r>
            <a:r>
              <a:rPr lang="en-US" b="1" dirty="0">
                <a:solidFill>
                  <a:schemeClr val="accent4"/>
                </a:solidFill>
              </a:rPr>
              <a:t>?</a:t>
            </a:r>
            <a:r>
              <a:rPr lang="en-US" dirty="0"/>
              <a:t>”</a:t>
            </a:r>
            <a:endParaRPr dirty="0"/>
          </a:p>
        </p:txBody>
      </p:sp>
      <p:sp>
        <p:nvSpPr>
          <p:cNvPr id="113" name="Google Shape;113;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Wipeout</a:t>
            </a:r>
            <a:endParaRPr/>
          </a:p>
        </p:txBody>
      </p:sp>
      <p:pic>
        <p:nvPicPr>
          <p:cNvPr id="114" name="Google Shape;114;p5" title="cover_image (2).png"/>
          <p:cNvPicPr preferRelativeResize="0"/>
          <p:nvPr/>
        </p:nvPicPr>
        <p:blipFill>
          <a:blip r:embed="rId3">
            <a:alphaModFix/>
          </a:blip>
          <a:stretch>
            <a:fillRect/>
          </a:stretch>
        </p:blipFill>
        <p:spPr>
          <a:xfrm>
            <a:off x="6463430" y="564033"/>
            <a:ext cx="2320454" cy="190985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528348" y="771478"/>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Essential Question</a:t>
            </a:r>
            <a:endParaRPr dirty="0"/>
          </a:p>
        </p:txBody>
      </p:sp>
      <p:sp>
        <p:nvSpPr>
          <p:cNvPr id="101" name="Google Shape;101;p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a:t>How do we determine the costs of marketing and selling a particular product?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502168" y="586719"/>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Lesson Objectives</a:t>
            </a:r>
            <a:endParaRPr dirty="0"/>
          </a:p>
        </p:txBody>
      </p:sp>
      <p:sp>
        <p:nvSpPr>
          <p:cNvPr id="107" name="Google Shape;107;p4"/>
          <p:cNvSpPr txBox="1">
            <a:spLocks noGrp="1"/>
          </p:cNvSpPr>
          <p:nvPr>
            <p:ph type="body" idx="1"/>
          </p:nvPr>
        </p:nvSpPr>
        <p:spPr>
          <a:xfrm>
            <a:off x="575677" y="2009398"/>
            <a:ext cx="7772400" cy="1132200"/>
          </a:xfrm>
          <a:prstGeom prst="rect">
            <a:avLst/>
          </a:prstGeom>
          <a:noFill/>
          <a:ln>
            <a:noFill/>
          </a:ln>
        </p:spPr>
        <p:txBody>
          <a:bodyPr spcFirstLastPara="1" wrap="square" lIns="45700" tIns="45700" rIns="45700" bIns="45700" anchor="t" anchorCtr="0">
            <a:normAutofit fontScale="85000" lnSpcReduction="10000"/>
          </a:bodyPr>
          <a:lstStyle/>
          <a:p>
            <a:pPr marL="457200" lvl="0" indent="-368935" algn="l" rtl="0">
              <a:spcBef>
                <a:spcPts val="0"/>
              </a:spcBef>
              <a:spcAft>
                <a:spcPts val="0"/>
              </a:spcAft>
              <a:buSzPct val="100000"/>
              <a:buChar char="•"/>
            </a:pPr>
            <a:r>
              <a:rPr lang="en-US"/>
              <a:t>Evaluate costs of marketing and selling a particular product.</a:t>
            </a:r>
            <a:endParaRPr/>
          </a:p>
          <a:p>
            <a:pPr marL="457200" lvl="0" indent="-368935" algn="l" rtl="0">
              <a:spcBef>
                <a:spcPts val="1000"/>
              </a:spcBef>
              <a:spcAft>
                <a:spcPts val="1000"/>
              </a:spcAft>
              <a:buSzPct val="100000"/>
              <a:buChar char="•"/>
            </a:pPr>
            <a:r>
              <a:rPr lang="en-US"/>
              <a:t>Analyze and justify data of marketing expenses to infer impacts of different marketing strategies.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34d68253799_0_0"/>
          <p:cNvSpPr txBox="1">
            <a:spLocks noGrp="1"/>
          </p:cNvSpPr>
          <p:nvPr>
            <p:ph type="body" idx="1"/>
          </p:nvPr>
        </p:nvSpPr>
        <p:spPr>
          <a:xfrm>
            <a:off x="457200" y="1309350"/>
            <a:ext cx="6607479"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0"/>
              </a:spcBef>
              <a:spcAft>
                <a:spcPts val="0"/>
              </a:spcAft>
              <a:buSzPts val="2600"/>
              <a:buChar char="•"/>
            </a:pPr>
            <a:r>
              <a:rPr lang="en-US" dirty="0"/>
              <a:t>You and your group will go to each station to discuss and answer the questions using the data from the table or graph.</a:t>
            </a:r>
            <a:endParaRPr dirty="0"/>
          </a:p>
          <a:p>
            <a:pPr marL="457200" lvl="0" indent="-393700" algn="l" rtl="0">
              <a:lnSpc>
                <a:spcPct val="100000"/>
              </a:lnSpc>
              <a:spcBef>
                <a:spcPts val="1000"/>
              </a:spcBef>
              <a:spcAft>
                <a:spcPts val="0"/>
              </a:spcAft>
              <a:buSzPts val="2600"/>
              <a:buChar char="•"/>
            </a:pPr>
            <a:r>
              <a:rPr lang="en-US" dirty="0"/>
              <a:t>Record your answers on the provided handout.</a:t>
            </a:r>
            <a:endParaRPr dirty="0"/>
          </a:p>
          <a:p>
            <a:pPr marL="457200" lvl="0" indent="-393700" algn="l" rtl="0">
              <a:lnSpc>
                <a:spcPct val="100000"/>
              </a:lnSpc>
              <a:spcBef>
                <a:spcPts val="1000"/>
              </a:spcBef>
              <a:spcAft>
                <a:spcPts val="0"/>
              </a:spcAft>
              <a:buSzPts val="2600"/>
              <a:buChar char="•"/>
            </a:pPr>
            <a:r>
              <a:rPr lang="en-US" dirty="0"/>
              <a:t>Include data from the graph or table  to support your answer.</a:t>
            </a:r>
            <a:endParaRPr dirty="0"/>
          </a:p>
        </p:txBody>
      </p:sp>
      <p:sp>
        <p:nvSpPr>
          <p:cNvPr id="120" name="Google Shape;120;g34d68253799_0_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Chat Stations</a:t>
            </a:r>
            <a:endParaRPr/>
          </a:p>
        </p:txBody>
      </p:sp>
      <p:pic>
        <p:nvPicPr>
          <p:cNvPr id="121" name="Google Shape;121;g34d68253799_0_0"/>
          <p:cNvPicPr preferRelativeResize="0"/>
          <p:nvPr/>
        </p:nvPicPr>
        <p:blipFill>
          <a:blip r:embed="rId3">
            <a:alphaModFix/>
          </a:blip>
          <a:stretch>
            <a:fillRect/>
          </a:stretch>
        </p:blipFill>
        <p:spPr>
          <a:xfrm>
            <a:off x="7037495" y="517254"/>
            <a:ext cx="1865377" cy="158419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34d68253799_0_7"/>
          <p:cNvSpPr txBox="1">
            <a:spLocks noGrp="1"/>
          </p:cNvSpPr>
          <p:nvPr>
            <p:ph type="body" idx="1"/>
          </p:nvPr>
        </p:nvSpPr>
        <p:spPr>
          <a:xfrm>
            <a:off x="240837" y="1069661"/>
            <a:ext cx="3968400" cy="3434100"/>
          </a:xfrm>
          <a:prstGeom prst="rect">
            <a:avLst/>
          </a:prstGeom>
        </p:spPr>
        <p:txBody>
          <a:bodyPr spcFirstLastPara="1" wrap="square" lIns="91425" tIns="45700" rIns="91425" bIns="45700" anchor="t" anchorCtr="0">
            <a:noAutofit/>
          </a:bodyPr>
          <a:lstStyle/>
          <a:p>
            <a:pPr marL="457200" lvl="0" indent="-342900" algn="l" rtl="0">
              <a:spcBef>
                <a:spcPts val="0"/>
              </a:spcBef>
              <a:spcAft>
                <a:spcPts val="0"/>
              </a:spcAft>
              <a:buSzPts val="1800"/>
              <a:buAutoNum type="arabicPeriod"/>
            </a:pPr>
            <a:r>
              <a:rPr lang="en-US" sz="1800" dirty="0"/>
              <a:t>In which month did Mrs. O’s company spend the </a:t>
            </a:r>
            <a:r>
              <a:rPr lang="en-US" sz="1800" b="1" dirty="0"/>
              <a:t>greatest</a:t>
            </a:r>
            <a:r>
              <a:rPr lang="en-US" sz="1800" dirty="0"/>
              <a:t> percentage of sales for marketing? </a:t>
            </a:r>
            <a:r>
              <a:rPr lang="en-US" sz="1800" b="1" dirty="0"/>
              <a:t>Least</a:t>
            </a:r>
            <a:r>
              <a:rPr lang="en-US" sz="1800" dirty="0"/>
              <a:t>? What do you have to consider to calculate the percentage of sales for marketing?</a:t>
            </a:r>
            <a:endParaRPr sz="1800" dirty="0"/>
          </a:p>
          <a:p>
            <a:pPr marL="457200" lvl="0" indent="-342900" algn="l" rtl="0">
              <a:spcBef>
                <a:spcPts val="1000"/>
              </a:spcBef>
              <a:spcAft>
                <a:spcPts val="0"/>
              </a:spcAft>
              <a:buSzPts val="1800"/>
              <a:buAutoNum type="arabicPeriod"/>
            </a:pPr>
            <a:r>
              <a:rPr lang="en-US" sz="1800" dirty="0"/>
              <a:t>What was the </a:t>
            </a:r>
            <a:r>
              <a:rPr lang="en-US" sz="1800" b="1" dirty="0"/>
              <a:t>greatest </a:t>
            </a:r>
            <a:r>
              <a:rPr lang="en-US" sz="1800" dirty="0"/>
              <a:t>marketing expense for the entire quarter? </a:t>
            </a:r>
            <a:r>
              <a:rPr lang="en-US" sz="1800" b="1" dirty="0"/>
              <a:t>Least</a:t>
            </a:r>
            <a:r>
              <a:rPr lang="en-US" sz="1800" dirty="0"/>
              <a:t>? </a:t>
            </a:r>
            <a:endParaRPr sz="1800" dirty="0"/>
          </a:p>
          <a:p>
            <a:pPr marL="457200" lvl="0" indent="-342900" algn="l" rtl="0">
              <a:spcBef>
                <a:spcPts val="1000"/>
              </a:spcBef>
              <a:spcAft>
                <a:spcPts val="1000"/>
              </a:spcAft>
              <a:buSzPts val="1800"/>
              <a:buAutoNum type="arabicPeriod"/>
            </a:pPr>
            <a:r>
              <a:rPr lang="en-US" sz="1800" dirty="0"/>
              <a:t>What was the average monthly marketing expense?</a:t>
            </a:r>
            <a:endParaRPr sz="1800" dirty="0"/>
          </a:p>
        </p:txBody>
      </p:sp>
      <p:sp>
        <p:nvSpPr>
          <p:cNvPr id="127" name="Google Shape;127;g34d68253799_0_7"/>
          <p:cNvSpPr txBox="1">
            <a:spLocks noGrp="1"/>
          </p:cNvSpPr>
          <p:nvPr>
            <p:ph type="title"/>
          </p:nvPr>
        </p:nvSpPr>
        <p:spPr>
          <a:xfrm>
            <a:off x="319593" y="62990"/>
            <a:ext cx="5680374"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Chat Stations —Station 1</a:t>
            </a:r>
            <a:endParaRPr dirty="0"/>
          </a:p>
        </p:txBody>
      </p:sp>
      <p:pic>
        <p:nvPicPr>
          <p:cNvPr id="128" name="Google Shape;128;g34d68253799_0_7"/>
          <p:cNvPicPr preferRelativeResize="0"/>
          <p:nvPr/>
        </p:nvPicPr>
        <p:blipFill>
          <a:blip r:embed="rId3">
            <a:alphaModFix/>
          </a:blip>
          <a:stretch>
            <a:fillRect/>
          </a:stretch>
        </p:blipFill>
        <p:spPr>
          <a:xfrm>
            <a:off x="4468660" y="964231"/>
            <a:ext cx="4190324" cy="307854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34d68253799_0_12"/>
          <p:cNvSpPr txBox="1">
            <a:spLocks noGrp="1"/>
          </p:cNvSpPr>
          <p:nvPr>
            <p:ph type="body" idx="1"/>
          </p:nvPr>
        </p:nvSpPr>
        <p:spPr>
          <a:xfrm>
            <a:off x="230275" y="1317050"/>
            <a:ext cx="3979200" cy="3434100"/>
          </a:xfrm>
          <a:prstGeom prst="rect">
            <a:avLst/>
          </a:prstGeom>
        </p:spPr>
        <p:txBody>
          <a:bodyPr spcFirstLastPara="1" wrap="square" lIns="91425" tIns="45700" rIns="91425" bIns="45700" anchor="t" anchorCtr="0">
            <a:noAutofit/>
          </a:bodyPr>
          <a:lstStyle/>
          <a:p>
            <a:pPr marL="457200" lvl="0" indent="-349250" algn="l" rtl="0">
              <a:spcBef>
                <a:spcPts val="1000"/>
              </a:spcBef>
              <a:spcAft>
                <a:spcPts val="0"/>
              </a:spcAft>
              <a:buSzPts val="1900"/>
              <a:buAutoNum type="arabicPeriod" startAt="4"/>
            </a:pPr>
            <a:r>
              <a:rPr lang="en-US" sz="1900"/>
              <a:t>What impact do you think social media has on the marketing strategy? Justify your answer with data from the graph.</a:t>
            </a:r>
            <a:endParaRPr/>
          </a:p>
        </p:txBody>
      </p:sp>
      <p:sp>
        <p:nvSpPr>
          <p:cNvPr id="134" name="Google Shape;134;g34d68253799_0_12"/>
          <p:cNvSpPr txBox="1">
            <a:spLocks noGrp="1"/>
          </p:cNvSpPr>
          <p:nvPr>
            <p:ph type="title"/>
          </p:nvPr>
        </p:nvSpPr>
        <p:spPr>
          <a:xfrm>
            <a:off x="373175" y="2820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Chat Stations—Station 2</a:t>
            </a:r>
            <a:endParaRPr/>
          </a:p>
        </p:txBody>
      </p:sp>
      <p:pic>
        <p:nvPicPr>
          <p:cNvPr id="135" name="Google Shape;135;g34d68253799_0_12"/>
          <p:cNvPicPr preferRelativeResize="0"/>
          <p:nvPr/>
        </p:nvPicPr>
        <p:blipFill>
          <a:blip r:embed="rId3">
            <a:alphaModFix/>
          </a:blip>
          <a:stretch>
            <a:fillRect/>
          </a:stretch>
        </p:blipFill>
        <p:spPr>
          <a:xfrm>
            <a:off x="4285696" y="1334825"/>
            <a:ext cx="4466449" cy="2654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34f6176e140_0_6"/>
          <p:cNvSpPr txBox="1">
            <a:spLocks noGrp="1"/>
          </p:cNvSpPr>
          <p:nvPr>
            <p:ph type="body" idx="1"/>
          </p:nvPr>
        </p:nvSpPr>
        <p:spPr>
          <a:xfrm>
            <a:off x="230275" y="1317050"/>
            <a:ext cx="3979200" cy="3434100"/>
          </a:xfrm>
          <a:prstGeom prst="rect">
            <a:avLst/>
          </a:prstGeom>
        </p:spPr>
        <p:txBody>
          <a:bodyPr spcFirstLastPara="1" wrap="square" lIns="91425" tIns="45700" rIns="91425" bIns="45700" anchor="t" anchorCtr="0">
            <a:noAutofit/>
          </a:bodyPr>
          <a:lstStyle/>
          <a:p>
            <a:pPr marL="457200" lvl="0" indent="-349250" algn="l" rtl="0">
              <a:spcBef>
                <a:spcPts val="1000"/>
              </a:spcBef>
              <a:spcAft>
                <a:spcPts val="0"/>
              </a:spcAft>
              <a:buSzPts val="1900"/>
              <a:buAutoNum type="arabicPeriod" startAt="5"/>
            </a:pPr>
            <a:r>
              <a:rPr lang="en-US" sz="1900" dirty="0"/>
              <a:t>If you are a marketing director in this company and the CEO tells you to cut down on the marketing expenses, which </a:t>
            </a:r>
            <a:r>
              <a:rPr lang="en-US" sz="1900" b="1" u="sng" dirty="0"/>
              <a:t>two</a:t>
            </a:r>
            <a:r>
              <a:rPr lang="en-US" sz="1900" dirty="0"/>
              <a:t> marketing strategies should you keep? Justify your answer with data from the graph.</a:t>
            </a:r>
            <a:endParaRPr dirty="0"/>
          </a:p>
        </p:txBody>
      </p:sp>
      <p:sp>
        <p:nvSpPr>
          <p:cNvPr id="141" name="Google Shape;141;g34f6176e140_0_6"/>
          <p:cNvSpPr txBox="1">
            <a:spLocks noGrp="1"/>
          </p:cNvSpPr>
          <p:nvPr>
            <p:ph type="title"/>
          </p:nvPr>
        </p:nvSpPr>
        <p:spPr>
          <a:xfrm>
            <a:off x="373175" y="2820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Chat Stations—Station 3</a:t>
            </a:r>
            <a:endParaRPr/>
          </a:p>
        </p:txBody>
      </p:sp>
      <p:pic>
        <p:nvPicPr>
          <p:cNvPr id="142" name="Google Shape;142;g34f6176e140_0_6"/>
          <p:cNvPicPr preferRelativeResize="0"/>
          <p:nvPr/>
        </p:nvPicPr>
        <p:blipFill>
          <a:blip r:embed="rId3">
            <a:alphaModFix/>
          </a:blip>
          <a:stretch>
            <a:fillRect/>
          </a:stretch>
        </p:blipFill>
        <p:spPr>
          <a:xfrm>
            <a:off x="4285696" y="1334825"/>
            <a:ext cx="4466449" cy="2654325"/>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745</Words>
  <Application>Microsoft Office PowerPoint</Application>
  <PresentationFormat>On-screen Show (16:9)</PresentationFormat>
  <Paragraphs>66</Paragraphs>
  <Slides>19</Slides>
  <Notes>19</Notes>
  <HiddenSlides>5</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Noto Sans Symbols</vt:lpstr>
      <vt:lpstr>LEARN theme</vt:lpstr>
      <vt:lpstr>LEARN theme</vt:lpstr>
      <vt:lpstr>PowerPoint Presentation</vt:lpstr>
      <vt:lpstr>The Cost of Being Seen</vt:lpstr>
      <vt:lpstr>Wipeout</vt:lpstr>
      <vt:lpstr>Essential Question</vt:lpstr>
      <vt:lpstr>Lesson Objectives</vt:lpstr>
      <vt:lpstr>Chat Stations</vt:lpstr>
      <vt:lpstr>Chat Stations —Station 1</vt:lpstr>
      <vt:lpstr>Chat Stations—Station 2</vt:lpstr>
      <vt:lpstr>Chat Stations—Station 3</vt:lpstr>
      <vt:lpstr>Discussion</vt:lpstr>
      <vt:lpstr>Think-Pair-Share</vt:lpstr>
      <vt:lpstr>Points to Consider about Marketing</vt:lpstr>
      <vt:lpstr>ICAP</vt:lpstr>
      <vt:lpstr>Example</vt:lpstr>
      <vt:lpstr>Example</vt:lpstr>
      <vt:lpstr>Example</vt:lpstr>
      <vt:lpstr>Example</vt:lpstr>
      <vt:lpstr>Example </vt:lpstr>
      <vt:lpstr>POMS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McLeod Porter, Delma</dc:creator>
  <cp:lastModifiedBy>McLeod Porter, Delma</cp:lastModifiedBy>
  <cp:revision>3</cp:revision>
  <dcterms:modified xsi:type="dcterms:W3CDTF">2025-05-14T15:39:06Z</dcterms:modified>
</cp:coreProperties>
</file>