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</p:sldMasterIdLst>
  <p:notesMasterIdLst>
    <p:notesMasterId r:id="rId33"/>
  </p:notesMasterIdLst>
  <p:sldIdLst>
    <p:sldId id="256" r:id="rId2"/>
    <p:sldId id="270" r:id="rId3"/>
    <p:sldId id="272" r:id="rId4"/>
    <p:sldId id="271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1D20"/>
    <a:srgbClr val="2889C3"/>
    <a:srgbClr val="91192A"/>
    <a:srgbClr val="275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182F-1DE7-4F13-8AA3-002D9E3B458A}">
  <a:tblStyle styleId="{BEDF182F-1DE7-4F13-8AA3-002D9E3B45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80" autoAdjust="0"/>
    <p:restoredTop sz="94737"/>
  </p:normalViewPr>
  <p:slideViewPr>
    <p:cSldViewPr snapToGrid="0">
      <p:cViewPr varScale="1">
        <p:scale>
          <a:sx n="198" d="100"/>
          <a:sy n="198" d="100"/>
        </p:scale>
        <p:origin x="548" y="1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4845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4845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ISP02KPau0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37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37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37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0edKgL9EgM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BvLj5reRmI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Press72.jpg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ommonlit.org/en/texts/jabari-unmasked" TargetMode="Externa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8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6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gy-1Z2Sa-c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ISP02KPau0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mask-carnival-venice-costume-6003323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birds-flying-freedom-ducks-heaven-5159711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skull-skeleton-human-242172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cage-gold-bird-jail-locked-1226738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green-leafed-plant-on-sand-1438404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black-and-white-photo-of-clocks-707676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aul_Laurence_Dunbar.jpg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ommonlit.org/en/texts/we-wear-the-mask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 Without words. Strategies.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https://learn.k20center.ou.edu/strategy/4845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08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 Without words. Strategies.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https://learn.k20center.ou.edu/strategy/4845</a:t>
            </a: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519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(2021, September 21). </a:t>
            </a:r>
            <a:r>
              <a:rPr lang="en-US" sz="11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 3 minute timer.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[Video]. YouTube.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https://www.youtube.com/watch?v=iISP02KPau0</a:t>
            </a: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34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(n.d.). Card matching. Strategies.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https://learn.k20center.ou.edu/strategy/1837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98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DD43677B-7323-E236-9FF2-A3C9E38D2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4c260ff964_0_86:notes">
            <a:extLst>
              <a:ext uri="{FF2B5EF4-FFF2-40B4-BE49-F238E27FC236}">
                <a16:creationId xmlns:a16="http://schemas.microsoft.com/office/drawing/2014/main" id="{92EF22DB-76D0-4C60-7F35-56DA3478F7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4c260ff964_0_86:notes">
            <a:extLst>
              <a:ext uri="{FF2B5EF4-FFF2-40B4-BE49-F238E27FC236}">
                <a16:creationId xmlns:a16="http://schemas.microsoft.com/office/drawing/2014/main" id="{8AA776AD-EC7C-19D0-F664-02158B8B6D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(n.d.). Card matching. Strategies.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https://learn.k20center.ou.edu/strategy/1837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550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AEF08ADB-7E9F-F860-6482-4701F684B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4c260ff964_0_86:notes">
            <a:extLst>
              <a:ext uri="{FF2B5EF4-FFF2-40B4-BE49-F238E27FC236}">
                <a16:creationId xmlns:a16="http://schemas.microsoft.com/office/drawing/2014/main" id="{BC353FE5-4E90-0180-DBE1-BE1C2148EC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4c260ff964_0_86:notes">
            <a:extLst>
              <a:ext uri="{FF2B5EF4-FFF2-40B4-BE49-F238E27FC236}">
                <a16:creationId xmlns:a16="http://schemas.microsoft.com/office/drawing/2014/main" id="{1C2BE300-3929-E145-2D4B-29982A4DBE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(n.d.). Card matching. Strategies.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https://learn.k20center.ou.edu/strategy/1837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5664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TED-Ed. (2012, September 24). </a:t>
            </a:r>
            <a:r>
              <a:rPr lang="en-US" sz="11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art of the metaphor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[Video]. YouTube.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https://www.youtube.com/watch?v=A0edKgL9EgM</a:t>
            </a:r>
            <a:endParaRPr lang="en-US" sz="1100" b="0" i="0" u="none" strike="noStrike" dirty="0">
              <a:solidFill>
                <a:srgbClr val="292929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842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North Vancouver City Library (2020, April 28). </a:t>
            </a:r>
            <a:r>
              <a:rPr lang="en-US" sz="11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Teen Tuesday: Golden Shovel poetry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[Video]. YouTube.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https://www.youtube.com/watch?v=bBvLj5reRmI</a:t>
            </a:r>
            <a:endParaRPr lang="en-US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290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Grimes, N. (2006). </a:t>
            </a:r>
            <a:r>
              <a:rPr lang="en-US" sz="11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Nikki Grimes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[Photograph]. Wikipedia.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https://en.wikipedia.org/wiki/File:Press72.jpg</a:t>
            </a:r>
            <a:endParaRPr lang="en-US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Grimes, N. (2017). </a:t>
            </a:r>
            <a:r>
              <a:rPr lang="en-US" i="1" dirty="0"/>
              <a:t>Jabari unmasked. </a:t>
            </a:r>
            <a:r>
              <a:rPr lang="en-US" dirty="0" err="1"/>
              <a:t>CommonLit</a:t>
            </a:r>
            <a:r>
              <a:rPr lang="en-US" dirty="0"/>
              <a:t>. </a:t>
            </a:r>
            <a:r>
              <a:rPr lang="en-US" dirty="0">
                <a:hlinkClick r:id="rId4"/>
              </a:rPr>
              <a:t>https://www.commonlit.org/en/texts/jabari-unmasked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1987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 Why-lighting. Strategies.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https://learn.k20center.ou.edu/strategy/128</a:t>
            </a: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038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(n.d.). Magnetic statements. Strategies.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https://learn.k20center.ou.edu/strategy/166</a:t>
            </a:r>
            <a:endParaRPr lang="en-US" sz="1100" b="0" i="0" u="none" strike="noStrike" dirty="0">
              <a:solidFill>
                <a:srgbClr val="292929"/>
              </a:solidFill>
              <a:effectLst/>
              <a:latin typeface="Arial" panose="020B0604020202020204" pitchFamily="34" charset="0"/>
            </a:endParaRP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5257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(2021, September 21). K20 Center 10 minute timer. [Video]. YouTube.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https://www.youtube.com/watch?v=9gy-1Z2Sa-c</a:t>
            </a: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8791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(2021, September 21). K20 Center 3-minute timer. [Video]. YouTube.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https://www.youtube.com/watch?v=iISP02KPau0</a:t>
            </a: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0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HelenJank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(2021, February 10). </a:t>
            </a:r>
            <a:r>
              <a:rPr lang="en-US" sz="11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Mask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[Photograph].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Pixabay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https://pixabay.com/photos/mask-carnival-venice-costume-6003323/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59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E74AF-BBB6-E046-AAFD-3E8625F96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AEF171-C09B-CFBE-ABD9-691326DC2E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5FAFB1-4706-4C24-F1F9-732F71E5E3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NoName_13. (2020, May 10). </a:t>
            </a:r>
            <a:r>
              <a:rPr lang="en-US" sz="11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Birds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[Photograph].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Pixabay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https://pixabay.com/photos/birds-flying-freedom-ducks-heaven-5159711/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050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55F43-A560-DD3E-5AE0-BAD590862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52EC8B-DFCC-FF3C-7AA2-B8CFC59AA6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43CEF4-5E29-E823-41ED-9310F7976C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steinchen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(2014, January 10). </a:t>
            </a:r>
            <a:r>
              <a:rPr lang="en-US" sz="11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Skull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[Photograph].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Pixabay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https://pixabay.com/photos/skull-skeleton-human-242172/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950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F756F-C80F-95A5-5DB6-67B58E944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BE69FB-94AA-91EE-DA60-447B84B061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FF3821-EE61-ADE1-0CB4-B2B567E3B1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garten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-gg. (2016, February 29). </a:t>
            </a:r>
            <a:r>
              <a:rPr lang="en-US" sz="11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Cage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[Photograph].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Pixabay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https://pixabay.com/photos/cage-gold-bird-jail-locked-1226738/</a:t>
            </a: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354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B7A28-FB9A-68DE-8F86-ADDFF65D6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CCE206-73D3-F867-002E-BC2C568788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46BB70-D6AE-E9C9-BC53-708A94EAB5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Engin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Akyurt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(2015, October 27). </a:t>
            </a:r>
            <a:r>
              <a:rPr lang="en-US" sz="11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Green leafed plant on sand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[Photograph].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Pexels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https://www.pexels.com/photo/green-leafed-plant-on-sand-1438404/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200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A3718-9705-DA16-86CE-656B639E9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157F49-310F-3423-7588-2ED6289DC0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AEBCC6-488F-817C-0CB3-E0FE6090A9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Andrey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Grushnikov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(2017, September 14). </a:t>
            </a:r>
            <a:r>
              <a:rPr lang="en-US" sz="11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Clocks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[Photograph].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Pexels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https://www.pexels.com/photo/black-and-white-photo-of-clocks-707676/</a:t>
            </a: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122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Wood, N. B. (1897). </a:t>
            </a:r>
            <a:r>
              <a:rPr lang="en-US" sz="11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White side of a black subject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[Sketch]. Wikimedia Commons.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https://commons.wikimedia.org/wiki/File:Paul_Laurence_Dunbar.jpg</a:t>
            </a:r>
            <a:endParaRPr lang="en-US" sz="1100" b="0" i="0" u="sng" strike="noStrike" dirty="0">
              <a:solidFill>
                <a:srgbClr val="1155CC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/>
              <a:t>Dunbar, P. L. (1896). </a:t>
            </a:r>
            <a:r>
              <a:rPr lang="en-US" i="1" dirty="0"/>
              <a:t>We wear the mask. </a:t>
            </a:r>
            <a:r>
              <a:rPr lang="en-US" dirty="0" err="1"/>
              <a:t>CommonLit</a:t>
            </a:r>
            <a:r>
              <a:rPr lang="en-US" dirty="0"/>
              <a:t>. </a:t>
            </a:r>
            <a:r>
              <a:rPr lang="en-US" dirty="0">
                <a:hlinkClick r:id="rId4"/>
              </a:rPr>
              <a:t>https://www.commonlit.org/en/texts/we-wear-the-mask</a:t>
            </a:r>
            <a:endParaRPr lang="en-US" dirty="0"/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079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 title="k20center-logo-variations_K20 Bug - 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2;p3">
            <a:extLst>
              <a:ext uri="{FF2B5EF4-FFF2-40B4-BE49-F238E27FC236}">
                <a16:creationId xmlns:a16="http://schemas.microsoft.com/office/drawing/2014/main" id="{D0250A39-DBED-22CF-513D-899F6ED4BA1A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Subtitle: Calibri Reg., 26pt</a:t>
            </a:r>
            <a:endParaRPr dirty="0"/>
          </a:p>
        </p:txBody>
      </p:sp>
      <p:sp>
        <p:nvSpPr>
          <p:cNvPr id="4" name="Google Shape;11;p3">
            <a:extLst>
              <a:ext uri="{FF2B5EF4-FFF2-40B4-BE49-F238E27FC236}">
                <a16:creationId xmlns:a16="http://schemas.microsoft.com/office/drawing/2014/main" id="{417E501A-52D0-FED6-AA58-420BD6D741D1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455850" y="744575"/>
            <a:ext cx="8232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Title: Calibri Reg., 50pt</a:t>
            </a: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 userDrawn="1">
  <p:cSld name="Objectiv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 title="k20center-logo-variations_K20 Bug - 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5;p4">
            <a:extLst>
              <a:ext uri="{FF2B5EF4-FFF2-40B4-BE49-F238E27FC236}">
                <a16:creationId xmlns:a16="http://schemas.microsoft.com/office/drawing/2014/main" id="{3A755AE6-8F5E-B692-854D-9C43C5203B2A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Objective: Calibri Reg., 50pt</a:t>
            </a:r>
            <a:endParaRPr dirty="0"/>
          </a:p>
        </p:txBody>
      </p:sp>
      <p:sp>
        <p:nvSpPr>
          <p:cNvPr id="3" name="Google Shape;16;p4">
            <a:extLst>
              <a:ext uri="{FF2B5EF4-FFF2-40B4-BE49-F238E27FC236}">
                <a16:creationId xmlns:a16="http://schemas.microsoft.com/office/drawing/2014/main" id="{157EFD0C-D371-DE2D-CBBF-6DB5E19594E6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715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System Font Regular"/>
              <a:buChar char="●"/>
              <a:tabLst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tabLst/>
              <a:defRPr/>
            </a:pPr>
            <a:r>
              <a:rPr lang="en-US" dirty="0"/>
              <a:t>Subtitle: Calibri Reg., 26pt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tabLst/>
              <a:defRPr/>
            </a:pPr>
            <a:r>
              <a:rPr lang="en-US" dirty="0"/>
              <a:t>Use bullet points if there are multiple questions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 preserve="1" userDrawn="1">
  <p:cSld name="Essential Ques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 title="k20center-logo-variations_K20 Bug - 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5;p4">
            <a:extLst>
              <a:ext uri="{FF2B5EF4-FFF2-40B4-BE49-F238E27FC236}">
                <a16:creationId xmlns:a16="http://schemas.microsoft.com/office/drawing/2014/main" id="{FBA6BE57-3E30-859E-4D3E-3A8E96F2BC7B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Essential Q: Calibri Reg., 50pt</a:t>
            </a:r>
            <a:endParaRPr dirty="0"/>
          </a:p>
        </p:txBody>
      </p:sp>
      <p:sp>
        <p:nvSpPr>
          <p:cNvPr id="6" name="Google Shape;16;p4">
            <a:extLst>
              <a:ext uri="{FF2B5EF4-FFF2-40B4-BE49-F238E27FC236}">
                <a16:creationId xmlns:a16="http://schemas.microsoft.com/office/drawing/2014/main" id="{562D34DC-7199-C97A-6FDD-E3347F3701D1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715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System Font Regular"/>
              <a:buChar char="●"/>
              <a:tabLst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tabLst/>
              <a:defRPr/>
            </a:pPr>
            <a:r>
              <a:rPr lang="en-US" dirty="0"/>
              <a:t>Subtitle: Calibri Reg., 26pt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tabLst/>
              <a:defRPr/>
            </a:pPr>
            <a:r>
              <a:rPr lang="en-US" dirty="0"/>
              <a:t>Use bullet points if there are multiple questions</a:t>
            </a:r>
          </a:p>
        </p:txBody>
      </p:sp>
    </p:spTree>
    <p:extLst>
      <p:ext uri="{BB962C8B-B14F-4D97-AF65-F5344CB8AC3E}">
        <p14:creationId xmlns:p14="http://schemas.microsoft.com/office/powerpoint/2010/main" val="1059239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ayout" userDrawn="1">
  <p:cSld name="Content - 1 Column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 title="k20center-logo-variations_K20 - Bug 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5"/>
          <p:cNvSpPr txBox="1">
            <a:spLocks noGrp="1"/>
          </p:cNvSpPr>
          <p:nvPr>
            <p:ph type="title" hasCustomPrompt="1"/>
          </p:nvPr>
        </p:nvSpPr>
        <p:spPr>
          <a:xfrm>
            <a:off x="456175" y="445024"/>
            <a:ext cx="8225400" cy="8180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Title: Calibri Reg., 36pt</a:t>
            </a:r>
            <a:endParaRPr dirty="0"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 hasCustomPrompt="1"/>
          </p:nvPr>
        </p:nvSpPr>
        <p:spPr>
          <a:xfrm>
            <a:off x="456300" y="1263111"/>
            <a:ext cx="8225400" cy="1968286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System Font Regular"/>
              <a:buChar char="●"/>
              <a:defRPr sz="2600" b="0" cap="none" spc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 panose="02070309020205020404" pitchFamily="49" charset="0"/>
              <a:buChar char="o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35100" lvl="2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Wingdings" pitchFamily="2" charset="2"/>
              <a:buChar char="§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Content: Calibri Reg., 26pt (minimum 18pt if needed)</a:t>
            </a:r>
          </a:p>
          <a:p>
            <a:pPr lvl="1"/>
            <a:r>
              <a:rPr lang="en-US" dirty="0"/>
              <a:t>Calibri Reg., 26pt (minimum 18pt if needed) </a:t>
            </a:r>
          </a:p>
          <a:p>
            <a:pPr lvl="2"/>
            <a:r>
              <a:rPr lang="en-US" dirty="0"/>
              <a:t>Calibri Reg., 26pt (minimum 18pt if needed)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3"/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7" title="k20center-logo-variations_K20 - Bug 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0;p5">
            <a:extLst>
              <a:ext uri="{FF2B5EF4-FFF2-40B4-BE49-F238E27FC236}">
                <a16:creationId xmlns:a16="http://schemas.microsoft.com/office/drawing/2014/main" id="{8A625688-D669-7842-F000-726A63CBD9A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56175" y="445024"/>
            <a:ext cx="8225400" cy="8180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Title: Calibri Reg., 36pt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Option 1">
  <p:cSld name="Video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8" title="k20center-logo-variations_K20 - Bug 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7" r:id="rId4"/>
    <p:sldLayoutId id="2147483651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iISP02KPau0?feature=oembed" TargetMode="External"/><Relationship Id="rId5" Type="http://schemas.openxmlformats.org/officeDocument/2006/relationships/hyperlink" Target="https://www.youtube.com/watch?v=iISP02KPau0" TargetMode="Externa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0edKgL9EgM?feature=oembed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s://www.youtube.com/watch?v=A0edKgL9EgM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bBvLj5reRmI?feature=oembed" TargetMode="External"/><Relationship Id="rId5" Type="http://schemas.openxmlformats.org/officeDocument/2006/relationships/hyperlink" Target="https://www.youtube.com/watch?v=bBvLj5reRmI" TargetMode="Externa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9gy-1Z2Sa-c?feature=oembed" TargetMode="External"/><Relationship Id="rId5" Type="http://schemas.openxmlformats.org/officeDocument/2006/relationships/hyperlink" Target="https://www.youtube.com/watch?v=9gy-1Z2Sa-c" TargetMode="Externa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iISP02KPau0?feature=oembed" TargetMode="External"/><Relationship Id="rId5" Type="http://schemas.openxmlformats.org/officeDocument/2006/relationships/hyperlink" Target="https://www.youtube.com/watch?v=iISP02KPau0" TargetMode="Externa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796AD-EBFF-D305-C192-D375DE969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lant growing from a keyboard&#10;&#10;AI-generated content may be incorrect.">
            <a:extLst>
              <a:ext uri="{FF2B5EF4-FFF2-40B4-BE49-F238E27FC236}">
                <a16:creationId xmlns:a16="http://schemas.microsoft.com/office/drawing/2014/main" id="{846BBC76-D2EB-50B8-FA56-A63DE8B25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870" y="354330"/>
            <a:ext cx="6652260" cy="443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38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49FC8-DCA8-5972-8B17-FF6DCF15C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clocks stacked together&#10;&#10;AI-generated content may be incorrect.">
            <a:extLst>
              <a:ext uri="{FF2B5EF4-FFF2-40B4-BE49-F238E27FC236}">
                <a16:creationId xmlns:a16="http://schemas.microsoft.com/office/drawing/2014/main" id="{300F4C6D-BBD1-1C66-58C2-C25102733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944" y="354330"/>
            <a:ext cx="3268111" cy="443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80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33B3F-148D-E432-D08D-9A83201D7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Poetic Moments</a:t>
            </a:r>
          </a:p>
        </p:txBody>
      </p:sp>
      <p:pic>
        <p:nvPicPr>
          <p:cNvPr id="4" name="Picture 3" descr="A person wearing glasses and a suit&#10;&#10;AI-generated content may be incorrect.">
            <a:extLst>
              <a:ext uri="{FF2B5EF4-FFF2-40B4-BE49-F238E27FC236}">
                <a16:creationId xmlns:a16="http://schemas.microsoft.com/office/drawing/2014/main" id="{E15A3F09-572D-6DF1-9082-AA2444C76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605" y="854067"/>
            <a:ext cx="2686050" cy="3400425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357125A-29B7-56E9-0B88-18CD98AE8A8D}"/>
              </a:ext>
            </a:extLst>
          </p:cNvPr>
          <p:cNvSpPr txBox="1">
            <a:spLocks/>
          </p:cNvSpPr>
          <p:nvPr/>
        </p:nvSpPr>
        <p:spPr>
          <a:xfrm>
            <a:off x="456300" y="1263111"/>
            <a:ext cx="8225400" cy="1968286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System Font Regular"/>
              <a:buChar char="●"/>
              <a:defRPr sz="2600" b="0" i="0" u="none" strike="noStrike" cap="none" spc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 panose="02070309020205020404" pitchFamily="49" charset="0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35100" marR="0" lvl="2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Wingdings" pitchFamily="2" charset="2"/>
              <a:buChar char="§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spcBef>
                <a:spcPts val="624"/>
              </a:spcBef>
            </a:pPr>
            <a:r>
              <a:rPr lang="en-US" b="1" dirty="0"/>
              <a:t>Title:</a:t>
            </a:r>
            <a:r>
              <a:rPr lang="en-US" dirty="0"/>
              <a:t> We Wear the Mask</a:t>
            </a:r>
          </a:p>
          <a:p>
            <a:pPr>
              <a:lnSpc>
                <a:spcPct val="100000"/>
              </a:lnSpc>
              <a:spcBef>
                <a:spcPts val="624"/>
              </a:spcBef>
            </a:pPr>
            <a:r>
              <a:rPr lang="en-US" b="1" dirty="0"/>
              <a:t>Author:</a:t>
            </a:r>
            <a:r>
              <a:rPr lang="en-US" dirty="0"/>
              <a:t> Paul Laurence Dunbar</a:t>
            </a:r>
            <a:br>
              <a:rPr lang="en-US" dirty="0"/>
            </a:br>
            <a:r>
              <a:rPr lang="en-US" dirty="0"/>
              <a:t>               (1872–1906)</a:t>
            </a:r>
          </a:p>
          <a:p>
            <a:pPr>
              <a:lnSpc>
                <a:spcPct val="100000"/>
              </a:lnSpc>
              <a:spcBef>
                <a:spcPts val="624"/>
              </a:spcBef>
            </a:pPr>
            <a:r>
              <a:rPr lang="en-US" b="1" dirty="0"/>
              <a:t>Date:</a:t>
            </a:r>
            <a:r>
              <a:rPr lang="en-US" dirty="0"/>
              <a:t> 1896</a:t>
            </a:r>
          </a:p>
        </p:txBody>
      </p:sp>
    </p:spTree>
    <p:extLst>
      <p:ext uri="{BB962C8B-B14F-4D97-AF65-F5344CB8AC3E}">
        <p14:creationId xmlns:p14="http://schemas.microsoft.com/office/powerpoint/2010/main" val="1020107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2F5D7-05D8-788B-E07C-9044D4EEA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Without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5BE8F-9803-7741-AEBE-D65900830C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624"/>
              </a:spcBef>
              <a:buNone/>
            </a:pPr>
            <a:r>
              <a:rPr lang="en-US" dirty="0"/>
              <a:t>Highlight the following text in each of the</a:t>
            </a:r>
            <a:br>
              <a:rPr lang="en-US" dirty="0"/>
            </a:br>
            <a:r>
              <a:rPr lang="en-US" dirty="0"/>
              <a:t>following lines of the poem:</a:t>
            </a:r>
          </a:p>
          <a:p>
            <a:pPr lvl="0" indent="-457200">
              <a:lnSpc>
                <a:spcPct val="100000"/>
              </a:lnSpc>
              <a:spcBef>
                <a:spcPts val="624"/>
              </a:spcBef>
            </a:pPr>
            <a:r>
              <a:rPr lang="en-US" dirty="0"/>
              <a:t>  [1] We wear </a:t>
            </a:r>
            <a:r>
              <a:rPr lang="en-US" dirty="0">
                <a:highlight>
                  <a:srgbClr val="A3CAEA"/>
                </a:highlight>
              </a:rPr>
              <a:t>the mask</a:t>
            </a:r>
            <a:r>
              <a:rPr lang="en-US" dirty="0"/>
              <a:t> that grins and lies,</a:t>
            </a:r>
          </a:p>
          <a:p>
            <a:pPr lvl="0" indent="-457200">
              <a:lnSpc>
                <a:spcPct val="100000"/>
              </a:lnSpc>
              <a:spcBef>
                <a:spcPts val="624"/>
              </a:spcBef>
            </a:pPr>
            <a:r>
              <a:rPr lang="en-US" dirty="0"/>
              <a:t>  [4] With </a:t>
            </a:r>
            <a:r>
              <a:rPr lang="en-US" dirty="0">
                <a:highlight>
                  <a:srgbClr val="A3CAEA"/>
                </a:highlight>
              </a:rPr>
              <a:t>torn and bleeding hearts</a:t>
            </a:r>
            <a:r>
              <a:rPr lang="en-US" dirty="0"/>
              <a:t> we smile,</a:t>
            </a:r>
          </a:p>
          <a:p>
            <a:pPr lvl="0" indent="-457200">
              <a:lnSpc>
                <a:spcPct val="100000"/>
              </a:lnSpc>
              <a:spcBef>
                <a:spcPts val="624"/>
              </a:spcBef>
            </a:pPr>
            <a:r>
              <a:rPr lang="en-US" dirty="0"/>
              <a:t>[14] But </a:t>
            </a:r>
            <a:r>
              <a:rPr lang="en-US" dirty="0">
                <a:highlight>
                  <a:srgbClr val="A3CAEA"/>
                </a:highlight>
              </a:rPr>
              <a:t>let the world dream</a:t>
            </a:r>
            <a:r>
              <a:rPr lang="en-US" dirty="0"/>
              <a:t> otherwise,</a:t>
            </a:r>
          </a:p>
          <a:p>
            <a:pPr marL="63500" indent="0">
              <a:lnSpc>
                <a:spcPct val="100000"/>
              </a:lnSpc>
              <a:spcBef>
                <a:spcPts val="624"/>
              </a:spcBef>
              <a:buNone/>
            </a:pPr>
            <a:endParaRPr lang="en-US" sz="800" dirty="0"/>
          </a:p>
          <a:p>
            <a:pPr marL="0" indent="0">
              <a:lnSpc>
                <a:spcPct val="100000"/>
              </a:lnSpc>
              <a:spcBef>
                <a:spcPts val="624"/>
              </a:spcBef>
              <a:buNone/>
            </a:pPr>
            <a:r>
              <a:rPr lang="en-US" b="1" dirty="0"/>
              <a:t>For </a:t>
            </a:r>
            <a:r>
              <a:rPr lang="en-US" b="1" i="1" u="sng" dirty="0"/>
              <a:t>one</a:t>
            </a:r>
            <a:r>
              <a:rPr lang="en-US" b="1" dirty="0"/>
              <a:t> of the highlighted phrases, illustrate what you think the phrase is trying to get you to imagine.</a:t>
            </a:r>
            <a:endParaRPr lang="en-US" dirty="0"/>
          </a:p>
        </p:txBody>
      </p:sp>
      <p:pic>
        <p:nvPicPr>
          <p:cNvPr id="5" name="Picture 4" descr="A purple head with a white paper with drawings on it&#10;&#10;AI-generated content may be incorrect.">
            <a:extLst>
              <a:ext uri="{FF2B5EF4-FFF2-40B4-BE49-F238E27FC236}">
                <a16:creationId xmlns:a16="http://schemas.microsoft.com/office/drawing/2014/main" id="{1244FB95-91EF-DCCB-4B1E-7737EE974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318" y="400050"/>
            <a:ext cx="1921482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5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F9DD2-585E-78CE-F38E-7046F3693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Without Words: Example</a:t>
            </a:r>
          </a:p>
        </p:txBody>
      </p:sp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CF744E50-D43A-7F6F-DB70-2257594C883D}"/>
              </a:ext>
            </a:extLst>
          </p:cNvPr>
          <p:cNvSpPr txBox="1">
            <a:spLocks/>
          </p:cNvSpPr>
          <p:nvPr/>
        </p:nvSpPr>
        <p:spPr>
          <a:xfrm>
            <a:off x="457200" y="1309352"/>
            <a:ext cx="8229600" cy="3615574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System Font Regular"/>
              <a:buChar char="●"/>
              <a:defRPr sz="2600" b="0" i="0" u="none" strike="noStrike" cap="none" spc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 panose="02070309020205020404" pitchFamily="49" charset="0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35100" marR="0" lvl="2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Wingdings" pitchFamily="2" charset="2"/>
              <a:buChar char="§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24"/>
              </a:spcBef>
              <a:buFont typeface="System Font Regular"/>
              <a:buNone/>
            </a:pPr>
            <a:endParaRPr lang="en-US" b="1" dirty="0"/>
          </a:p>
          <a:p>
            <a:pPr marL="0" indent="0">
              <a:lnSpc>
                <a:spcPct val="120000"/>
              </a:lnSpc>
              <a:spcBef>
                <a:spcPts val="624"/>
              </a:spcBef>
              <a:buFont typeface="System Font Regular"/>
              <a:buNone/>
            </a:pPr>
            <a:endParaRPr lang="en-US" b="1" dirty="0"/>
          </a:p>
          <a:p>
            <a:pPr marL="0" indent="0">
              <a:lnSpc>
                <a:spcPct val="120000"/>
              </a:lnSpc>
              <a:spcBef>
                <a:spcPts val="624"/>
              </a:spcBef>
              <a:buFont typeface="System Font Regular"/>
              <a:buNone/>
            </a:pPr>
            <a:endParaRPr lang="en-US" b="1" dirty="0"/>
          </a:p>
          <a:p>
            <a:pPr marL="0" indent="0">
              <a:lnSpc>
                <a:spcPct val="120000"/>
              </a:lnSpc>
              <a:spcBef>
                <a:spcPts val="624"/>
              </a:spcBef>
              <a:buFont typeface="System Font Regular"/>
              <a:buNone/>
            </a:pPr>
            <a:endParaRPr lang="en-US" b="1" dirty="0"/>
          </a:p>
          <a:p>
            <a:pPr marL="0" indent="0">
              <a:lnSpc>
                <a:spcPct val="120000"/>
              </a:lnSpc>
              <a:spcBef>
                <a:spcPts val="624"/>
              </a:spcBef>
              <a:buFont typeface="System Font Regular"/>
              <a:buNone/>
            </a:pPr>
            <a:endParaRPr lang="en-US" sz="3900" b="1" dirty="0"/>
          </a:p>
          <a:p>
            <a:pPr marL="0" indent="0" algn="ctr">
              <a:lnSpc>
                <a:spcPct val="120000"/>
              </a:lnSpc>
              <a:spcBef>
                <a:spcPts val="624"/>
              </a:spcBef>
              <a:buFont typeface="System Font Regular"/>
              <a:buNone/>
            </a:pPr>
            <a:r>
              <a:rPr lang="en-US" sz="3100" b="1" dirty="0"/>
              <a:t>Illustrate what you think your highlighted phrase</a:t>
            </a:r>
            <a:br>
              <a:rPr lang="en-US" sz="3100" b="1" dirty="0"/>
            </a:br>
            <a:r>
              <a:rPr lang="en-US" sz="3100" b="1" dirty="0"/>
              <a:t>is trying to get you to imagine.</a:t>
            </a:r>
          </a:p>
        </p:txBody>
      </p:sp>
      <p:sp>
        <p:nvSpPr>
          <p:cNvPr id="5" name="Content Placeholder 19">
            <a:extLst>
              <a:ext uri="{FF2B5EF4-FFF2-40B4-BE49-F238E27FC236}">
                <a16:creationId xmlns:a16="http://schemas.microsoft.com/office/drawing/2014/main" id="{FF7CF25D-6756-CBED-2F09-00DF482CACFB}"/>
              </a:ext>
            </a:extLst>
          </p:cNvPr>
          <p:cNvSpPr txBox="1">
            <a:spLocks/>
          </p:cNvSpPr>
          <p:nvPr/>
        </p:nvSpPr>
        <p:spPr>
          <a:xfrm>
            <a:off x="457199" y="1314444"/>
            <a:ext cx="4029741" cy="2396705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“</a:t>
            </a:r>
            <a:r>
              <a:rPr lang="en-US" u="sng" dirty="0">
                <a:highlight>
                  <a:srgbClr val="A3CAEA"/>
                </a:highlight>
              </a:rPr>
              <a:t>All the world’s a stage</a:t>
            </a:r>
            <a:r>
              <a:rPr lang="en-US" dirty="0"/>
              <a:t>,</a:t>
            </a:r>
            <a:br>
              <a:rPr lang="en-US" u="sng" dirty="0">
                <a:highlight>
                  <a:srgbClr val="A3CAEA"/>
                </a:highlight>
              </a:rPr>
            </a:br>
            <a:r>
              <a:rPr lang="en-US" dirty="0"/>
              <a:t>and all the men and</a:t>
            </a:r>
            <a:br>
              <a:rPr lang="en-US" dirty="0"/>
            </a:br>
            <a:r>
              <a:rPr lang="en-US" dirty="0"/>
              <a:t>women merely players”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– </a:t>
            </a:r>
            <a:r>
              <a:rPr lang="en-US" i="1" dirty="0"/>
              <a:t>As You Like It</a:t>
            </a:r>
            <a:r>
              <a:rPr lang="en-US" dirty="0"/>
              <a:t>,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William Shakespeare</a:t>
            </a:r>
          </a:p>
        </p:txBody>
      </p:sp>
      <p:pic>
        <p:nvPicPr>
          <p:cNvPr id="6" name="Picture 5" descr="A cartoon of a person standing on a board&#10;&#10;AI-generated content may be incorrect.">
            <a:extLst>
              <a:ext uri="{FF2B5EF4-FFF2-40B4-BE49-F238E27FC236}">
                <a16:creationId xmlns:a16="http://schemas.microsoft.com/office/drawing/2014/main" id="{F6688C4D-9C61-3629-1C36-3D9457905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612" y="735872"/>
            <a:ext cx="2881455" cy="288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94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B72AA-18E2-3164-3FD8-D709BE974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It Mean?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876B5-F1B2-7E73-094F-2EC5C2258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300" y="1263110"/>
            <a:ext cx="8225400" cy="3435365"/>
          </a:xfrm>
        </p:spPr>
        <p:txBody>
          <a:bodyPr/>
          <a:lstStyle/>
          <a:p>
            <a:pPr marL="514350" lvl="0" indent="-514350">
              <a:lnSpc>
                <a:spcPct val="100000"/>
              </a:lnSpc>
              <a:spcBef>
                <a:spcPts val="624"/>
              </a:spcBef>
              <a:buFont typeface="+mj-lt"/>
              <a:buAutoNum type="arabicPeriod"/>
            </a:pPr>
            <a:r>
              <a:rPr lang="en-US" dirty="0"/>
              <a:t>Under your illustration, write your response to the following question:</a:t>
            </a:r>
          </a:p>
          <a:p>
            <a:pPr marL="0" indent="0" algn="ctr">
              <a:lnSpc>
                <a:spcPct val="100000"/>
              </a:lnSpc>
              <a:spcBef>
                <a:spcPts val="624"/>
              </a:spcBef>
              <a:buNone/>
            </a:pPr>
            <a:r>
              <a:rPr lang="en-US" b="1" i="1" dirty="0">
                <a:solidFill>
                  <a:schemeClr val="accent3"/>
                </a:solidFill>
              </a:rPr>
              <a:t>What idea do you think the author is trying to get</a:t>
            </a:r>
            <a:br>
              <a:rPr lang="en-US" b="1" i="1" dirty="0">
                <a:solidFill>
                  <a:schemeClr val="accent3"/>
                </a:solidFill>
              </a:rPr>
            </a:br>
            <a:r>
              <a:rPr lang="en-US" b="1" i="1" dirty="0">
                <a:solidFill>
                  <a:schemeClr val="accent3"/>
                </a:solidFill>
              </a:rPr>
              <a:t>you to understand by using this phrase?</a:t>
            </a:r>
          </a:p>
          <a:p>
            <a:pPr marL="514350" indent="-514350">
              <a:lnSpc>
                <a:spcPct val="100000"/>
              </a:lnSpc>
              <a:spcBef>
                <a:spcPts val="624"/>
              </a:spcBef>
              <a:buFont typeface="+mj-lt"/>
              <a:buAutoNum type="arabicPeriod" startAt="2"/>
            </a:pPr>
            <a:r>
              <a:rPr lang="en-US" dirty="0"/>
              <a:t>When you are done writing, discuss your answer with your group.</a:t>
            </a:r>
          </a:p>
        </p:txBody>
      </p:sp>
    </p:spTree>
    <p:extLst>
      <p:ext uri="{BB962C8B-B14F-4D97-AF65-F5344CB8AC3E}">
        <p14:creationId xmlns:p14="http://schemas.microsoft.com/office/powerpoint/2010/main" val="1254208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F5124-AA56-48DE-0372-FA25868C5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 Statement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43B05-1DD9-DCB9-FEDB-F93685B9FC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624"/>
              </a:spcBef>
              <a:buNone/>
            </a:pPr>
            <a:r>
              <a:rPr lang="en-US" dirty="0"/>
              <a:t>Create a theme statement that…</a:t>
            </a:r>
          </a:p>
          <a:p>
            <a:pPr>
              <a:lnSpc>
                <a:spcPct val="100000"/>
              </a:lnSpc>
              <a:spcBef>
                <a:spcPts val="624"/>
              </a:spcBef>
            </a:pPr>
            <a:r>
              <a:rPr lang="en-US" dirty="0"/>
              <a:t>Is a complete sentence.</a:t>
            </a:r>
          </a:p>
          <a:p>
            <a:pPr>
              <a:lnSpc>
                <a:spcPct val="100000"/>
              </a:lnSpc>
              <a:spcBef>
                <a:spcPts val="624"/>
              </a:spcBef>
            </a:pPr>
            <a:r>
              <a:rPr lang="en-US" dirty="0"/>
              <a:t>Conveys meaning.</a:t>
            </a:r>
          </a:p>
          <a:p>
            <a:pPr>
              <a:lnSpc>
                <a:spcPct val="100000"/>
              </a:lnSpc>
              <a:spcBef>
                <a:spcPts val="624"/>
              </a:spcBef>
            </a:pPr>
            <a:r>
              <a:rPr lang="en-US" dirty="0"/>
              <a:t>Is universal (applies to many people/situations).</a:t>
            </a:r>
          </a:p>
          <a:p>
            <a:pPr>
              <a:lnSpc>
                <a:spcPct val="100000"/>
              </a:lnSpc>
              <a:spcBef>
                <a:spcPts val="624"/>
              </a:spcBef>
            </a:pPr>
            <a:endParaRPr lang="en-US" dirty="0"/>
          </a:p>
          <a:p>
            <a:pPr marL="0" indent="0" algn="ctr">
              <a:lnSpc>
                <a:spcPct val="100000"/>
              </a:lnSpc>
              <a:spcBef>
                <a:spcPts val="624"/>
              </a:spcBef>
              <a:buNone/>
            </a:pPr>
            <a:r>
              <a:rPr lang="en-US" b="1" dirty="0"/>
              <a:t>Example:</a:t>
            </a:r>
            <a:r>
              <a:rPr lang="en-US" dirty="0"/>
              <a:t> “The power of friendship can</a:t>
            </a:r>
            <a:br>
              <a:rPr lang="en-US" dirty="0"/>
            </a:br>
            <a:r>
              <a:rPr lang="en-US" dirty="0"/>
              <a:t>help people overcome adversity.”</a:t>
            </a:r>
          </a:p>
        </p:txBody>
      </p:sp>
      <p:pic>
        <p:nvPicPr>
          <p:cNvPr id="5" name="Online Media 1" title="K20 Center 3 minute timer">
            <a:hlinkClick r:id="" action="ppaction://media"/>
            <a:extLst>
              <a:ext uri="{FF2B5EF4-FFF2-40B4-BE49-F238E27FC236}">
                <a16:creationId xmlns:a16="http://schemas.microsoft.com/office/drawing/2014/main" id="{B157349C-AD66-D020-FF6A-385BA6E1FA6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962767" y="601656"/>
            <a:ext cx="2382625" cy="1345131"/>
          </a:xfrm>
          <a:prstGeom prst="rect">
            <a:avLst/>
          </a:prstGeom>
        </p:spPr>
      </p:pic>
      <p:sp>
        <p:nvSpPr>
          <p:cNvPr id="6" name="Content Placeholder 19">
            <a:extLst>
              <a:ext uri="{FF2B5EF4-FFF2-40B4-BE49-F238E27FC236}">
                <a16:creationId xmlns:a16="http://schemas.microsoft.com/office/drawing/2014/main" id="{F0D030F1-C1E1-46B8-10FA-4B4E3725FB05}"/>
              </a:ext>
            </a:extLst>
          </p:cNvPr>
          <p:cNvSpPr txBox="1">
            <a:spLocks/>
          </p:cNvSpPr>
          <p:nvPr/>
        </p:nvSpPr>
        <p:spPr>
          <a:xfrm>
            <a:off x="5962767" y="1946786"/>
            <a:ext cx="2382626" cy="462117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3-Minute Timer</a:t>
            </a:r>
            <a:endParaRPr lang="en-US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44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48D29-985A-1E26-B604-7A7B20D85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 Matching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30E64-965D-7719-3AC6-8B2C40ECE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300" y="1263111"/>
            <a:ext cx="7671700" cy="1968286"/>
          </a:xfrm>
        </p:spPr>
        <p:txBody>
          <a:bodyPr/>
          <a:lstStyle/>
          <a:p>
            <a:pPr marL="63500" indent="0">
              <a:lnSpc>
                <a:spcPct val="100000"/>
              </a:lnSpc>
              <a:spcBef>
                <a:spcPts val="624"/>
              </a:spcBef>
              <a:buNone/>
            </a:pPr>
            <a:r>
              <a:rPr lang="en-US" dirty="0"/>
              <a:t>Match each vocabulary word with its definition.</a:t>
            </a:r>
          </a:p>
        </p:txBody>
      </p:sp>
      <p:pic>
        <p:nvPicPr>
          <p:cNvPr id="4" name="Picture 3" descr="A close up of a game&#10;&#10;AI-generated content may be incorrect.">
            <a:extLst>
              <a:ext uri="{FF2B5EF4-FFF2-40B4-BE49-F238E27FC236}">
                <a16:creationId xmlns:a16="http://schemas.microsoft.com/office/drawing/2014/main" id="{B647C4A4-4CFB-0F8B-9021-1588F4561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463" y="2110441"/>
            <a:ext cx="3736823" cy="1875697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7119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4F999BE8-61AB-D73D-BCFE-7327CCDEB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>
            <a:extLst>
              <a:ext uri="{FF2B5EF4-FFF2-40B4-BE49-F238E27FC236}">
                <a16:creationId xmlns:a16="http://schemas.microsoft.com/office/drawing/2014/main" id="{192AC1C2-BD10-723D-43F0-2C6BD5F05F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/>
              <a:t>Card Matching</a:t>
            </a:r>
            <a:endParaRPr dirty="0"/>
          </a:p>
        </p:txBody>
      </p:sp>
      <p:graphicFrame>
        <p:nvGraphicFramePr>
          <p:cNvPr id="2" name="Table Placeholder 10">
            <a:extLst>
              <a:ext uri="{FF2B5EF4-FFF2-40B4-BE49-F238E27FC236}">
                <a16:creationId xmlns:a16="http://schemas.microsoft.com/office/drawing/2014/main" id="{A2255A08-8C70-7497-1F3E-CEBB06CA8E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3849576"/>
              </p:ext>
            </p:extLst>
          </p:nvPr>
        </p:nvGraphicFramePr>
        <p:xfrm>
          <a:off x="456175" y="1400887"/>
          <a:ext cx="8229598" cy="2893640"/>
        </p:xfrm>
        <a:graphic>
          <a:graphicData uri="http://schemas.openxmlformats.org/drawingml/2006/table">
            <a:tbl>
              <a:tblPr firstRow="1" firstCol="1" bandRow="1"/>
              <a:tblGrid>
                <a:gridCol w="2057399">
                  <a:extLst>
                    <a:ext uri="{9D8B030D-6E8A-4147-A177-3AD203B41FA5}">
                      <a16:colId xmlns:a16="http://schemas.microsoft.com/office/drawing/2014/main" val="4027248765"/>
                    </a:ext>
                  </a:extLst>
                </a:gridCol>
                <a:gridCol w="6172199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4783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Vocabulary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Definition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12376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Metaphor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creatively compares two things that are not alike but have something in common; there are many different types</a:t>
                      </a:r>
                      <a:endParaRPr lang="en-US" sz="2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  <a:tr h="11442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Extended Metaphor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creative comparison that continues throughout a series of sentences or even an entire poem</a:t>
                      </a:r>
                      <a:endParaRPr lang="en-US" sz="2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3468833"/>
                  </a:ext>
                </a:extLst>
              </a:tr>
            </a:tbl>
          </a:graphicData>
        </a:graphic>
      </p:graphicFrame>
      <p:pic>
        <p:nvPicPr>
          <p:cNvPr id="3" name="Picture 2" descr="A close up of a game&#10;&#10;AI-generated content may be incorrect.">
            <a:extLst>
              <a:ext uri="{FF2B5EF4-FFF2-40B4-BE49-F238E27FC236}">
                <a16:creationId xmlns:a16="http://schemas.microsoft.com/office/drawing/2014/main" id="{75CD964B-1085-9FAC-F3D0-C65C60F85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182" y="307248"/>
            <a:ext cx="2595393" cy="1302756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7264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C340D198-F8E0-CDE4-F219-F7E9B4C06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>
            <a:extLst>
              <a:ext uri="{FF2B5EF4-FFF2-40B4-BE49-F238E27FC236}">
                <a16:creationId xmlns:a16="http://schemas.microsoft.com/office/drawing/2014/main" id="{5DDA6E56-4901-693A-035C-DA730B23AE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/>
              <a:t>Card Matching</a:t>
            </a:r>
            <a:endParaRPr dirty="0"/>
          </a:p>
        </p:txBody>
      </p:sp>
      <p:graphicFrame>
        <p:nvGraphicFramePr>
          <p:cNvPr id="4" name="Table Placeholder 10">
            <a:extLst>
              <a:ext uri="{FF2B5EF4-FFF2-40B4-BE49-F238E27FC236}">
                <a16:creationId xmlns:a16="http://schemas.microsoft.com/office/drawing/2014/main" id="{206D6261-857C-167F-623C-115F3C8310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8416332"/>
              </p:ext>
            </p:extLst>
          </p:nvPr>
        </p:nvGraphicFramePr>
        <p:xfrm>
          <a:off x="456175" y="1400887"/>
          <a:ext cx="8229598" cy="3016734"/>
        </p:xfrm>
        <a:graphic>
          <a:graphicData uri="http://schemas.openxmlformats.org/drawingml/2006/table">
            <a:tbl>
              <a:tblPr firstRow="1" firstCol="1" bandRow="1"/>
              <a:tblGrid>
                <a:gridCol w="2057399">
                  <a:extLst>
                    <a:ext uri="{9D8B030D-6E8A-4147-A177-3AD203B41FA5}">
                      <a16:colId xmlns:a16="http://schemas.microsoft.com/office/drawing/2014/main" val="4027248765"/>
                    </a:ext>
                  </a:extLst>
                </a:gridCol>
                <a:gridCol w="6172199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5213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Vocabulary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Definition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8318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 Metaphor</a:t>
                      </a:r>
                      <a:endParaRPr lang="en-US" sz="22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compares two things that are not alike by directly stating that one thing </a:t>
                      </a:r>
                      <a:r>
                        <a:rPr kumimoji="0" lang="en-US" sz="22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kumimoji="0" lang="en-US" sz="2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another</a:t>
                      </a:r>
                      <a:endParaRPr lang="en-US" sz="2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830769"/>
                  </a:ext>
                </a:extLst>
              </a:tr>
              <a:tr h="8318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Implied Metaphor</a:t>
                      </a:r>
                      <a:endParaRPr lang="en-US" sz="22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suggests a comparison without directly stating it;</a:t>
                      </a:r>
                      <a:br>
                        <a:rPr kumimoji="0" lang="en-US" sz="2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2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hints at the comparison rather than being obvious</a:t>
                      </a:r>
                      <a:endParaRPr lang="en-US" sz="2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4215886"/>
                  </a:ext>
                </a:extLst>
              </a:tr>
              <a:tr h="8318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Simile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compares two things that are not alike using a connecting word such as “like” or “as”</a:t>
                      </a:r>
                      <a:endParaRPr lang="en-US" sz="2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71073"/>
                  </a:ext>
                </a:extLst>
              </a:tr>
            </a:tbl>
          </a:graphicData>
        </a:graphic>
      </p:graphicFrame>
      <p:pic>
        <p:nvPicPr>
          <p:cNvPr id="2" name="Picture 1" descr="A close up of a game&#10;&#10;AI-generated content may be incorrect.">
            <a:extLst>
              <a:ext uri="{FF2B5EF4-FFF2-40B4-BE49-F238E27FC236}">
                <a16:creationId xmlns:a16="http://schemas.microsoft.com/office/drawing/2014/main" id="{2125252B-D7D5-F80C-FA94-3D7C91818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182" y="307248"/>
            <a:ext cx="2595393" cy="1302756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543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0DB6EC0-3438-676C-F8F5-1C74D0AF73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Golden Shovel Poetry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EDAAD6-DA24-1ECF-A1A8-43BEC6CA3A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Unmasking Metaphors</a:t>
            </a:r>
          </a:p>
        </p:txBody>
      </p:sp>
    </p:spTree>
    <p:extLst>
      <p:ext uri="{BB962C8B-B14F-4D97-AF65-F5344CB8AC3E}">
        <p14:creationId xmlns:p14="http://schemas.microsoft.com/office/powerpoint/2010/main" val="2179277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86636-5879-2C9D-37C2-1BDA22972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Catcher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3FB3E8-59A8-07D6-D2F5-A80F809E8D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24"/>
              </a:spcBef>
            </a:pPr>
            <a:r>
              <a:rPr lang="en-US" dirty="0"/>
              <a:t>During the following video, look for examples of each of these vocabulary words.</a:t>
            </a:r>
          </a:p>
          <a:p>
            <a:pPr>
              <a:lnSpc>
                <a:spcPct val="100000"/>
              </a:lnSpc>
              <a:spcBef>
                <a:spcPts val="624"/>
              </a:spcBef>
            </a:pPr>
            <a:r>
              <a:rPr lang="en-US" dirty="0"/>
              <a:t>Write examples of each vocabulary word on your Note Catcher handout.</a:t>
            </a:r>
          </a:p>
        </p:txBody>
      </p:sp>
    </p:spTree>
    <p:extLst>
      <p:ext uri="{BB962C8B-B14F-4D97-AF65-F5344CB8AC3E}">
        <p14:creationId xmlns:p14="http://schemas.microsoft.com/office/powerpoint/2010/main" val="2800260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77632-AE30-19E2-6D1B-BBFC06611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73" y="4570800"/>
            <a:ext cx="7643454" cy="5727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Art of the Metaphor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" name="Online Media 2" descr="The art of the metaphor - Jane Hirshfield">
            <a:hlinkClick r:id="" action="ppaction://media"/>
            <a:extLst>
              <a:ext uri="{FF2B5EF4-FFF2-40B4-BE49-F238E27FC236}">
                <a16:creationId xmlns:a16="http://schemas.microsoft.com/office/drawing/2014/main" id="{2BF326A2-3488-642A-C32D-E5EAD70B0D9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50273" y="252248"/>
            <a:ext cx="7643454" cy="431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567E1-E626-D4F1-189A-329B7FC62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Style of Poetry</a:t>
            </a:r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47F83D66-B3DA-BF10-09A7-6C0E6BC38E4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/>
        </p:blipFill>
        <p:spPr>
          <a:xfrm>
            <a:off x="1637025" y="1526619"/>
            <a:ext cx="5869951" cy="302719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26CD3B1-1831-B29E-CB19-6F0C07764651}"/>
              </a:ext>
            </a:extLst>
          </p:cNvPr>
          <p:cNvSpPr txBox="1">
            <a:spLocks/>
          </p:cNvSpPr>
          <p:nvPr/>
        </p:nvSpPr>
        <p:spPr>
          <a:xfrm>
            <a:off x="750924" y="4540257"/>
            <a:ext cx="763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r>
              <a:rPr lang="en-US" sz="1800" dirty="0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Golden Shovel Poetry</a:t>
            </a:r>
            <a:endParaRPr lang="en-US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3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54507-27F6-8950-E144-52747329E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Poetic Moments</a:t>
            </a:r>
          </a:p>
        </p:txBody>
      </p:sp>
      <p:pic>
        <p:nvPicPr>
          <p:cNvPr id="4" name="Picture 3" descr="A close-up of a person smiling&#10;&#10;AI-generated content may be incorrect.">
            <a:extLst>
              <a:ext uri="{FF2B5EF4-FFF2-40B4-BE49-F238E27FC236}">
                <a16:creationId xmlns:a16="http://schemas.microsoft.com/office/drawing/2014/main" id="{EE7DE931-71AB-04AD-46DD-2E388DF99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484" y="852924"/>
            <a:ext cx="2788171" cy="3401568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A556E4C-9008-E3F3-AAC0-861573F54D5B}"/>
              </a:ext>
            </a:extLst>
          </p:cNvPr>
          <p:cNvSpPr txBox="1">
            <a:spLocks/>
          </p:cNvSpPr>
          <p:nvPr/>
        </p:nvSpPr>
        <p:spPr>
          <a:xfrm>
            <a:off x="456300" y="1263111"/>
            <a:ext cx="8225400" cy="1968286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System Font Regular"/>
              <a:buChar char="●"/>
              <a:defRPr sz="2600" b="0" i="0" u="none" strike="noStrike" cap="none" spc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 panose="02070309020205020404" pitchFamily="49" charset="0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35100" marR="0" lvl="2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Wingdings" pitchFamily="2" charset="2"/>
              <a:buChar char="§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spcBef>
                <a:spcPts val="624"/>
              </a:spcBef>
            </a:pPr>
            <a:r>
              <a:rPr lang="en-US" b="1" dirty="0"/>
              <a:t>Title:</a:t>
            </a:r>
            <a:r>
              <a:rPr lang="en-US" dirty="0"/>
              <a:t> Jabari Unmasked</a:t>
            </a:r>
          </a:p>
          <a:p>
            <a:pPr>
              <a:lnSpc>
                <a:spcPct val="100000"/>
              </a:lnSpc>
              <a:spcBef>
                <a:spcPts val="624"/>
              </a:spcBef>
            </a:pPr>
            <a:r>
              <a:rPr lang="en-US" b="1" dirty="0"/>
              <a:t>Author:</a:t>
            </a:r>
            <a:r>
              <a:rPr lang="en-US" dirty="0"/>
              <a:t> Nikki Grimes</a:t>
            </a:r>
            <a:br>
              <a:rPr lang="en-US" dirty="0"/>
            </a:br>
            <a:r>
              <a:rPr lang="en-US" dirty="0"/>
              <a:t>               (1950–  )</a:t>
            </a:r>
          </a:p>
          <a:p>
            <a:pPr>
              <a:lnSpc>
                <a:spcPct val="100000"/>
              </a:lnSpc>
              <a:spcBef>
                <a:spcPts val="624"/>
              </a:spcBef>
            </a:pPr>
            <a:r>
              <a:rPr lang="en-US" b="1" dirty="0"/>
              <a:t>Date:</a:t>
            </a:r>
            <a:r>
              <a:rPr lang="en-US" dirty="0"/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1396819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F9998-39E8-5F02-4D79-D0F915B4C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Why-Lighting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B0D076-FEBD-B1DA-B67B-0349A71084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lvl="0" indent="-514350">
              <a:lnSpc>
                <a:spcPct val="100000"/>
              </a:lnSpc>
              <a:spcBef>
                <a:spcPts val="624"/>
              </a:spcBef>
              <a:buSzPct val="100000"/>
              <a:buFont typeface="+mj-lt"/>
              <a:buAutoNum type="arabicPeriod"/>
            </a:pPr>
            <a:r>
              <a:rPr lang="en-US" dirty="0"/>
              <a:t>Highlight </a:t>
            </a:r>
            <a:r>
              <a:rPr lang="en-US" dirty="0">
                <a:highlight>
                  <a:srgbClr val="A3CAEA"/>
                </a:highlight>
              </a:rPr>
              <a:t>5 different</a:t>
            </a:r>
            <a:r>
              <a:rPr lang="en-US" dirty="0"/>
              <a:t> metaphors.</a:t>
            </a:r>
            <a:br>
              <a:rPr lang="en-US" dirty="0"/>
            </a:br>
            <a:r>
              <a:rPr lang="en-US" dirty="0"/>
              <a:t>These can be any of the following:</a:t>
            </a:r>
          </a:p>
          <a:p>
            <a:pPr marL="857250" lvl="1" indent="-342900">
              <a:lnSpc>
                <a:spcPct val="100000"/>
              </a:lnSpc>
              <a:spcBef>
                <a:spcPts val="480"/>
              </a:spcBef>
              <a:buSzPct val="100000"/>
              <a:buFont typeface="System Font Regular"/>
              <a:buChar char="○"/>
            </a:pPr>
            <a:r>
              <a:rPr lang="en-US" sz="2400" dirty="0"/>
              <a:t>Similes</a:t>
            </a:r>
          </a:p>
          <a:p>
            <a:pPr marL="857250" lvl="1" indent="-342900">
              <a:lnSpc>
                <a:spcPct val="100000"/>
              </a:lnSpc>
              <a:spcBef>
                <a:spcPts val="480"/>
              </a:spcBef>
              <a:buSzPct val="100000"/>
              <a:buFont typeface="System Font Regular"/>
              <a:buChar char="○"/>
            </a:pPr>
            <a:r>
              <a:rPr lang="en-US" sz="2400" dirty="0"/>
              <a:t>Direct Metaphors</a:t>
            </a:r>
          </a:p>
          <a:p>
            <a:pPr marL="857250" lvl="1" indent="-342900">
              <a:lnSpc>
                <a:spcPct val="100000"/>
              </a:lnSpc>
              <a:spcBef>
                <a:spcPts val="480"/>
              </a:spcBef>
              <a:buSzPct val="100000"/>
              <a:buFont typeface="System Font Regular"/>
              <a:buChar char="○"/>
            </a:pPr>
            <a:r>
              <a:rPr lang="en-US" sz="2400" dirty="0"/>
              <a:t>Implied Metaphors</a:t>
            </a:r>
          </a:p>
          <a:p>
            <a:pPr marL="857250" lvl="1" indent="-342900">
              <a:lnSpc>
                <a:spcPct val="100000"/>
              </a:lnSpc>
              <a:spcBef>
                <a:spcPts val="480"/>
              </a:spcBef>
              <a:buSzPct val="100000"/>
              <a:buFont typeface="System Font Regular"/>
              <a:buChar char="○"/>
            </a:pPr>
            <a:r>
              <a:rPr lang="en-US" sz="2400" dirty="0"/>
              <a:t>Extended Metaphors</a:t>
            </a:r>
          </a:p>
          <a:p>
            <a:pPr marL="514350" lvl="0" indent="-514350">
              <a:lnSpc>
                <a:spcPct val="100000"/>
              </a:lnSpc>
              <a:spcBef>
                <a:spcPts val="624"/>
              </a:spcBef>
              <a:buSzPct val="100000"/>
              <a:buFont typeface="+mj-lt"/>
              <a:buAutoNum type="arabicPeriod"/>
            </a:pPr>
            <a:r>
              <a:rPr lang="en-US" dirty="0"/>
              <a:t>In the margins, write what each one is comparing.</a:t>
            </a:r>
          </a:p>
        </p:txBody>
      </p:sp>
      <p:pic>
        <p:nvPicPr>
          <p:cNvPr id="4" name="Picture 3" descr="A group of question marks&#10;&#10;AI-generated content may be incorrect.">
            <a:extLst>
              <a:ext uri="{FF2B5EF4-FFF2-40B4-BE49-F238E27FC236}">
                <a16:creationId xmlns:a16="http://schemas.microsoft.com/office/drawing/2014/main" id="{949A7F4A-1CFE-EA2A-D1DF-2EFD61E23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284" y="445024"/>
            <a:ext cx="2680353" cy="149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15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3200E-0A14-0A2B-0908-616A64431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Poetic Reflection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5F54C-99F3-9885-2357-A03F76B8F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300" y="1263111"/>
            <a:ext cx="4478557" cy="256866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24"/>
              </a:spcBef>
            </a:pPr>
            <a:r>
              <a:rPr lang="en-US" dirty="0"/>
              <a:t>On the back of your handout, write a response for Questions 1–2.</a:t>
            </a:r>
          </a:p>
          <a:p>
            <a:pPr>
              <a:lnSpc>
                <a:spcPct val="100000"/>
              </a:lnSpc>
              <a:spcBef>
                <a:spcPts val="624"/>
              </a:spcBef>
            </a:pPr>
            <a:r>
              <a:rPr lang="en-US" dirty="0"/>
              <a:t>You will later write a theme statement.</a:t>
            </a:r>
          </a:p>
        </p:txBody>
      </p:sp>
      <p:pic>
        <p:nvPicPr>
          <p:cNvPr id="4" name="Online Media 1" title="K20 Center 10 minute timer">
            <a:hlinkClick r:id="" action="ppaction://media"/>
            <a:extLst>
              <a:ext uri="{FF2B5EF4-FFF2-40B4-BE49-F238E27FC236}">
                <a16:creationId xmlns:a16="http://schemas.microsoft.com/office/drawing/2014/main" id="{28E07A72-FC23-7E81-4C07-1D82F73C70E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218606" y="1263111"/>
            <a:ext cx="3387102" cy="1912216"/>
          </a:xfrm>
          <a:prstGeom prst="rect">
            <a:avLst/>
          </a:prstGeom>
        </p:spPr>
      </p:pic>
      <p:sp>
        <p:nvSpPr>
          <p:cNvPr id="5" name="Content Placeholder 19">
            <a:extLst>
              <a:ext uri="{FF2B5EF4-FFF2-40B4-BE49-F238E27FC236}">
                <a16:creationId xmlns:a16="http://schemas.microsoft.com/office/drawing/2014/main" id="{82B5E47A-7914-4140-3FD3-D2507E5FD7AC}"/>
              </a:ext>
            </a:extLst>
          </p:cNvPr>
          <p:cNvSpPr txBox="1">
            <a:spLocks/>
          </p:cNvSpPr>
          <p:nvPr/>
        </p:nvSpPr>
        <p:spPr>
          <a:xfrm>
            <a:off x="5218606" y="3175327"/>
            <a:ext cx="3387102" cy="462117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10-Minute Timer</a:t>
            </a:r>
            <a:endParaRPr lang="en-US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35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BDE44-B19C-DE5E-EB18-1200567F2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 Statement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05568-0217-16CF-1FD2-0F5001070A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624"/>
              </a:spcBef>
              <a:buNone/>
            </a:pPr>
            <a:r>
              <a:rPr lang="en-US" dirty="0"/>
              <a:t>Create a theme statement that…</a:t>
            </a:r>
          </a:p>
          <a:p>
            <a:pPr>
              <a:lnSpc>
                <a:spcPct val="100000"/>
              </a:lnSpc>
              <a:spcBef>
                <a:spcPts val="624"/>
              </a:spcBef>
            </a:pPr>
            <a:r>
              <a:rPr lang="en-US" dirty="0"/>
              <a:t>Is a complete sentence.</a:t>
            </a:r>
          </a:p>
          <a:p>
            <a:pPr>
              <a:lnSpc>
                <a:spcPct val="100000"/>
              </a:lnSpc>
              <a:spcBef>
                <a:spcPts val="624"/>
              </a:spcBef>
            </a:pPr>
            <a:r>
              <a:rPr lang="en-US" dirty="0"/>
              <a:t>Conveys meaning.</a:t>
            </a:r>
          </a:p>
          <a:p>
            <a:pPr>
              <a:lnSpc>
                <a:spcPct val="100000"/>
              </a:lnSpc>
              <a:spcBef>
                <a:spcPts val="624"/>
              </a:spcBef>
            </a:pPr>
            <a:r>
              <a:rPr lang="en-US" dirty="0"/>
              <a:t>Is universal (applies to many people/situations).</a:t>
            </a:r>
          </a:p>
          <a:p>
            <a:pPr>
              <a:lnSpc>
                <a:spcPct val="100000"/>
              </a:lnSpc>
              <a:spcBef>
                <a:spcPts val="624"/>
              </a:spcBef>
            </a:pPr>
            <a:endParaRPr lang="en-US" dirty="0"/>
          </a:p>
          <a:p>
            <a:pPr marL="0" indent="0" algn="ctr">
              <a:lnSpc>
                <a:spcPct val="100000"/>
              </a:lnSpc>
              <a:spcBef>
                <a:spcPts val="624"/>
              </a:spcBef>
              <a:buNone/>
            </a:pPr>
            <a:r>
              <a:rPr lang="en-US" b="1" dirty="0"/>
              <a:t>Example:</a:t>
            </a:r>
            <a:r>
              <a:rPr lang="en-US" dirty="0"/>
              <a:t> “The power of friendship can</a:t>
            </a:r>
            <a:br>
              <a:rPr lang="en-US" dirty="0"/>
            </a:br>
            <a:r>
              <a:rPr lang="en-US" dirty="0"/>
              <a:t>help people overcome adversity.”</a:t>
            </a:r>
          </a:p>
        </p:txBody>
      </p:sp>
      <p:pic>
        <p:nvPicPr>
          <p:cNvPr id="4" name="Online Media 1" title="K20 Center 3 minute timer">
            <a:hlinkClick r:id="" action="ppaction://media"/>
            <a:extLst>
              <a:ext uri="{FF2B5EF4-FFF2-40B4-BE49-F238E27FC236}">
                <a16:creationId xmlns:a16="http://schemas.microsoft.com/office/drawing/2014/main" id="{5B09FE43-6B10-0AA0-90E7-DF453AA5C3B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962767" y="601656"/>
            <a:ext cx="2382625" cy="1345131"/>
          </a:xfrm>
          <a:prstGeom prst="rect">
            <a:avLst/>
          </a:prstGeom>
        </p:spPr>
      </p:pic>
      <p:sp>
        <p:nvSpPr>
          <p:cNvPr id="6" name="Content Placeholder 19">
            <a:extLst>
              <a:ext uri="{FF2B5EF4-FFF2-40B4-BE49-F238E27FC236}">
                <a16:creationId xmlns:a16="http://schemas.microsoft.com/office/drawing/2014/main" id="{57BCCACA-8257-5E11-FC11-FBBA4A80DDC5}"/>
              </a:ext>
            </a:extLst>
          </p:cNvPr>
          <p:cNvSpPr txBox="1">
            <a:spLocks/>
          </p:cNvSpPr>
          <p:nvPr/>
        </p:nvSpPr>
        <p:spPr>
          <a:xfrm>
            <a:off x="5962767" y="1946786"/>
            <a:ext cx="2382626" cy="462117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3-Minute Timer</a:t>
            </a:r>
            <a:endParaRPr lang="en-US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28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AE5E9E01-E644-9FA1-0242-A58FC8BD7089}"/>
              </a:ext>
            </a:extLst>
          </p:cNvPr>
          <p:cNvSpPr txBox="1">
            <a:spLocks/>
          </p:cNvSpPr>
          <p:nvPr/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System Font Regular"/>
              <a:buChar char="●"/>
              <a:defRPr sz="2600" b="0" i="0" u="none" strike="noStrike" cap="none" spc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 panose="02070309020205020404" pitchFamily="49" charset="0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35100" marR="0" lvl="2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Wingdings" pitchFamily="2" charset="2"/>
              <a:buChar char="§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24"/>
              </a:spcBef>
              <a:buFont typeface="System Font Regular"/>
              <a:buNone/>
            </a:pPr>
            <a:r>
              <a:rPr lang="en-US" dirty="0"/>
              <a:t>Create your own Golden Shovel poem using your knowledge of metaphors and the Golden Shovel format.</a:t>
            </a:r>
          </a:p>
          <a:p>
            <a:pPr>
              <a:lnSpc>
                <a:spcPct val="100000"/>
              </a:lnSpc>
              <a:spcBef>
                <a:spcPts val="624"/>
              </a:spcBef>
            </a:pPr>
            <a:r>
              <a:rPr lang="en-US" dirty="0"/>
              <a:t>Your poem should be at least 10 lines long.</a:t>
            </a:r>
          </a:p>
          <a:p>
            <a:pPr>
              <a:lnSpc>
                <a:spcPct val="100000"/>
              </a:lnSpc>
              <a:spcBef>
                <a:spcPts val="624"/>
              </a:spcBef>
            </a:pPr>
            <a:r>
              <a:rPr lang="en-US" dirty="0"/>
              <a:t>Your poem should include at least 2 metaphors.</a:t>
            </a:r>
          </a:p>
          <a:p>
            <a:pPr>
              <a:lnSpc>
                <a:spcPct val="100000"/>
              </a:lnSpc>
              <a:spcBef>
                <a:spcPts val="624"/>
              </a:spcBef>
            </a:pPr>
            <a:r>
              <a:rPr lang="en-US" dirty="0"/>
              <a:t>Don’t forget to:</a:t>
            </a:r>
          </a:p>
          <a:p>
            <a:pPr lvl="1">
              <a:lnSpc>
                <a:spcPct val="100000"/>
              </a:lnSpc>
              <a:spcBef>
                <a:spcPts val="480"/>
              </a:spcBef>
              <a:buSzPct val="74000"/>
            </a:pPr>
            <a:r>
              <a:rPr lang="en-US" sz="2400" b="1" dirty="0"/>
              <a:t>Bold</a:t>
            </a:r>
            <a:r>
              <a:rPr lang="en-US" sz="2400" dirty="0"/>
              <a:t> the last word of each line.</a:t>
            </a:r>
          </a:p>
          <a:p>
            <a:pPr lvl="1">
              <a:lnSpc>
                <a:spcPct val="100000"/>
              </a:lnSpc>
              <a:spcBef>
                <a:spcPts val="480"/>
              </a:spcBef>
              <a:buSzPct val="74000"/>
            </a:pPr>
            <a:r>
              <a:rPr lang="en-US" sz="2400" dirty="0"/>
              <a:t> Circle   the metaphors you used.</a:t>
            </a:r>
          </a:p>
        </p:txBody>
      </p:sp>
      <p:sp>
        <p:nvSpPr>
          <p:cNvPr id="5" name="Title 18">
            <a:extLst>
              <a:ext uri="{FF2B5EF4-FFF2-40B4-BE49-F238E27FC236}">
                <a16:creationId xmlns:a16="http://schemas.microsoft.com/office/drawing/2014/main" id="{B5BEFD86-410F-9FBE-53CF-C37946E98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</p:spPr>
        <p:txBody>
          <a:bodyPr/>
          <a:lstStyle/>
          <a:p>
            <a:r>
              <a:rPr lang="en-US" dirty="0"/>
              <a:t>Poetry Writing: Expectations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FC31C80-1759-88BD-F73D-690CC84ABA6E}"/>
              </a:ext>
            </a:extLst>
          </p:cNvPr>
          <p:cNvSpPr/>
          <p:nvPr/>
        </p:nvSpPr>
        <p:spPr>
          <a:xfrm>
            <a:off x="1412703" y="4150480"/>
            <a:ext cx="911000" cy="45825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310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C729EFD1-743A-6858-D82D-7B7F14C1C017}"/>
              </a:ext>
            </a:extLst>
          </p:cNvPr>
          <p:cNvSpPr txBox="1">
            <a:spLocks/>
          </p:cNvSpPr>
          <p:nvPr/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System Font Regular"/>
              <a:buChar char="●"/>
              <a:defRPr sz="2600" b="0" i="0" u="none" strike="noStrike" cap="none" spc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 panose="02070309020205020404" pitchFamily="49" charset="0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35100" marR="0" lvl="2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Wingdings" pitchFamily="2" charset="2"/>
              <a:buChar char="§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14350" indent="-514350">
              <a:lnSpc>
                <a:spcPct val="100000"/>
              </a:lnSpc>
              <a:spcBef>
                <a:spcPts val="624"/>
              </a:spcBef>
              <a:buFont typeface="+mj-lt"/>
              <a:buAutoNum type="arabicPeriod"/>
            </a:pPr>
            <a:r>
              <a:rPr lang="en-US" dirty="0"/>
              <a:t>Begin by finding a poem or song lyric that you want to reference.</a:t>
            </a:r>
          </a:p>
          <a:p>
            <a:pPr marL="514350" indent="-514350">
              <a:lnSpc>
                <a:spcPct val="100000"/>
              </a:lnSpc>
              <a:spcBef>
                <a:spcPts val="624"/>
              </a:spcBef>
              <a:buFont typeface="+mj-lt"/>
              <a:buAutoNum type="arabicPeriod"/>
            </a:pPr>
            <a:r>
              <a:rPr lang="en-US" dirty="0"/>
              <a:t>Then pick a line or section from that piece you want to use.</a:t>
            </a:r>
          </a:p>
          <a:p>
            <a:pPr marL="0" indent="0">
              <a:lnSpc>
                <a:spcPct val="100000"/>
              </a:lnSpc>
              <a:spcBef>
                <a:spcPts val="624"/>
              </a:spcBef>
              <a:buFont typeface="System Font Regular"/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spcBef>
                <a:spcPts val="624"/>
              </a:spcBef>
              <a:buFont typeface="System Font Regular"/>
              <a:buNone/>
            </a:pPr>
            <a:r>
              <a:rPr lang="en-US" b="1" i="1" dirty="0"/>
              <a:t>Remember, each word from your selection will</a:t>
            </a:r>
            <a:br>
              <a:rPr lang="en-US" b="1" i="1" dirty="0"/>
            </a:br>
            <a:r>
              <a:rPr lang="en-US" b="1" i="1" dirty="0"/>
              <a:t>become the end of each line of your poem.</a:t>
            </a:r>
          </a:p>
        </p:txBody>
      </p:sp>
      <p:sp>
        <p:nvSpPr>
          <p:cNvPr id="5" name="Title 18">
            <a:extLst>
              <a:ext uri="{FF2B5EF4-FFF2-40B4-BE49-F238E27FC236}">
                <a16:creationId xmlns:a16="http://schemas.microsoft.com/office/drawing/2014/main" id="{60EF5C91-8D43-28C1-E358-E793BDDCF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</p:spPr>
        <p:txBody>
          <a:bodyPr/>
          <a:lstStyle/>
          <a:p>
            <a:r>
              <a:rPr lang="en-US" dirty="0"/>
              <a:t>Poetry Writing: 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31990143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84CF5-AA76-539F-CFA4-9B03CCAAB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9">
            <a:extLst>
              <a:ext uri="{FF2B5EF4-FFF2-40B4-BE49-F238E27FC236}">
                <a16:creationId xmlns:a16="http://schemas.microsoft.com/office/drawing/2014/main" id="{81B96408-8593-8F77-ABCF-0AD1EB47AE33}"/>
              </a:ext>
            </a:extLst>
          </p:cNvPr>
          <p:cNvSpPr txBox="1">
            <a:spLocks/>
          </p:cNvSpPr>
          <p:nvPr/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System Font Regular"/>
              <a:buChar char="●"/>
              <a:defRPr sz="2600" b="0" i="0" u="none" strike="noStrike" cap="none" spc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 panose="02070309020205020404" pitchFamily="49" charset="0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35100" marR="0" lvl="2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Wingdings" pitchFamily="2" charset="2"/>
              <a:buChar char="§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24"/>
              </a:spcBef>
              <a:buFont typeface="System Font Regular"/>
              <a:buNone/>
            </a:pPr>
            <a:r>
              <a:rPr lang="en-US" dirty="0"/>
              <a:t>Use the following format for titling your Golden Shovel poem:</a:t>
            </a:r>
          </a:p>
          <a:p>
            <a:pPr>
              <a:lnSpc>
                <a:spcPct val="100000"/>
              </a:lnSpc>
              <a:spcBef>
                <a:spcPts val="624"/>
              </a:spcBef>
            </a:pPr>
            <a:r>
              <a:rPr lang="en-US" dirty="0"/>
              <a:t>[Poem Title]</a:t>
            </a:r>
          </a:p>
          <a:p>
            <a:pPr>
              <a:lnSpc>
                <a:spcPct val="100000"/>
              </a:lnSpc>
              <a:spcBef>
                <a:spcPts val="624"/>
              </a:spcBef>
            </a:pPr>
            <a:r>
              <a:rPr lang="en-US" dirty="0"/>
              <a:t>after “[Original Poem/Song Title]” by [Original Author]</a:t>
            </a:r>
          </a:p>
          <a:p>
            <a:pPr>
              <a:lnSpc>
                <a:spcPct val="100000"/>
              </a:lnSpc>
              <a:spcBef>
                <a:spcPts val="624"/>
              </a:spcBef>
            </a:pPr>
            <a:r>
              <a:rPr lang="en-US" dirty="0"/>
              <a:t>by [Your Name]</a:t>
            </a:r>
            <a:endParaRPr lang="en-US" b="1" i="1" dirty="0"/>
          </a:p>
        </p:txBody>
      </p:sp>
      <p:sp>
        <p:nvSpPr>
          <p:cNvPr id="7" name="Title 18">
            <a:extLst>
              <a:ext uri="{FF2B5EF4-FFF2-40B4-BE49-F238E27FC236}">
                <a16:creationId xmlns:a16="http://schemas.microsoft.com/office/drawing/2014/main" id="{BD63A226-1B52-EF07-0A9A-6D570CC6A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</p:spPr>
        <p:txBody>
          <a:bodyPr/>
          <a:lstStyle/>
          <a:p>
            <a:r>
              <a:rPr lang="en-US" dirty="0"/>
              <a:t>Poetry Writing: Title</a:t>
            </a:r>
          </a:p>
        </p:txBody>
      </p:sp>
    </p:spTree>
    <p:extLst>
      <p:ext uri="{BB962C8B-B14F-4D97-AF65-F5344CB8AC3E}">
        <p14:creationId xmlns:p14="http://schemas.microsoft.com/office/powerpoint/2010/main" val="2083091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FF286-303C-81ED-59DF-84321098A2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Essential Question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D37B74-C867-6561-A03A-FDBE004625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5563" indent="0">
              <a:buNone/>
            </a:pPr>
            <a:r>
              <a:rPr lang="en-US" dirty="0"/>
              <a:t>How do authors use metaphors and poetic forms to convey meaning?</a:t>
            </a:r>
          </a:p>
        </p:txBody>
      </p:sp>
    </p:spTree>
    <p:extLst>
      <p:ext uri="{BB962C8B-B14F-4D97-AF65-F5344CB8AC3E}">
        <p14:creationId xmlns:p14="http://schemas.microsoft.com/office/powerpoint/2010/main" val="25718642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A0C1B-768F-6B6D-B456-2CBACCD35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9">
            <a:extLst>
              <a:ext uri="{FF2B5EF4-FFF2-40B4-BE49-F238E27FC236}">
                <a16:creationId xmlns:a16="http://schemas.microsoft.com/office/drawing/2014/main" id="{40E5D0F0-AEAE-4BB3-8537-03F6A947E68A}"/>
              </a:ext>
            </a:extLst>
          </p:cNvPr>
          <p:cNvSpPr txBox="1">
            <a:spLocks/>
          </p:cNvSpPr>
          <p:nvPr/>
        </p:nvSpPr>
        <p:spPr>
          <a:xfrm>
            <a:off x="457200" y="1309352"/>
            <a:ext cx="4114800" cy="3434098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System Font Regular"/>
              <a:buChar char="●"/>
              <a:defRPr sz="2600" b="0" i="0" u="none" strike="noStrike" cap="none" spc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 panose="02070309020205020404" pitchFamily="49" charset="0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35100" marR="0" lvl="2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Wingdings" pitchFamily="2" charset="2"/>
              <a:buChar char="§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spcBef>
                <a:spcPts val="624"/>
              </a:spcBef>
            </a:pPr>
            <a:r>
              <a:rPr lang="en-US" dirty="0"/>
              <a:t>At least 10 lines</a:t>
            </a:r>
          </a:p>
          <a:p>
            <a:pPr lvl="1">
              <a:lnSpc>
                <a:spcPct val="100000"/>
              </a:lnSpc>
              <a:spcBef>
                <a:spcPts val="480"/>
              </a:spcBef>
              <a:buSzPct val="100000"/>
              <a:buFont typeface="System Font Regular"/>
              <a:buChar char="○"/>
            </a:pPr>
            <a:r>
              <a:rPr lang="en-US" sz="2400" dirty="0"/>
              <a:t>Bold the last word of each line.</a:t>
            </a:r>
          </a:p>
          <a:p>
            <a:pPr>
              <a:lnSpc>
                <a:spcPct val="100000"/>
              </a:lnSpc>
              <a:spcBef>
                <a:spcPts val="624"/>
              </a:spcBef>
            </a:pPr>
            <a:r>
              <a:rPr lang="en-US" dirty="0"/>
              <a:t>At least 2 metaphors</a:t>
            </a:r>
          </a:p>
          <a:p>
            <a:pPr lvl="1">
              <a:lnSpc>
                <a:spcPct val="100000"/>
              </a:lnSpc>
              <a:spcBef>
                <a:spcPts val="480"/>
              </a:spcBef>
              <a:buSzPct val="100000"/>
              <a:buFont typeface="System Font Regular"/>
              <a:buChar char="○"/>
            </a:pPr>
            <a:r>
              <a:rPr lang="en-US" sz="2400" dirty="0"/>
              <a:t>Circle your metaphors.</a:t>
            </a:r>
          </a:p>
        </p:txBody>
      </p:sp>
      <p:sp>
        <p:nvSpPr>
          <p:cNvPr id="10" name="Title 18">
            <a:extLst>
              <a:ext uri="{FF2B5EF4-FFF2-40B4-BE49-F238E27FC236}">
                <a16:creationId xmlns:a16="http://schemas.microsoft.com/office/drawing/2014/main" id="{3B77F395-7DAA-85EC-FF86-149435771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</p:spPr>
        <p:txBody>
          <a:bodyPr/>
          <a:lstStyle/>
          <a:p>
            <a:r>
              <a:rPr lang="en-US" dirty="0"/>
              <a:t>Writing Time</a:t>
            </a:r>
          </a:p>
        </p:txBody>
      </p:sp>
      <p:sp>
        <p:nvSpPr>
          <p:cNvPr id="11" name="Content Placeholder 19">
            <a:extLst>
              <a:ext uri="{FF2B5EF4-FFF2-40B4-BE49-F238E27FC236}">
                <a16:creationId xmlns:a16="http://schemas.microsoft.com/office/drawing/2014/main" id="{2D1DD0D4-07D7-0094-28D4-A8C3828383B6}"/>
              </a:ext>
            </a:extLst>
          </p:cNvPr>
          <p:cNvSpPr txBox="1">
            <a:spLocks/>
          </p:cNvSpPr>
          <p:nvPr/>
        </p:nvSpPr>
        <p:spPr>
          <a:xfrm>
            <a:off x="4572000" y="1309352"/>
            <a:ext cx="4114800" cy="3434098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24"/>
              </a:spcBef>
              <a:buClr>
                <a:schemeClr val="accent3"/>
              </a:buClr>
              <a:buFont typeface="System Font Regular"/>
              <a:buChar char="●"/>
            </a:pPr>
            <a:r>
              <a:rPr lang="en-US" dirty="0"/>
              <a:t>[Poem Title]</a:t>
            </a:r>
            <a:br>
              <a:rPr lang="en-US" dirty="0"/>
            </a:br>
            <a:r>
              <a:rPr lang="en-US" dirty="0"/>
              <a:t>after “[Original Poem/Song Title]” by [Original Author]</a:t>
            </a:r>
            <a:br>
              <a:rPr lang="en-US" dirty="0"/>
            </a:br>
            <a:r>
              <a:rPr lang="en-US" dirty="0"/>
              <a:t>by [Your Name]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1117730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51163-EF2B-4EF4-8D96-E67A76D7B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9">
            <a:extLst>
              <a:ext uri="{FF2B5EF4-FFF2-40B4-BE49-F238E27FC236}">
                <a16:creationId xmlns:a16="http://schemas.microsoft.com/office/drawing/2014/main" id="{CF821501-5417-5C27-1506-5C71CC9FDCF2}"/>
              </a:ext>
            </a:extLst>
          </p:cNvPr>
          <p:cNvSpPr txBox="1">
            <a:spLocks/>
          </p:cNvSpPr>
          <p:nvPr/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System Font Regular"/>
              <a:buChar char="●"/>
              <a:defRPr sz="2600" b="0" i="0" u="none" strike="noStrike" cap="none" spc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 panose="02070309020205020404" pitchFamily="49" charset="0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35100" marR="0" lvl="2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Wingdings" pitchFamily="2" charset="2"/>
              <a:buChar char="§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24"/>
              </a:spcBef>
              <a:buFont typeface="System Font Regular"/>
              <a:buNone/>
            </a:pPr>
            <a:r>
              <a:rPr lang="en-US" dirty="0"/>
              <a:t>For each metaphor, answer the following:</a:t>
            </a:r>
          </a:p>
          <a:p>
            <a:pPr>
              <a:lnSpc>
                <a:spcPct val="100000"/>
              </a:lnSpc>
              <a:spcBef>
                <a:spcPts val="624"/>
              </a:spcBef>
            </a:pPr>
            <a:r>
              <a:rPr lang="en-US" dirty="0"/>
              <a:t>What type of metaphor is it?</a:t>
            </a:r>
          </a:p>
          <a:p>
            <a:pPr>
              <a:lnSpc>
                <a:spcPct val="100000"/>
              </a:lnSpc>
              <a:spcBef>
                <a:spcPts val="624"/>
              </a:spcBef>
            </a:pPr>
            <a:r>
              <a:rPr lang="en-US" dirty="0"/>
              <a:t>What two things is it comparing?</a:t>
            </a:r>
          </a:p>
          <a:p>
            <a:pPr>
              <a:lnSpc>
                <a:spcPct val="100000"/>
              </a:lnSpc>
              <a:spcBef>
                <a:spcPts val="624"/>
              </a:spcBef>
            </a:pPr>
            <a:r>
              <a:rPr lang="en-US" dirty="0"/>
              <a:t>What do you want your reader to understand from this metaphor?</a:t>
            </a:r>
          </a:p>
        </p:txBody>
      </p:sp>
      <p:sp>
        <p:nvSpPr>
          <p:cNvPr id="7" name="Title 18">
            <a:extLst>
              <a:ext uri="{FF2B5EF4-FFF2-40B4-BE49-F238E27FC236}">
                <a16:creationId xmlns:a16="http://schemas.microsoft.com/office/drawing/2014/main" id="{0952FBB0-49FC-AF5E-6358-895693FD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</p:spPr>
        <p:txBody>
          <a:bodyPr/>
          <a:lstStyle/>
          <a:p>
            <a:r>
              <a:rPr lang="en-US" dirty="0"/>
              <a:t>Metaphor Reflection</a:t>
            </a:r>
          </a:p>
        </p:txBody>
      </p:sp>
    </p:spTree>
    <p:extLst>
      <p:ext uri="{BB962C8B-B14F-4D97-AF65-F5344CB8AC3E}">
        <p14:creationId xmlns:p14="http://schemas.microsoft.com/office/powerpoint/2010/main" val="2296536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967F7-84E8-560B-F37C-5889CAD3D8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Lesson Objectives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73C2D-1BB9-55EF-4647-49A70FA7C1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Identify and interpret metaphors for meaning.</a:t>
            </a:r>
          </a:p>
          <a:p>
            <a:r>
              <a:rPr lang="en-US" dirty="0"/>
              <a:t>Apply your knowledge of metaphors and poetic form to create your own Golden Shovel poem.</a:t>
            </a:r>
          </a:p>
        </p:txBody>
      </p:sp>
    </p:spTree>
    <p:extLst>
      <p:ext uri="{BB962C8B-B14F-4D97-AF65-F5344CB8AC3E}">
        <p14:creationId xmlns:p14="http://schemas.microsoft.com/office/powerpoint/2010/main" val="3839097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E7A88-38C4-BC9E-376B-077FA13CB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Statements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930D6C-7C0B-5D2F-68BD-22A9B7748E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24"/>
              </a:spcBef>
            </a:pPr>
            <a:r>
              <a:rPr lang="en-US" dirty="0"/>
              <a:t>For each image, walk to the situation sign</a:t>
            </a:r>
            <a:br>
              <a:rPr lang="en-US" dirty="0"/>
            </a:br>
            <a:r>
              <a:rPr lang="en-US" dirty="0"/>
              <a:t>that feels most like the image to you.</a:t>
            </a:r>
          </a:p>
          <a:p>
            <a:pPr>
              <a:lnSpc>
                <a:spcPct val="100000"/>
              </a:lnSpc>
              <a:spcBef>
                <a:spcPts val="624"/>
              </a:spcBef>
            </a:pPr>
            <a:r>
              <a:rPr lang="en-US" dirty="0"/>
              <a:t>Think about it like this:</a:t>
            </a:r>
            <a:br>
              <a:rPr lang="en-US" dirty="0"/>
            </a:br>
            <a:r>
              <a:rPr lang="en-US" dirty="0"/>
              <a:t>“This [situation] makes me feel like this [image].”</a:t>
            </a:r>
          </a:p>
          <a:p>
            <a:pPr>
              <a:lnSpc>
                <a:spcPct val="100000"/>
              </a:lnSpc>
              <a:spcBef>
                <a:spcPts val="624"/>
              </a:spcBef>
            </a:pPr>
            <a:r>
              <a:rPr lang="en-US" dirty="0"/>
              <a:t>Once you are at your situation sign, discuss with your group why you made that connection.</a:t>
            </a:r>
          </a:p>
        </p:txBody>
      </p:sp>
      <p:pic>
        <p:nvPicPr>
          <p:cNvPr id="5" name="Picture 4" descr="A pink magnet with blue and white markings&#10;&#10;AI-generated content may be incorrect.">
            <a:extLst>
              <a:ext uri="{FF2B5EF4-FFF2-40B4-BE49-F238E27FC236}">
                <a16:creationId xmlns:a16="http://schemas.microsoft.com/office/drawing/2014/main" id="{1F99A44C-7C8F-599B-929C-47EA2CA15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408" y="400051"/>
            <a:ext cx="1774391" cy="196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2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mask holding a mirror&#10;&#10;AI-generated content may be incorrect.">
            <a:extLst>
              <a:ext uri="{FF2B5EF4-FFF2-40B4-BE49-F238E27FC236}">
                <a16:creationId xmlns:a16="http://schemas.microsoft.com/office/drawing/2014/main" id="{08F6F890-1080-E1BA-4E55-B98E7962E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800" y="353648"/>
            <a:ext cx="6680400" cy="443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21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2DDDE-7745-ADBD-17BD-9AB0EA857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birds flying in the sky&#10;&#10;AI-generated content may be incorrect.">
            <a:extLst>
              <a:ext uri="{FF2B5EF4-FFF2-40B4-BE49-F238E27FC236}">
                <a16:creationId xmlns:a16="http://schemas.microsoft.com/office/drawing/2014/main" id="{C0B671D8-C5CE-7963-4F21-7B97D7FC9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570" y="354330"/>
            <a:ext cx="6654860" cy="443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84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1A71B-372A-1B70-1BB0-EF9B3977C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kull with holes in it&#10;&#10;AI-generated content may be incorrect.">
            <a:extLst>
              <a:ext uri="{FF2B5EF4-FFF2-40B4-BE49-F238E27FC236}">
                <a16:creationId xmlns:a16="http://schemas.microsoft.com/office/drawing/2014/main" id="{E00D5471-F887-1568-03D2-B2C2AB107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031" y="354330"/>
            <a:ext cx="5489937" cy="443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58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0FDDF-140F-E3AE-6891-BE438A198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ird in a cage&#10;&#10;AI-generated content may be incorrect.">
            <a:extLst>
              <a:ext uri="{FF2B5EF4-FFF2-40B4-BE49-F238E27FC236}">
                <a16:creationId xmlns:a16="http://schemas.microsoft.com/office/drawing/2014/main" id="{93399A06-44FA-11C9-280B-1700B0B5C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801" y="354330"/>
            <a:ext cx="4036398" cy="443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14044"/>
      </p:ext>
    </p:extLst>
  </p:cSld>
  <p:clrMapOvr>
    <a:masterClrMapping/>
  </p:clrMapOvr>
</p:sld>
</file>

<file path=ppt/theme/theme1.xml><?xml version="1.0" encoding="utf-8"?>
<a:theme xmlns:a="http://schemas.openxmlformats.org/drawingml/2006/main" name="K20 LEAR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8AC3"/>
      </a:accent1>
      <a:accent2>
        <a:srgbClr val="285781"/>
      </a:accent2>
      <a:accent3>
        <a:srgbClr val="971D20"/>
      </a:accent3>
      <a:accent4>
        <a:srgbClr val="E8BF3C"/>
      </a:accent4>
      <a:accent5>
        <a:srgbClr val="FFFFF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</TotalTime>
  <Words>1462</Words>
  <Application>Microsoft Office PowerPoint</Application>
  <PresentationFormat>On-screen Show (16:9)</PresentationFormat>
  <Paragraphs>141</Paragraphs>
  <Slides>31</Slides>
  <Notes>21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Courier New</vt:lpstr>
      <vt:lpstr>System Font Regular</vt:lpstr>
      <vt:lpstr>Wingdings</vt:lpstr>
      <vt:lpstr>K20 LEARN</vt:lpstr>
      <vt:lpstr>PowerPoint Presentation</vt:lpstr>
      <vt:lpstr>Unmasking Metaphors</vt:lpstr>
      <vt:lpstr>Essential Question</vt:lpstr>
      <vt:lpstr>Lesson Objectives</vt:lpstr>
      <vt:lpstr>Magnetic Statements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Poetic Moments</vt:lpstr>
      <vt:lpstr>Without Words</vt:lpstr>
      <vt:lpstr>Without Words: Example</vt:lpstr>
      <vt:lpstr>What Does It Mean?</vt:lpstr>
      <vt:lpstr>Theme Statement</vt:lpstr>
      <vt:lpstr>Card Matching</vt:lpstr>
      <vt:lpstr>Card Matching</vt:lpstr>
      <vt:lpstr>Card Matching</vt:lpstr>
      <vt:lpstr>Note Catcher</vt:lpstr>
      <vt:lpstr>The Art of the Metaphor</vt:lpstr>
      <vt:lpstr>New Style of Poetry</vt:lpstr>
      <vt:lpstr>Poetic Moments</vt:lpstr>
      <vt:lpstr>Why-Lighting</vt:lpstr>
      <vt:lpstr>Poetic Reflection</vt:lpstr>
      <vt:lpstr>Theme Statement</vt:lpstr>
      <vt:lpstr>Poetry Writing: Expectations</vt:lpstr>
      <vt:lpstr>Poetry Writing: Getting Started</vt:lpstr>
      <vt:lpstr>Poetry Writing: Title</vt:lpstr>
      <vt:lpstr>Writing Time</vt:lpstr>
      <vt:lpstr>Metaphor Reflection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Unmasking Metaphors</dc:title>
  <dc:subject/>
  <dc:creator>K20 Center</dc:creator>
  <cp:keywords/>
  <dc:description/>
  <cp:lastModifiedBy>Eike, Michell L.</cp:lastModifiedBy>
  <cp:revision>30</cp:revision>
  <dcterms:modified xsi:type="dcterms:W3CDTF">2025-07-02T16:18:04Z</dcterms:modified>
  <cp:category/>
</cp:coreProperties>
</file>