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33"/>
  </p:notesMasterIdLst>
  <p:sldIdLst>
    <p:sldId id="256" r:id="rId2"/>
    <p:sldId id="270" r:id="rId3"/>
    <p:sldId id="272" r:id="rId4"/>
    <p:sldId id="271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74"/>
    <p:restoredTop sz="94737"/>
  </p:normalViewPr>
  <p:slideViewPr>
    <p:cSldViewPr snapToGrid="0">
      <p:cViewPr varScale="1">
        <p:scale>
          <a:sx n="88" d="100"/>
          <a:sy n="88" d="100"/>
        </p:scale>
        <p:origin x="192" y="1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8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484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0edKgL9Eg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vLj5reRmI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ress72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mmonlit.org/en/texts/jabari-unmasked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gy-1Z2Sa-c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ISP02KPau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ask-carnival-venice-costume-600332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irds-flying-freedom-ducks-heaven-5159711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skull-skeleton-human-24217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age-gold-bird-jail-locked-122673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een-leafed-plant-on-sand-143840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lack-and-white-photo-of-clocks-707676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ul_Laurence_Dunbar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ommonlit.org/en/texts/we-wear-the-mas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Without words.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https://learn.k20center.ou.edu/strategy/4845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Without words.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https://learn.k20center.ou.edu/strategy/4845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1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 3 minute timer.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https://www.youtube.com/watch?v=iISP02KPau0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Card matching.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DD43677B-7323-E236-9FF2-A3C9E38D2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c260ff964_0_86:notes">
            <a:extLst>
              <a:ext uri="{FF2B5EF4-FFF2-40B4-BE49-F238E27FC236}">
                <a16:creationId xmlns:a16="http://schemas.microsoft.com/office/drawing/2014/main" id="{92EF22DB-76D0-4C60-7F35-56DA3478F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c260ff964_0_86:notes">
            <a:extLst>
              <a:ext uri="{FF2B5EF4-FFF2-40B4-BE49-F238E27FC236}">
                <a16:creationId xmlns:a16="http://schemas.microsoft.com/office/drawing/2014/main" id="{8AA776AD-EC7C-19D0-F664-02158B8B6D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Card matching.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0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AEF08ADB-7E9F-F860-6482-4701F684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c260ff964_0_86:notes">
            <a:extLst>
              <a:ext uri="{FF2B5EF4-FFF2-40B4-BE49-F238E27FC236}">
                <a16:creationId xmlns:a16="http://schemas.microsoft.com/office/drawing/2014/main" id="{BC353FE5-4E90-0180-DBE1-BE1C2148EC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c260ff964_0_86:notes">
            <a:extLst>
              <a:ext uri="{FF2B5EF4-FFF2-40B4-BE49-F238E27FC236}">
                <a16:creationId xmlns:a16="http://schemas.microsoft.com/office/drawing/2014/main" id="{1C2BE300-3929-E145-2D4B-29982A4DBE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Card matching.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https://learn.k20center.ou.edu/strategy/1837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6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TED-Ed. (2012, September 24).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art of the metaphor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https://www.youtube.com/watch?v=A0edKgL9EgM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42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North Vancouver City Library (2020, April 28).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Teen Tuesday: Golden Shovel poetry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https://www.youtube.com/watch?v=bBvLj5reRmI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90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Grimes, N. (2006).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Nikki Grimes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Wikipedia.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https://en.wikipedia.org/wiki/File:Press72.jpg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Grimes, N. (2017). </a:t>
            </a:r>
            <a:r>
              <a:rPr lang="en-US" i="1" dirty="0"/>
              <a:t>Jabari unmasked. </a:t>
            </a:r>
            <a:r>
              <a:rPr lang="en-US" dirty="0" err="1"/>
              <a:t>CommonLit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https://www.commonlit.org/en/texts/jabari-unmasked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9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Why-lighting.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https://learn.k20center.ou.edu/strategy/128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Magnetic statements.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https://learn.k20center.ou.edu/strategy/166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25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10 minute timer.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https://www.youtube.com/watch?v=9gy-1Z2Sa-c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(2021, September 21). K20 Center 3-minute timer. [Video]. YouTube.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https://www.youtube.com/watch?v=iISP02KPau0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HelenJank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(2021, February 10).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Mask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https://pixabay.com/photos/mask-carnival-venice-costume-6003323/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5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E74AF-BBB6-E046-AAFD-3E8625F96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EF171-C09B-CFBE-ABD9-691326DC2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FAFB1-4706-4C24-F1F9-732F71E5E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NoName_13. (2020, May 10).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Birds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https://pixabay.com/photos/birds-flying-freedom-ducks-heaven-5159711/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5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55F43-A560-DD3E-5AE0-BAD59086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2EC8B-DFCC-FF3C-7AA2-B8CFC59AA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3CEF4-5E29-E823-41ED-9310F7976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steinchen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(2014, January 10).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https://pixabay.com/photos/skull-skeleton-human-242172/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5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F756F-C80F-95A5-5DB6-67B58E94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E69FB-94AA-91EE-DA60-447B84B06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F3821-EE61-ADE1-0CB4-B2B567E3B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garten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-gg. (2016, February 29).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Cage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https://pixabay.com/photos/cage-gold-bird-jail-locked-1226738/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54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B7A28-FB9A-68DE-8F86-ADDFF65D6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CE206-73D3-F867-002E-BC2C56878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6BB70-D6AE-E9C9-BC53-708A94EAB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Engin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Akyurt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(2015, October 27).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 leafed plant on sand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https://www.pexels.com/photo/green-leafed-plant-on-sand-1438404/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0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3718-9705-DA16-86CE-656B639E9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57F49-310F-3423-7588-2ED6289DC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EBCC6-488F-817C-0CB3-E0FE6090A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Andrey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Grushnikov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(2017, September 14).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Clocks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[Photograph].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Pexels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https://www.pexels.com/photo/black-and-white-photo-of-clocks-707676/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2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Wood, N. B. (1897).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White side of a black subject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[Sketch]. Wikimedia Commons.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https://commons.wikimedia.org/wiki/File:Paul_Laurence_Dunbar.jpg</a:t>
            </a:r>
            <a:endParaRPr lang="en-US" sz="11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/>
              <a:t>Dunbar, P. L. (1896). </a:t>
            </a:r>
            <a:r>
              <a:rPr lang="en-US" i="1" dirty="0"/>
              <a:t>We wear the mask. </a:t>
            </a:r>
            <a:r>
              <a:rPr lang="en-US" dirty="0" err="1"/>
              <a:t>CommonLit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https://www.commonlit.org/en/texts/we-wear-the-mask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;p3">
            <a:extLst>
              <a:ext uri="{FF2B5EF4-FFF2-40B4-BE49-F238E27FC236}">
                <a16:creationId xmlns:a16="http://schemas.microsoft.com/office/drawing/2014/main" id="{D0250A39-DBED-22CF-513D-899F6ED4BA1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Subtitle: Calibri Reg., 26pt</a:t>
            </a:r>
            <a:endParaRPr dirty="0"/>
          </a:p>
        </p:txBody>
      </p:sp>
      <p:sp>
        <p:nvSpPr>
          <p:cNvPr id="4" name="Google Shape;11;p3">
            <a:extLst>
              <a:ext uri="{FF2B5EF4-FFF2-40B4-BE49-F238E27FC236}">
                <a16:creationId xmlns:a16="http://schemas.microsoft.com/office/drawing/2014/main" id="{417E501A-52D0-FED6-AA58-420BD6D741D1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50pt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userDrawn="1">
  <p:cSld name="Objec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;p4">
            <a:extLst>
              <a:ext uri="{FF2B5EF4-FFF2-40B4-BE49-F238E27FC236}">
                <a16:creationId xmlns:a16="http://schemas.microsoft.com/office/drawing/2014/main" id="{3A755AE6-8F5E-B692-854D-9C43C5203B2A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Objective: Calibri Reg., 50pt</a:t>
            </a:r>
            <a:endParaRPr dirty="0"/>
          </a:p>
        </p:txBody>
      </p:sp>
      <p:sp>
        <p:nvSpPr>
          <p:cNvPr id="3" name="Google Shape;16;p4">
            <a:extLst>
              <a:ext uri="{FF2B5EF4-FFF2-40B4-BE49-F238E27FC236}">
                <a16:creationId xmlns:a16="http://schemas.microsoft.com/office/drawing/2014/main" id="{157EFD0C-D371-DE2D-CBBF-6DB5E19594E6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preserve="1" userDrawn="1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;p4">
            <a:extLst>
              <a:ext uri="{FF2B5EF4-FFF2-40B4-BE49-F238E27FC236}">
                <a16:creationId xmlns:a16="http://schemas.microsoft.com/office/drawing/2014/main" id="{FBA6BE57-3E30-859E-4D3E-3A8E96F2BC7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Essential Q: Calibri Reg., 50pt</a:t>
            </a:r>
            <a:endParaRPr dirty="0"/>
          </a:p>
        </p:txBody>
      </p:sp>
      <p:sp>
        <p:nvSpPr>
          <p:cNvPr id="6" name="Google Shape;16;p4">
            <a:extLst>
              <a:ext uri="{FF2B5EF4-FFF2-40B4-BE49-F238E27FC236}">
                <a16:creationId xmlns:a16="http://schemas.microsoft.com/office/drawing/2014/main" id="{562D34DC-7199-C97A-6FDD-E3347F3701D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System Font Regular"/>
              <a:buChar char="●"/>
              <a:tabLst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Subtitle: Calibri Reg., 26pt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tabLst/>
              <a:defRPr/>
            </a:pPr>
            <a:r>
              <a:rPr lang="en-US" dirty="0"/>
              <a:t>Use bullet points if there are multiple questions</a:t>
            </a:r>
          </a:p>
        </p:txBody>
      </p:sp>
    </p:spTree>
    <p:extLst>
      <p:ext uri="{BB962C8B-B14F-4D97-AF65-F5344CB8AC3E}">
        <p14:creationId xmlns:p14="http://schemas.microsoft.com/office/powerpoint/2010/main" val="105923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 userDrawn="1">
  <p:cSld name="Content - 1 Column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 hasCustomPrompt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lvl="2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Content: Calibri Reg., 26pt (minimum 18pt if needed)</a:t>
            </a:r>
          </a:p>
          <a:p>
            <a:pPr lvl="1"/>
            <a:r>
              <a:rPr lang="en-US" dirty="0"/>
              <a:t>Calibri Reg., 26pt (minimum 18pt if needed) </a:t>
            </a:r>
          </a:p>
          <a:p>
            <a:pPr lvl="2"/>
            <a:r>
              <a:rPr lang="en-US" dirty="0"/>
              <a:t>Calibri Reg., 26pt (minimum 18pt if needed)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;p5">
            <a:extLst>
              <a:ext uri="{FF2B5EF4-FFF2-40B4-BE49-F238E27FC236}">
                <a16:creationId xmlns:a16="http://schemas.microsoft.com/office/drawing/2014/main" id="{8A625688-D669-7842-F000-726A63CBD9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56175" y="445024"/>
            <a:ext cx="8225400" cy="818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Title: Calibri Reg., 36pt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1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ISP02KPau0?feature=oembed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0edKgL9EgM?feature=oembed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A0edKgL9Eg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BvLj5reRmI?feature=oembed" TargetMode="External"/><Relationship Id="rId5" Type="http://schemas.openxmlformats.org/officeDocument/2006/relationships/hyperlink" Target="https://www.youtube.com/watch?v=bBvLj5reRmI" TargetMode="Externa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iISP02KPau0?feature=oembed" TargetMode="Externa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796AD-EBFF-D305-C192-D375DE96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t growing from a keyboard&#10;&#10;AI-generated content may be incorrect.">
            <a:extLst>
              <a:ext uri="{FF2B5EF4-FFF2-40B4-BE49-F238E27FC236}">
                <a16:creationId xmlns:a16="http://schemas.microsoft.com/office/drawing/2014/main" id="{846BBC76-D2EB-50B8-FA56-A63DE8B25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70" y="354330"/>
            <a:ext cx="66522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49FC8-DCA8-5972-8B17-FF6DCF15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locks stacked together&#10;&#10;AI-generated content may be incorrect.">
            <a:extLst>
              <a:ext uri="{FF2B5EF4-FFF2-40B4-BE49-F238E27FC236}">
                <a16:creationId xmlns:a16="http://schemas.microsoft.com/office/drawing/2014/main" id="{300F4C6D-BBD1-1C66-58C2-C2510273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944" y="354330"/>
            <a:ext cx="3268111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8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33B3F-148D-E432-D08D-9A83201D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Moments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249CC-CAF6-76EE-BD04-885C8EB55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Title:</a:t>
            </a:r>
            <a:r>
              <a:rPr lang="en-US" dirty="0"/>
              <a:t> We Wear the Mask</a:t>
            </a:r>
          </a:p>
          <a:p>
            <a:r>
              <a:rPr lang="en-US" b="1" dirty="0"/>
              <a:t>Author:</a:t>
            </a:r>
            <a:r>
              <a:rPr lang="en-US" dirty="0"/>
              <a:t> Paul Laurence Dunbar</a:t>
            </a:r>
            <a:br>
              <a:rPr lang="en-US" dirty="0"/>
            </a:br>
            <a:r>
              <a:rPr lang="en-US" dirty="0"/>
              <a:t>               (1872–1906)</a:t>
            </a:r>
          </a:p>
          <a:p>
            <a:r>
              <a:rPr lang="en-US" b="1" dirty="0"/>
              <a:t>Date:</a:t>
            </a:r>
            <a:r>
              <a:rPr lang="en-US" dirty="0"/>
              <a:t> 1896</a:t>
            </a:r>
          </a:p>
          <a:p>
            <a:endParaRPr lang="en-US" dirty="0"/>
          </a:p>
        </p:txBody>
      </p:sp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E15A3F09-572D-6DF1-9082-AA2444C7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930" y="854067"/>
            <a:ext cx="2686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0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F5D7-05D8-788B-E07C-9044D4EE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5BE8F-9803-7741-AEBE-D65900830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Highlight the following text in each of the</a:t>
            </a:r>
            <a:br>
              <a:rPr lang="en-US" dirty="0"/>
            </a:br>
            <a:r>
              <a:rPr lang="en-US" dirty="0"/>
              <a:t>following lines of the poem:</a:t>
            </a:r>
          </a:p>
          <a:p>
            <a:pPr lvl="0" indent="-457200"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  [1] We wear </a:t>
            </a:r>
            <a:r>
              <a:rPr lang="en-US" dirty="0">
                <a:highlight>
                  <a:srgbClr val="A3CAEA"/>
                </a:highlight>
              </a:rPr>
              <a:t>the mask</a:t>
            </a:r>
            <a:r>
              <a:rPr lang="en-US" dirty="0"/>
              <a:t> that grins and lies,</a:t>
            </a:r>
          </a:p>
          <a:p>
            <a:pPr lvl="0" indent="-457200"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  [4] With </a:t>
            </a:r>
            <a:r>
              <a:rPr lang="en-US" dirty="0">
                <a:highlight>
                  <a:srgbClr val="A3CAEA"/>
                </a:highlight>
              </a:rPr>
              <a:t>torn and bleeding hearts</a:t>
            </a:r>
            <a:r>
              <a:rPr lang="en-US" dirty="0"/>
              <a:t> we smile,</a:t>
            </a:r>
          </a:p>
          <a:p>
            <a:pPr lvl="0" indent="-457200">
              <a:lnSpc>
                <a:spcPct val="100000"/>
              </a:lnSpc>
              <a:spcBef>
                <a:spcPts val="520"/>
              </a:spcBef>
            </a:pPr>
            <a:r>
              <a:rPr lang="en-US" dirty="0"/>
              <a:t>[14] But </a:t>
            </a:r>
            <a:r>
              <a:rPr lang="en-US" dirty="0">
                <a:highlight>
                  <a:srgbClr val="A3CAEA"/>
                </a:highlight>
              </a:rPr>
              <a:t>let the world dream</a:t>
            </a:r>
            <a:r>
              <a:rPr lang="en-US" dirty="0"/>
              <a:t> otherwise,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For </a:t>
            </a:r>
            <a:r>
              <a:rPr lang="en-US" b="1" i="1" u="sng" dirty="0"/>
              <a:t>one</a:t>
            </a:r>
            <a:r>
              <a:rPr lang="en-US" b="1" dirty="0"/>
              <a:t> of the highlighted phrases, illustrate what you think the phrase is trying to get you to imagine.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 descr="A purple head with a white paper with drawings on it&#10;&#10;AI-generated content may be incorrect.">
            <a:extLst>
              <a:ext uri="{FF2B5EF4-FFF2-40B4-BE49-F238E27FC236}">
                <a16:creationId xmlns:a16="http://schemas.microsoft.com/office/drawing/2014/main" id="{D747FF84-4884-2231-3059-C2396794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542" y="387335"/>
            <a:ext cx="1647371" cy="18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9DD2-585E-78CE-F38E-7046F369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Without Words: Example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F744E50-D43A-7F6F-DB70-2257594C883D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System Font Regular"/>
              <a:buNone/>
            </a:pPr>
            <a:endParaRPr lang="en-US" b="1"/>
          </a:p>
          <a:p>
            <a:pPr marL="0" indent="0">
              <a:buFont typeface="System Font Regular"/>
              <a:buNone/>
            </a:pPr>
            <a:endParaRPr lang="en-US" b="1"/>
          </a:p>
          <a:p>
            <a:pPr marL="0" indent="0">
              <a:buFont typeface="System Font Regular"/>
              <a:buNone/>
            </a:pPr>
            <a:endParaRPr lang="en-US" b="1"/>
          </a:p>
          <a:p>
            <a:pPr marL="0" indent="0">
              <a:buFont typeface="System Font Regular"/>
              <a:buNone/>
            </a:pPr>
            <a:endParaRPr lang="en-US" b="1"/>
          </a:p>
          <a:p>
            <a:pPr marL="0" indent="0">
              <a:buFont typeface="System Font Regular"/>
              <a:buNone/>
            </a:pPr>
            <a:endParaRPr lang="en-US" b="1"/>
          </a:p>
          <a:p>
            <a:pPr marL="0" indent="0" algn="ctr">
              <a:buFont typeface="System Font Regular"/>
              <a:buNone/>
            </a:pPr>
            <a:r>
              <a:rPr lang="en-US" b="1"/>
              <a:t>Illustrate what you think your highlighted phrase</a:t>
            </a:r>
            <a:br>
              <a:rPr lang="en-US" b="1"/>
            </a:br>
            <a:r>
              <a:rPr lang="en-US" b="1"/>
              <a:t>is trying to get you to imagine.</a:t>
            </a:r>
            <a:endParaRPr lang="en-US" b="1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FF7CF25D-6756-CBED-2F09-00DF482CACFB}"/>
              </a:ext>
            </a:extLst>
          </p:cNvPr>
          <p:cNvSpPr txBox="1">
            <a:spLocks/>
          </p:cNvSpPr>
          <p:nvPr/>
        </p:nvSpPr>
        <p:spPr>
          <a:xfrm>
            <a:off x="457199" y="1314444"/>
            <a:ext cx="4029741" cy="239670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“</a:t>
            </a:r>
            <a:r>
              <a:rPr lang="en-US" u="sng" dirty="0">
                <a:highlight>
                  <a:srgbClr val="A3CAEA"/>
                </a:highlight>
              </a:rPr>
              <a:t>All the world’s a stage</a:t>
            </a:r>
            <a:r>
              <a:rPr lang="en-US" dirty="0"/>
              <a:t>,</a:t>
            </a:r>
            <a:br>
              <a:rPr lang="en-US" u="sng" dirty="0">
                <a:highlight>
                  <a:srgbClr val="A3CAEA"/>
                </a:highlight>
              </a:rPr>
            </a:br>
            <a:r>
              <a:rPr lang="en-US" dirty="0"/>
              <a:t>and all the men and</a:t>
            </a:r>
            <a:br>
              <a:rPr lang="en-US" dirty="0"/>
            </a:br>
            <a:r>
              <a:rPr lang="en-US" dirty="0"/>
              <a:t>women merely players”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– </a:t>
            </a:r>
            <a:r>
              <a:rPr lang="en-US" i="1" dirty="0"/>
              <a:t>As You Like It</a:t>
            </a:r>
            <a:r>
              <a:rPr lang="en-US" dirty="0"/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William Shakespeare</a:t>
            </a:r>
          </a:p>
        </p:txBody>
      </p:sp>
      <p:pic>
        <p:nvPicPr>
          <p:cNvPr id="6" name="Picture 5" descr="A cartoon of a person standing on a board&#10;&#10;AI-generated content may be incorrect.">
            <a:extLst>
              <a:ext uri="{FF2B5EF4-FFF2-40B4-BE49-F238E27FC236}">
                <a16:creationId xmlns:a16="http://schemas.microsoft.com/office/drawing/2014/main" id="{F6688C4D-9C61-3629-1C36-3D9457905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612" y="735872"/>
            <a:ext cx="2881455" cy="28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9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2AA-18E2-3164-3FD8-D709BE97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876B5-F1B2-7E73-094F-2EC5C2258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0"/>
            <a:ext cx="8225400" cy="3435365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520"/>
              </a:spcBef>
              <a:buFont typeface="+mj-lt"/>
              <a:buAutoNum type="arabicPeriod"/>
            </a:pPr>
            <a:r>
              <a:rPr lang="en-US" dirty="0"/>
              <a:t>Under your illustration, write your response to the following question:</a:t>
            </a:r>
          </a:p>
          <a:p>
            <a:pPr marL="0" indent="0" algn="ctr">
              <a:lnSpc>
                <a:spcPct val="100000"/>
              </a:lnSpc>
              <a:spcBef>
                <a:spcPts val="520"/>
              </a:spcBef>
              <a:buNone/>
            </a:pPr>
            <a:r>
              <a:rPr lang="en-US" b="1" i="1" dirty="0">
                <a:solidFill>
                  <a:schemeClr val="accent3"/>
                </a:solidFill>
              </a:rPr>
              <a:t>What idea do you think the author is trying to get</a:t>
            </a:r>
            <a:br>
              <a:rPr lang="en-US" b="1" i="1" dirty="0">
                <a:solidFill>
                  <a:schemeClr val="accent3"/>
                </a:solidFill>
              </a:rPr>
            </a:br>
            <a:r>
              <a:rPr lang="en-US" b="1" i="1" dirty="0">
                <a:solidFill>
                  <a:schemeClr val="accent3"/>
                </a:solidFill>
              </a:rPr>
              <a:t>you to understand by using this phrase?</a:t>
            </a:r>
          </a:p>
          <a:p>
            <a:pPr marL="514350" indent="-514350">
              <a:lnSpc>
                <a:spcPct val="100000"/>
              </a:lnSpc>
              <a:spcBef>
                <a:spcPts val="520"/>
              </a:spcBef>
              <a:buFont typeface="+mj-lt"/>
              <a:buAutoNum type="arabicPeriod" startAt="2"/>
            </a:pPr>
            <a:r>
              <a:rPr lang="en-US" dirty="0"/>
              <a:t>When you are done writing, discuss your answer with your group.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0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5124-AA56-48DE-0372-FA25868C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3B05-1DD9-DCB9-FEDB-F93685B9F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Create a theme statement that…</a:t>
            </a:r>
          </a:p>
          <a:p>
            <a:pPr>
              <a:lnSpc>
                <a:spcPct val="100000"/>
              </a:lnSpc>
            </a:pPr>
            <a:r>
              <a:rPr lang="en-US" dirty="0"/>
              <a:t>Is a complete sentence.</a:t>
            </a:r>
          </a:p>
          <a:p>
            <a:pPr>
              <a:lnSpc>
                <a:spcPct val="100000"/>
              </a:lnSpc>
            </a:pPr>
            <a:r>
              <a:rPr lang="en-US" dirty="0"/>
              <a:t>Conveys meaning.</a:t>
            </a:r>
          </a:p>
          <a:p>
            <a:pPr>
              <a:lnSpc>
                <a:spcPct val="100000"/>
              </a:lnSpc>
            </a:pPr>
            <a:r>
              <a:rPr lang="en-US" dirty="0"/>
              <a:t>Is universal (applies to many people/situations).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Example:</a:t>
            </a:r>
            <a:r>
              <a:rPr lang="en-US" dirty="0"/>
              <a:t> “The power of friendship can</a:t>
            </a:r>
            <a:br>
              <a:rPr lang="en-US" dirty="0"/>
            </a:br>
            <a:r>
              <a:rPr lang="en-US" dirty="0"/>
              <a:t>help people overcome adversity.”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Online Media 3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088569BE-3B44-4F31-9C29-BDA7802B64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41638" y="545561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8D29-985A-1E26-B604-7A7B20D8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30E64-965D-7719-3AC6-8B2C40ECE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7671700" cy="1968286"/>
          </a:xfrm>
        </p:spPr>
        <p:txBody>
          <a:bodyPr/>
          <a:lstStyle/>
          <a:p>
            <a:pPr marL="63500" indent="0">
              <a:lnSpc>
                <a:spcPct val="100000"/>
              </a:lnSpc>
              <a:buNone/>
            </a:pPr>
            <a:r>
              <a:rPr lang="en-US" dirty="0"/>
              <a:t>Match each vocabulary word with its definition.</a:t>
            </a:r>
          </a:p>
          <a:p>
            <a:pPr marL="635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 descr="A close up of a game&#10;&#10;AI-generated content may be incorrect.">
            <a:extLst>
              <a:ext uri="{FF2B5EF4-FFF2-40B4-BE49-F238E27FC236}">
                <a16:creationId xmlns:a16="http://schemas.microsoft.com/office/drawing/2014/main" id="{B647C4A4-4CFB-0F8B-9021-1588F4561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63" y="2110441"/>
            <a:ext cx="3736823" cy="18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19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F999BE8-61AB-D73D-BCFE-7327CCDEB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192AC1C2-BD10-723D-43F0-2C6BD5F05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Card Matching</a:t>
            </a:r>
            <a:endParaRPr dirty="0"/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A2255A08-8C70-7497-1F3E-CEBB06CA8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802861"/>
              </p:ext>
            </p:extLst>
          </p:nvPr>
        </p:nvGraphicFramePr>
        <p:xfrm>
          <a:off x="456175" y="1585461"/>
          <a:ext cx="8229598" cy="2480310"/>
        </p:xfrm>
        <a:graphic>
          <a:graphicData uri="http://schemas.openxmlformats.org/drawingml/2006/table">
            <a:tbl>
              <a:tblPr firstRow="1" firstCol="1" bandRow="1"/>
              <a:tblGrid>
                <a:gridCol w="20573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70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028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creatively compares two things that are not alike but have something in common; there are many different types.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6168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Extended Metaphor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creative comparison that continues throughout a series of sentences or even an entire poem.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468833"/>
                  </a:ext>
                </a:extLst>
              </a:tr>
            </a:tbl>
          </a:graphicData>
        </a:graphic>
      </p:graphicFrame>
      <p:pic>
        <p:nvPicPr>
          <p:cNvPr id="3" name="Picture 2" descr="A close up of a game&#10;&#10;AI-generated content may be incorrect.">
            <a:extLst>
              <a:ext uri="{FF2B5EF4-FFF2-40B4-BE49-F238E27FC236}">
                <a16:creationId xmlns:a16="http://schemas.microsoft.com/office/drawing/2014/main" id="{75CD964B-1085-9FAC-F3D0-C65C60F8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56" y="307248"/>
            <a:ext cx="2345638" cy="11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6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C340D198-F8E0-CDE4-F219-F7E9B4C0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5DDA6E56-4901-693A-035C-DA730B23A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Card Matching</a:t>
            </a:r>
            <a:endParaRPr dirty="0"/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206D6261-857C-167F-623C-115F3C831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841800"/>
              </p:ext>
            </p:extLst>
          </p:nvPr>
        </p:nvGraphicFramePr>
        <p:xfrm>
          <a:off x="456175" y="1455980"/>
          <a:ext cx="8229598" cy="2961640"/>
        </p:xfrm>
        <a:graphic>
          <a:graphicData uri="http://schemas.openxmlformats.org/drawingml/2006/table">
            <a:tbl>
              <a:tblPr firstRow="1" firstCol="1" bandRow="1"/>
              <a:tblGrid>
                <a:gridCol w="205739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6172199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70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70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Metaphor</a:t>
                      </a:r>
                      <a:endParaRPr lang="en-US" sz="2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compares two things that are not alike by directly stating that one thing </a:t>
                      </a:r>
                      <a:r>
                        <a:rPr kumimoji="0" lang="en-US" sz="22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another.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70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Implied Metaphor</a:t>
                      </a:r>
                      <a:endParaRPr lang="en-US" sz="22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suggests a comparison without directly stating it;</a:t>
                      </a:r>
                      <a:b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hints at the comparison rather than being obvious.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215886"/>
                  </a:ext>
                </a:extLst>
              </a:tr>
              <a:tr h="4706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Simile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compares two things that are not alike using a connecting word such as “like” or “as.”</a:t>
                      </a:r>
                      <a:endParaRPr lang="en-US" sz="2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pic>
        <p:nvPicPr>
          <p:cNvPr id="5" name="Picture 4" descr="A close up of a game&#10;&#10;AI-generated content may be incorrect.">
            <a:extLst>
              <a:ext uri="{FF2B5EF4-FFF2-40B4-BE49-F238E27FC236}">
                <a16:creationId xmlns:a16="http://schemas.microsoft.com/office/drawing/2014/main" id="{32C970B2-06EC-DBB4-D020-86871118C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56" y="307248"/>
            <a:ext cx="2345638" cy="11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0DB6EC0-3438-676C-F8F5-1C74D0AF7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Golden Shovel Poetry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EDAAD6-DA24-1ECF-A1A8-43BEC6CA3A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Unmasking Metaphors</a:t>
            </a:r>
          </a:p>
        </p:txBody>
      </p:sp>
    </p:spTree>
    <p:extLst>
      <p:ext uri="{BB962C8B-B14F-4D97-AF65-F5344CB8AC3E}">
        <p14:creationId xmlns:p14="http://schemas.microsoft.com/office/powerpoint/2010/main" val="217927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6636-5879-2C9D-37C2-1BDA2297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Catcher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FB3E8-59A8-07D6-D2F5-A80F809E8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During the following video, look for examples of each of these vocabulary words.</a:t>
            </a:r>
          </a:p>
          <a:p>
            <a:pPr>
              <a:lnSpc>
                <a:spcPct val="100000"/>
              </a:lnSpc>
            </a:pPr>
            <a:r>
              <a:rPr lang="en-US" dirty="0"/>
              <a:t>Write examples of each vocabulary word on your Note Catcher handout.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6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7632-AE30-19E2-6D1B-BBFC0661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hlinkClick r:id="rId4"/>
              </a:rPr>
              <a:t>The Art of the Metaphor</a:t>
            </a:r>
            <a:endParaRPr lang="en-US" b="1" dirty="0"/>
          </a:p>
        </p:txBody>
      </p:sp>
      <p:pic>
        <p:nvPicPr>
          <p:cNvPr id="3" name="Online Media 2" descr="The art of the metaphor - Jane Hirshfield">
            <a:hlinkClick r:id="" action="ppaction://media"/>
            <a:extLst>
              <a:ext uri="{FF2B5EF4-FFF2-40B4-BE49-F238E27FC236}">
                <a16:creationId xmlns:a16="http://schemas.microsoft.com/office/drawing/2014/main" id="{2BF326A2-3488-642A-C32D-E5EAD70B0D9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5029" y="344097"/>
            <a:ext cx="7053942" cy="39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67E1-E626-D4F1-189A-329B7FC6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Style of Poetry</a:t>
            </a:r>
          </a:p>
        </p:txBody>
      </p:sp>
      <p:pic>
        <p:nvPicPr>
          <p:cNvPr id="4" name="Online Media 3" descr="Teen Tuesday: Golden Shovel poetry">
            <a:hlinkClick r:id="" action="ppaction://media"/>
            <a:extLst>
              <a:ext uri="{FF2B5EF4-FFF2-40B4-BE49-F238E27FC236}">
                <a16:creationId xmlns:a16="http://schemas.microsoft.com/office/drawing/2014/main" id="{47F83D66-B3DA-BF10-09A7-6C0E6BC38E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9087" y="1381954"/>
            <a:ext cx="5379575" cy="3039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26CD3B1-1831-B29E-CB19-6F0C07764651}"/>
              </a:ext>
            </a:extLst>
          </p:cNvPr>
          <p:cNvSpPr txBox="1">
            <a:spLocks/>
          </p:cNvSpPr>
          <p:nvPr/>
        </p:nvSpPr>
        <p:spPr>
          <a:xfrm>
            <a:off x="754050" y="4329575"/>
            <a:ext cx="76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1800" b="1" dirty="0">
                <a:hlinkClick r:id="rId5"/>
              </a:rPr>
              <a:t>Teen Tuesday: Golden Shovel poetry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4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4507-27F6-8950-E144-52747329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Moments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4FBA1-F4B2-AE37-0590-55AF84911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Title:</a:t>
            </a:r>
            <a:r>
              <a:rPr lang="en-US" dirty="0"/>
              <a:t> Jabari Unmasked</a:t>
            </a:r>
          </a:p>
          <a:p>
            <a:r>
              <a:rPr lang="en-US" b="1" dirty="0"/>
              <a:t>Author:</a:t>
            </a:r>
            <a:r>
              <a:rPr lang="en-US" dirty="0"/>
              <a:t> Nikki Grimes</a:t>
            </a:r>
            <a:br>
              <a:rPr lang="en-US" dirty="0"/>
            </a:br>
            <a:r>
              <a:rPr lang="en-US" dirty="0"/>
              <a:t>               (1950–  )</a:t>
            </a:r>
          </a:p>
          <a:p>
            <a:r>
              <a:rPr lang="en-US" b="1" dirty="0"/>
              <a:t>Date:</a:t>
            </a:r>
            <a:r>
              <a:rPr lang="en-US" dirty="0"/>
              <a:t> 2017</a:t>
            </a:r>
          </a:p>
        </p:txBody>
      </p:sp>
      <p:pic>
        <p:nvPicPr>
          <p:cNvPr id="4" name="Picture 3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EE7DE931-71AB-04AD-46DD-2E388DF9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094" y="734729"/>
            <a:ext cx="2788171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9998-39E8-5F02-4D79-D0F915B4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Why-Lighting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0D076-FEBD-B1DA-B67B-0349A7108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2400" dirty="0"/>
              <a:t>Highlight </a:t>
            </a:r>
            <a:r>
              <a:rPr lang="en-US" sz="2400" dirty="0">
                <a:highlight>
                  <a:srgbClr val="A3CAEA"/>
                </a:highlight>
              </a:rPr>
              <a:t>5 different</a:t>
            </a:r>
            <a:r>
              <a:rPr lang="en-US" sz="2400" dirty="0"/>
              <a:t> metaphors.</a:t>
            </a:r>
            <a:br>
              <a:rPr lang="en-US" sz="2400" dirty="0"/>
            </a:br>
            <a:r>
              <a:rPr lang="en-US" sz="2400" dirty="0"/>
              <a:t>These can be any of the following:</a:t>
            </a:r>
          </a:p>
          <a:p>
            <a:pPr marL="857250" lvl="1" indent="-342900">
              <a:lnSpc>
                <a:spcPct val="100000"/>
              </a:lnSpc>
              <a:spcBef>
                <a:spcPts val="520"/>
              </a:spcBef>
              <a:buSzPct val="100000"/>
              <a:buFont typeface="System Font Regular"/>
              <a:buChar char="○"/>
            </a:pPr>
            <a:r>
              <a:rPr lang="en-US" sz="2400" dirty="0"/>
              <a:t>Similes</a:t>
            </a:r>
          </a:p>
          <a:p>
            <a:pPr marL="857250" lvl="1" indent="-342900">
              <a:lnSpc>
                <a:spcPct val="100000"/>
              </a:lnSpc>
              <a:spcBef>
                <a:spcPts val="520"/>
              </a:spcBef>
              <a:buSzPct val="100000"/>
              <a:buFont typeface="System Font Regular"/>
              <a:buChar char="○"/>
            </a:pPr>
            <a:r>
              <a:rPr lang="en-US" sz="2400" dirty="0"/>
              <a:t>Direct Metaphors</a:t>
            </a:r>
          </a:p>
          <a:p>
            <a:pPr marL="857250" lvl="1" indent="-342900">
              <a:lnSpc>
                <a:spcPct val="100000"/>
              </a:lnSpc>
              <a:spcBef>
                <a:spcPts val="520"/>
              </a:spcBef>
              <a:buSzPct val="100000"/>
              <a:buFont typeface="System Font Regular"/>
              <a:buChar char="○"/>
            </a:pPr>
            <a:r>
              <a:rPr lang="en-US" sz="2400" dirty="0"/>
              <a:t>Implied Metaphors</a:t>
            </a:r>
          </a:p>
          <a:p>
            <a:pPr marL="857250" lvl="1" indent="-342900">
              <a:lnSpc>
                <a:spcPct val="100000"/>
              </a:lnSpc>
              <a:spcBef>
                <a:spcPts val="520"/>
              </a:spcBef>
              <a:buSzPct val="100000"/>
              <a:buFont typeface="System Font Regular"/>
              <a:buChar char="○"/>
            </a:pPr>
            <a:r>
              <a:rPr lang="en-US" sz="2400" dirty="0"/>
              <a:t>Extended Metaphors</a:t>
            </a:r>
          </a:p>
          <a:p>
            <a:pPr marL="514350" lvl="0" indent="-514350">
              <a:lnSpc>
                <a:spcPct val="100000"/>
              </a:lnSpc>
              <a:spcBef>
                <a:spcPts val="520"/>
              </a:spcBef>
              <a:buSzPct val="100000"/>
              <a:buFont typeface="+mj-lt"/>
              <a:buAutoNum type="arabicPeriod"/>
            </a:pPr>
            <a:r>
              <a:rPr lang="en-US" sz="2400" dirty="0"/>
              <a:t>In the margins, write what each one is comparing.</a:t>
            </a:r>
          </a:p>
        </p:txBody>
      </p:sp>
      <p:pic>
        <p:nvPicPr>
          <p:cNvPr id="4" name="Picture 3" descr="A group of question marks&#10;&#10;AI-generated content may be incorrect.">
            <a:extLst>
              <a:ext uri="{FF2B5EF4-FFF2-40B4-BE49-F238E27FC236}">
                <a16:creationId xmlns:a16="http://schemas.microsoft.com/office/drawing/2014/main" id="{949A7F4A-1CFE-EA2A-D1DF-2EFD61E23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40" y="400050"/>
            <a:ext cx="2246159" cy="12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15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200E-0A14-0A2B-0908-616A6443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Poetic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5F54C-99F3-9885-2357-A03F76B8F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300" y="1263111"/>
            <a:ext cx="4478557" cy="2568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On the back of your handout, write a response for Questions 1–2.</a:t>
            </a:r>
          </a:p>
          <a:p>
            <a:pPr>
              <a:lnSpc>
                <a:spcPct val="100000"/>
              </a:lnSpc>
            </a:pPr>
            <a:r>
              <a:rPr lang="en-US" dirty="0"/>
              <a:t>You will later write a theme statement.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Online Media 5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C327881F-385B-7885-2C9D-F669D712E8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2649" y="854067"/>
            <a:ext cx="3268926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DE44-B19C-DE5E-EB18-1200567F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5568-0217-16CF-1FD2-0F5001070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Create a theme statement that…</a:t>
            </a:r>
          </a:p>
          <a:p>
            <a:pPr>
              <a:lnSpc>
                <a:spcPct val="100000"/>
              </a:lnSpc>
            </a:pPr>
            <a:r>
              <a:rPr lang="en-US" dirty="0"/>
              <a:t>Is a complete sentence.</a:t>
            </a:r>
          </a:p>
          <a:p>
            <a:pPr>
              <a:lnSpc>
                <a:spcPct val="100000"/>
              </a:lnSpc>
            </a:pPr>
            <a:r>
              <a:rPr lang="en-US" dirty="0"/>
              <a:t>Conveys meaning.</a:t>
            </a:r>
          </a:p>
          <a:p>
            <a:pPr>
              <a:lnSpc>
                <a:spcPct val="100000"/>
              </a:lnSpc>
            </a:pPr>
            <a:r>
              <a:rPr lang="en-US" dirty="0"/>
              <a:t>Is universal (applies to many people/situations).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Example:</a:t>
            </a:r>
            <a:r>
              <a:rPr lang="en-US" dirty="0"/>
              <a:t> “The power of friendship can</a:t>
            </a:r>
            <a:br>
              <a:rPr lang="en-US" dirty="0"/>
            </a:br>
            <a:r>
              <a:rPr lang="en-US" dirty="0"/>
              <a:t>help people overcome adversity.”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Online Media 3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CA14373E-FC1C-D62A-2982-931732EBB3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2649" y="549267"/>
            <a:ext cx="3268926" cy="18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AE5E9E01-E644-9FA1-0242-A58FC8BD7089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System Font Regular"/>
              <a:buNone/>
            </a:pPr>
            <a:r>
              <a:rPr lang="en-US" dirty="0"/>
              <a:t>Create your own Golden Shovel poem using your knowledge of metaphors and the Golden Shovel format.</a:t>
            </a:r>
          </a:p>
          <a:p>
            <a:pPr>
              <a:lnSpc>
                <a:spcPct val="100000"/>
              </a:lnSpc>
            </a:pPr>
            <a:r>
              <a:rPr lang="en-US" dirty="0"/>
              <a:t>Your poem should be at least 10 lines long.</a:t>
            </a:r>
          </a:p>
          <a:p>
            <a:pPr>
              <a:lnSpc>
                <a:spcPct val="100000"/>
              </a:lnSpc>
            </a:pPr>
            <a:r>
              <a:rPr lang="en-US" dirty="0"/>
              <a:t>Your poem should include at least 2 metaphors.</a:t>
            </a:r>
          </a:p>
          <a:p>
            <a:pPr>
              <a:lnSpc>
                <a:spcPct val="100000"/>
              </a:lnSpc>
            </a:pPr>
            <a:r>
              <a:rPr lang="en-US" dirty="0"/>
              <a:t>Don’t forget to:</a:t>
            </a:r>
          </a:p>
          <a:p>
            <a:pPr lvl="1">
              <a:lnSpc>
                <a:spcPct val="100000"/>
              </a:lnSpc>
              <a:buSzPct val="74000"/>
            </a:pPr>
            <a:r>
              <a:rPr lang="en-US" b="1" dirty="0"/>
              <a:t>Bold</a:t>
            </a:r>
            <a:r>
              <a:rPr lang="en-US" dirty="0"/>
              <a:t> the last word of each line.</a:t>
            </a:r>
          </a:p>
          <a:p>
            <a:pPr lvl="1">
              <a:lnSpc>
                <a:spcPct val="100000"/>
              </a:lnSpc>
              <a:buSzPct val="74000"/>
            </a:pPr>
            <a:r>
              <a:rPr lang="en-US" dirty="0"/>
              <a:t> Circle   the metaphors you used.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B5BEFD86-410F-9FBE-53CF-C37946E9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Poetry Writing: Expectations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31C80-1759-88BD-F73D-690CC84ABA6E}"/>
              </a:ext>
            </a:extLst>
          </p:cNvPr>
          <p:cNvSpPr/>
          <p:nvPr/>
        </p:nvSpPr>
        <p:spPr>
          <a:xfrm>
            <a:off x="1381952" y="3735327"/>
            <a:ext cx="1070962" cy="53187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C729EFD1-743A-6858-D82D-7B7F14C1C017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Begin by finding a poem or song lyric that you want to reference.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Then pick a line or section from that piece you want to use.</a:t>
            </a:r>
          </a:p>
          <a:p>
            <a:pPr marL="0" indent="0">
              <a:lnSpc>
                <a:spcPct val="110000"/>
              </a:lnSpc>
              <a:buFont typeface="System Font Regular"/>
              <a:buNone/>
            </a:pPr>
            <a:endParaRPr lang="en-US" dirty="0"/>
          </a:p>
          <a:p>
            <a:pPr marL="0" indent="0" algn="ctr">
              <a:lnSpc>
                <a:spcPct val="110000"/>
              </a:lnSpc>
              <a:buFont typeface="System Font Regular"/>
              <a:buNone/>
            </a:pPr>
            <a:r>
              <a:rPr lang="en-US" b="1" i="1" dirty="0"/>
              <a:t>Remember, each word from your selection will</a:t>
            </a:r>
            <a:br>
              <a:rPr lang="en-US" b="1" i="1" dirty="0"/>
            </a:br>
            <a:r>
              <a:rPr lang="en-US" b="1" i="1" dirty="0"/>
              <a:t>become the end of each line of your poem.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60EF5C91-8D43-28C1-E358-E793BDDC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Poetry Writing: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199014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4CF5-AA76-539F-CFA4-9B03CCAA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81B96408-8593-8F77-ABCF-0AD1EB47AE33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System Font Regular"/>
              <a:buNone/>
            </a:pPr>
            <a:r>
              <a:rPr lang="en-US" dirty="0"/>
              <a:t>Use the following format for titling your Golden Shovel poem:</a:t>
            </a:r>
          </a:p>
          <a:p>
            <a:pPr>
              <a:lnSpc>
                <a:spcPct val="100000"/>
              </a:lnSpc>
            </a:pPr>
            <a:r>
              <a:rPr lang="en-US" dirty="0"/>
              <a:t>[Poem Title]</a:t>
            </a:r>
          </a:p>
          <a:p>
            <a:pPr>
              <a:lnSpc>
                <a:spcPct val="100000"/>
              </a:lnSpc>
            </a:pPr>
            <a:r>
              <a:rPr lang="en-US" dirty="0"/>
              <a:t>after “[Original Poem/Song Title]” by [Original Author]</a:t>
            </a:r>
          </a:p>
          <a:p>
            <a:pPr>
              <a:lnSpc>
                <a:spcPct val="100000"/>
              </a:lnSpc>
            </a:pPr>
            <a:r>
              <a:rPr lang="en-US" dirty="0"/>
              <a:t>by [Your Name]</a:t>
            </a:r>
            <a:endParaRPr lang="en-US" b="1" i="1" dirty="0"/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BD63A226-1B52-EF07-0A9A-6D570CC6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Poetry Writing: Title</a:t>
            </a:r>
          </a:p>
        </p:txBody>
      </p:sp>
    </p:spTree>
    <p:extLst>
      <p:ext uri="{BB962C8B-B14F-4D97-AF65-F5344CB8AC3E}">
        <p14:creationId xmlns:p14="http://schemas.microsoft.com/office/powerpoint/2010/main" val="208309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286-303C-81ED-59DF-84321098A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Essential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37B74-C867-6561-A03A-FDBE00462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authors use metaphors and poetic forms to convey meaning?</a:t>
            </a:r>
          </a:p>
        </p:txBody>
      </p:sp>
    </p:spTree>
    <p:extLst>
      <p:ext uri="{BB962C8B-B14F-4D97-AF65-F5344CB8AC3E}">
        <p14:creationId xmlns:p14="http://schemas.microsoft.com/office/powerpoint/2010/main" val="2571864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A0C1B-768F-6B6D-B456-2CBACCD35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40E5D0F0-AEAE-4BB3-8537-03F6A947E68A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41148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At least 10 lines</a:t>
            </a:r>
          </a:p>
          <a:p>
            <a:pPr lvl="1">
              <a:lnSpc>
                <a:spcPct val="100000"/>
              </a:lnSpc>
              <a:buSzPct val="100000"/>
              <a:buFont typeface="System Font Regular"/>
              <a:buChar char="○"/>
            </a:pPr>
            <a:r>
              <a:rPr lang="en-US" dirty="0"/>
              <a:t>Bold the last word of each line.</a:t>
            </a:r>
          </a:p>
          <a:p>
            <a:pPr>
              <a:lnSpc>
                <a:spcPct val="100000"/>
              </a:lnSpc>
            </a:pPr>
            <a:r>
              <a:rPr lang="en-US" dirty="0"/>
              <a:t>At least 2 metaphors</a:t>
            </a:r>
          </a:p>
          <a:p>
            <a:pPr lvl="1">
              <a:lnSpc>
                <a:spcPct val="100000"/>
              </a:lnSpc>
              <a:buSzPct val="100000"/>
              <a:buFont typeface="System Font Regular"/>
              <a:buChar char="○"/>
            </a:pPr>
            <a:r>
              <a:rPr lang="en-US" dirty="0"/>
              <a:t>Circle your metaphors.</a:t>
            </a:r>
          </a:p>
        </p:txBody>
      </p:sp>
      <p:sp>
        <p:nvSpPr>
          <p:cNvPr id="10" name="Title 18">
            <a:extLst>
              <a:ext uri="{FF2B5EF4-FFF2-40B4-BE49-F238E27FC236}">
                <a16:creationId xmlns:a16="http://schemas.microsoft.com/office/drawing/2014/main" id="{3B77F395-7DAA-85EC-FF86-14943577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Writing Time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2D1DD0D4-07D7-0094-28D4-A8C3828383B6}"/>
              </a:ext>
            </a:extLst>
          </p:cNvPr>
          <p:cNvSpPr txBox="1">
            <a:spLocks/>
          </p:cNvSpPr>
          <p:nvPr/>
        </p:nvSpPr>
        <p:spPr>
          <a:xfrm>
            <a:off x="4572000" y="1309352"/>
            <a:ext cx="41148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System Font Regular"/>
              <a:buChar char="●"/>
            </a:pPr>
            <a:r>
              <a:rPr lang="en-US" dirty="0"/>
              <a:t>[Poem Title]</a:t>
            </a:r>
            <a:br>
              <a:rPr lang="en-US" dirty="0"/>
            </a:br>
            <a:r>
              <a:rPr lang="en-US" dirty="0"/>
              <a:t>after “[Original Poem/Song Title]” by [Original Author]</a:t>
            </a:r>
            <a:br>
              <a:rPr lang="en-US" dirty="0"/>
            </a:br>
            <a:r>
              <a:rPr lang="en-US" dirty="0"/>
              <a:t>by [Your Name]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11773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1163-EF2B-4EF4-8D96-E67A76D7B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CF821501-5417-5C27-1506-5C71CC9FDCF2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  <a:defRPr sz="2600" b="0" i="0" u="none" strike="noStrike" cap="none" spc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 panose="02070309020205020404" pitchFamily="49" charset="0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5100" marR="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itchFamily="2" charset="2"/>
              <a:buChar char="§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System Font Regular"/>
              <a:buNone/>
            </a:pPr>
            <a:r>
              <a:rPr lang="en-US" dirty="0"/>
              <a:t>For each metaphor, answer the following:</a:t>
            </a:r>
          </a:p>
          <a:p>
            <a:pPr>
              <a:lnSpc>
                <a:spcPct val="100000"/>
              </a:lnSpc>
            </a:pPr>
            <a:r>
              <a:rPr lang="en-US" dirty="0"/>
              <a:t>What type of metaphor is it?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two things is it comparing?</a:t>
            </a:r>
          </a:p>
          <a:p>
            <a:pPr>
              <a:lnSpc>
                <a:spcPct val="100000"/>
              </a:lnSpc>
            </a:pPr>
            <a:r>
              <a:rPr lang="en-US" dirty="0"/>
              <a:t>What do you want your reader to understand from this metaphor?</a:t>
            </a:r>
          </a:p>
        </p:txBody>
      </p:sp>
      <p:sp>
        <p:nvSpPr>
          <p:cNvPr id="7" name="Title 18">
            <a:extLst>
              <a:ext uri="{FF2B5EF4-FFF2-40B4-BE49-F238E27FC236}">
                <a16:creationId xmlns:a16="http://schemas.microsoft.com/office/drawing/2014/main" id="{0952FBB0-49FC-AF5E-6358-895693F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/>
          <a:lstStyle/>
          <a:p>
            <a:r>
              <a:rPr lang="en-US" dirty="0"/>
              <a:t>Metaphor Reflection</a:t>
            </a:r>
          </a:p>
        </p:txBody>
      </p:sp>
    </p:spTree>
    <p:extLst>
      <p:ext uri="{BB962C8B-B14F-4D97-AF65-F5344CB8AC3E}">
        <p14:creationId xmlns:p14="http://schemas.microsoft.com/office/powerpoint/2010/main" val="22965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67F7-84E8-560B-F37C-5889CAD3D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Lesson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73C2D-1BB9-55EF-4647-49A70FA7C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Identify and interpret metaphors for meaning.</a:t>
            </a:r>
          </a:p>
          <a:p>
            <a:r>
              <a:rPr lang="en-US" dirty="0"/>
              <a:t>Apply your knowledge of metaphors and poetic form to create your own Golden Shovel poem.</a:t>
            </a:r>
          </a:p>
        </p:txBody>
      </p:sp>
    </p:spTree>
    <p:extLst>
      <p:ext uri="{BB962C8B-B14F-4D97-AF65-F5344CB8AC3E}">
        <p14:creationId xmlns:p14="http://schemas.microsoft.com/office/powerpoint/2010/main" val="383909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E7A88-38C4-BC9E-376B-077FA13C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30D6C-7C0B-5D2F-68BD-22A9B7748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For each image, walk to the situation sign</a:t>
            </a:r>
            <a:br>
              <a:rPr lang="en-US" dirty="0"/>
            </a:br>
            <a:r>
              <a:rPr lang="en-US" dirty="0"/>
              <a:t>that feels most like the image to you.</a:t>
            </a:r>
          </a:p>
          <a:p>
            <a:pPr>
              <a:lnSpc>
                <a:spcPct val="100000"/>
              </a:lnSpc>
            </a:pPr>
            <a:r>
              <a:rPr lang="en-US" dirty="0"/>
              <a:t>Think about it like this:</a:t>
            </a:r>
            <a:br>
              <a:rPr lang="en-US" dirty="0"/>
            </a:br>
            <a:r>
              <a:rPr lang="en-US" dirty="0"/>
              <a:t>“This [situation] makes me feel like this [image].”</a:t>
            </a:r>
          </a:p>
          <a:p>
            <a:pPr>
              <a:lnSpc>
                <a:spcPct val="100000"/>
              </a:lnSpc>
            </a:pPr>
            <a:r>
              <a:rPr lang="en-US" dirty="0"/>
              <a:t>Once you are at your situation sign, discuss with your group why you made that connection.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 descr="A pink magnet with blue and white markings&#10;&#10;AI-generated content may be incorrect.">
            <a:extLst>
              <a:ext uri="{FF2B5EF4-FFF2-40B4-BE49-F238E27FC236}">
                <a16:creationId xmlns:a16="http://schemas.microsoft.com/office/drawing/2014/main" id="{DFFD6F65-68C5-4A40-36B0-22641457F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969" y="338295"/>
            <a:ext cx="1213230" cy="13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mask holding a mirror&#10;&#10;AI-generated content may be incorrect.">
            <a:extLst>
              <a:ext uri="{FF2B5EF4-FFF2-40B4-BE49-F238E27FC236}">
                <a16:creationId xmlns:a16="http://schemas.microsoft.com/office/drawing/2014/main" id="{08F6F890-1080-E1BA-4E55-B98E7962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800" y="353648"/>
            <a:ext cx="6680400" cy="44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2DDDE-7745-ADBD-17BD-9AB0EA85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birds flying in the sky&#10;&#10;AI-generated content may be incorrect.">
            <a:extLst>
              <a:ext uri="{FF2B5EF4-FFF2-40B4-BE49-F238E27FC236}">
                <a16:creationId xmlns:a16="http://schemas.microsoft.com/office/drawing/2014/main" id="{C0B671D8-C5CE-7963-4F21-7B97D7FC9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70" y="354330"/>
            <a:ext cx="66548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A71B-372A-1B70-1BB0-EF9B3977C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kull with holes in it&#10;&#10;AI-generated content may be incorrect.">
            <a:extLst>
              <a:ext uri="{FF2B5EF4-FFF2-40B4-BE49-F238E27FC236}">
                <a16:creationId xmlns:a16="http://schemas.microsoft.com/office/drawing/2014/main" id="{E00D5471-F887-1568-03D2-B2C2AB107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31" y="354330"/>
            <a:ext cx="5489937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0FDDF-140F-E3AE-6891-BE438A19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ird in a cage&#10;&#10;AI-generated content may be incorrect.">
            <a:extLst>
              <a:ext uri="{FF2B5EF4-FFF2-40B4-BE49-F238E27FC236}">
                <a16:creationId xmlns:a16="http://schemas.microsoft.com/office/drawing/2014/main" id="{93399A06-44FA-11C9-280B-1700B0B5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801" y="354330"/>
            <a:ext cx="4036398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4044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1463</Words>
  <Application>Microsoft Macintosh PowerPoint</Application>
  <PresentationFormat>On-screen Show (16:9)</PresentationFormat>
  <Paragraphs>138</Paragraphs>
  <Slides>31</Slides>
  <Notes>21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System Font Regular</vt:lpstr>
      <vt:lpstr>Wingdings</vt:lpstr>
      <vt:lpstr>K20 LEARN</vt:lpstr>
      <vt:lpstr>PowerPoint Presentation</vt:lpstr>
      <vt:lpstr>Unmasking Metaphors</vt:lpstr>
      <vt:lpstr>Essential Question</vt:lpstr>
      <vt:lpstr>Lesson Objectives</vt:lpstr>
      <vt:lpstr>Magnetic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Poetic Moments</vt:lpstr>
      <vt:lpstr>Without Words</vt:lpstr>
      <vt:lpstr>Without Words: Example</vt:lpstr>
      <vt:lpstr>What Does It Mean?</vt:lpstr>
      <vt:lpstr>Theme Statement</vt:lpstr>
      <vt:lpstr>Card Matching</vt:lpstr>
      <vt:lpstr>Card Matching</vt:lpstr>
      <vt:lpstr>Card Matching</vt:lpstr>
      <vt:lpstr>Note Catcher</vt:lpstr>
      <vt:lpstr>The Art of the Metaphor</vt:lpstr>
      <vt:lpstr>New Style of Poetry</vt:lpstr>
      <vt:lpstr>Poetic Moments</vt:lpstr>
      <vt:lpstr>Why-Lighting</vt:lpstr>
      <vt:lpstr>Poetic Reflection</vt:lpstr>
      <vt:lpstr>Theme Statement</vt:lpstr>
      <vt:lpstr>Poetry Writing: Expectations</vt:lpstr>
      <vt:lpstr>Poetry Writing: Getting Started</vt:lpstr>
      <vt:lpstr>Poetry Writing: Title</vt:lpstr>
      <vt:lpstr>Writing Time</vt:lpstr>
      <vt:lpstr>Metaphor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Metaphors</dc:title>
  <dc:subject/>
  <dc:creator>K20 Center</dc:creator>
  <cp:keywords/>
  <dc:description/>
  <cp:lastModifiedBy>Gracia, Ann M.</cp:lastModifiedBy>
  <cp:revision>28</cp:revision>
  <dcterms:modified xsi:type="dcterms:W3CDTF">2025-06-27T18:13:04Z</dcterms:modified>
  <cp:category/>
</cp:coreProperties>
</file>