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embeddedFontLst>
    <p:embeddedFont>
      <p:font typeface="Constantia" panose="02030602050306030303" pitchFamily="18" charset="0"/>
      <p:regular r:id="rId20"/>
      <p:bold r:id="rId21"/>
      <p:italic r:id="rId22"/>
      <p:boldItalic r:id="rId23"/>
    </p:embeddedFont>
    <p:embeddedFont>
      <p:font typeface="Georgia" panose="02040502050405020303" pitchFamily="18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D667AFF-75E2-4A45-A391-57E2DE541DBD}">
  <a:tblStyle styleId="{2D667AFF-75E2-4A45-A391-57E2DE541DB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94726"/>
  </p:normalViewPr>
  <p:slideViewPr>
    <p:cSldViewPr snapToGrid="0">
      <p:cViewPr varScale="1">
        <p:scale>
          <a:sx n="119" d="100"/>
          <a:sy n="119" d="100"/>
        </p:scale>
        <p:origin x="41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nsus.gov/popclock/print.php?component=counter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79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75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9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census.gov/popclock/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e2f5b3d5cd_1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6" name="Google Shape;66;g2e2f5b3d5cd_1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79d8b2dda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79d8b2dda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e2f5b3d5cd_3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e2f5b3d5cd_3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79ab2ed50d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79ab2ed50d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79ab2ed50d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79ab2ed50d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e2cbf1ca15_1_3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g2e2cbf1ca15_1_3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e2f5b3d5cd_3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2e2f5b3d5cd_3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5600" lvl="0" indent="-1270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i="1">
                <a:solidFill>
                  <a:schemeClr val="dk1"/>
                </a:solidFill>
              </a:rPr>
              <a:t>U.S. Census Bureau Current Population</a:t>
            </a:r>
            <a:r>
              <a:rPr lang="en">
                <a:solidFill>
                  <a:schemeClr val="dk1"/>
                </a:solidFill>
              </a:rPr>
              <a:t>. Current Population. (n.d.).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https://www.census.gov/popclock/print.php?component=counter</a:t>
            </a:r>
            <a:r>
              <a:rPr lang="en">
                <a:solidFill>
                  <a:schemeClr val="dk1"/>
                </a:solidFill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ec8d30a39b_1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ec8d30a39b_1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Think-pair-share. Strategies. </a:t>
            </a:r>
            <a:r>
              <a:rPr lang="en" sz="12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https://learn.k20center.ou.edu/strategy/179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e2f5b3d5cd_3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2e2f5b3d5cd_3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Six-Word Memoirs. Strategies. Retrieved from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https://learn.k20center.ou.edu/strategy/75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e2cbf1ca15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e2cbf1ca15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e2f5b3d5cd_2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e2f5b3d5cd_2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e2f5b3d5cd_1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g2e2f5b3d5cd_1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e2f5b3d5cd_2_2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e2f5b3d5cd_2_2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Think-pair-share. Strategies. </a:t>
            </a:r>
            <a:r>
              <a:rPr lang="en" sz="1200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https://learn.k20center.ou.edu/strategy/139</a:t>
            </a:r>
            <a:endParaRPr i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i="1" dirty="0">
                <a:solidFill>
                  <a:schemeClr val="dk1"/>
                </a:solidFill>
              </a:rPr>
              <a:t>U.S. and World Population Clock</a:t>
            </a:r>
            <a:r>
              <a:rPr lang="en" dirty="0">
                <a:solidFill>
                  <a:schemeClr val="dk1"/>
                </a:solidFill>
              </a:rPr>
              <a:t>. United States Census Bureau. (n.d.). </a:t>
            </a:r>
            <a:r>
              <a:rPr lang="en" u="sng" dirty="0">
                <a:solidFill>
                  <a:schemeClr val="hlink"/>
                </a:solidFill>
                <a:hlinkClick r:id="rId4"/>
              </a:rPr>
              <a:t>https://www.census.gov/popclock/</a:t>
            </a:r>
            <a:endParaRPr dirty="0">
              <a:solidFill>
                <a:schemeClr val="dk1"/>
              </a:solidFill>
            </a:endParaRPr>
          </a:p>
          <a:p>
            <a:pPr marL="355600" lvl="0" indent="-127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e2cbf1ca15_1_3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g2e2cbf1ca15_1_3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e2f5b3d5cd_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e2f5b3d5cd_3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e2f5b3d5cd_3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e2f5b3d5cd_3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ec8d30a39b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ec8d30a39b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3575050" y="1428750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accent1"/>
              </a:buClr>
              <a:buSzPts val="1658"/>
              <a:buFont typeface="Noto Sans Symbols"/>
              <a:buChar char="●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2"/>
          </p:nvPr>
        </p:nvSpPr>
        <p:spPr>
          <a:xfrm>
            <a:off x="457200" y="1428750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45" name="Google Shape;45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sz="3600" b="0" i="0" u="none" strike="noStrike" cap="none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marR="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6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marR="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6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0" name="Google Shape;50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">
  <p:cSld name="Logo slid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lue">
  <p:cSld name="Title and body blu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4" name="Google Shape;54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5" name="Google Shape;5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red">
  <p:cSld name="Title and body red">
    <p:bg>
      <p:bgPr>
        <a:solidFill>
          <a:schemeClr val="l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971D2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9" name="Google Shape;59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yellow">
  <p:cSld name="Title and body yellow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63" name="Google Shape;63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13" name="Google Shape;13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None/>
              <a:defRPr sz="13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None/>
              <a:defRPr sz="13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3"/>
          </p:nvPr>
        </p:nvSpPr>
        <p:spPr>
          <a:xfrm>
            <a:off x="457200" y="1885950"/>
            <a:ext cx="4040100" cy="28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4"/>
          </p:nvPr>
        </p:nvSpPr>
        <p:spPr>
          <a:xfrm>
            <a:off x="4645027" y="1885950"/>
            <a:ext cx="4041900" cy="28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20" name="Google Shape;20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None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None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None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None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ctr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None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24" name="Google Shape;24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1"/>
              </a:buClr>
              <a:buSzPts val="1148"/>
              <a:buFont typeface="Noto Sans Symbols"/>
              <a:buNone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accent3"/>
              </a:buClr>
              <a:buSzPts val="683"/>
              <a:buFont typeface="Noto Sans Symbols"/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accent4"/>
              </a:buClr>
              <a:buSzPts val="683"/>
              <a:buFont typeface="Noto Sans Symbols"/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28" name="Google Shape;28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4038600" cy="33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3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4648200" y="1440064"/>
            <a:ext cx="4038600" cy="33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3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33" name="Google Shape;33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305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36" name="Google Shape;36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nsus.gov/popclock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SkSeSo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Distribution Inferences</a:t>
            </a:r>
            <a:endParaRPr dirty="0"/>
          </a:p>
        </p:txBody>
      </p:sp>
      <p:sp>
        <p:nvSpPr>
          <p:cNvPr id="123" name="Google Shape;123;p26"/>
          <p:cNvSpPr txBox="1">
            <a:spLocks noGrp="1"/>
          </p:cNvSpPr>
          <p:nvPr>
            <p:ph type="body" idx="1"/>
          </p:nvPr>
        </p:nvSpPr>
        <p:spPr>
          <a:xfrm>
            <a:off x="434671" y="1223088"/>
            <a:ext cx="7588195" cy="33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•"/>
            </a:pPr>
            <a:r>
              <a:rPr lang="en" dirty="0"/>
              <a:t>Continue examining the “Population Density” map.</a:t>
            </a:r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•"/>
            </a:pPr>
            <a:r>
              <a:rPr lang="en" dirty="0"/>
              <a:t>Using the data shown, what inferences can you make about population distribution?</a:t>
            </a:r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•"/>
            </a:pPr>
            <a:r>
              <a:rPr lang="en" dirty="0"/>
              <a:t>Write 3-4 inferences in the distribution box. 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Fertility and Life Expectancy Maps</a:t>
            </a:r>
            <a:endParaRPr dirty="0"/>
          </a:p>
        </p:txBody>
      </p:sp>
      <p:sp>
        <p:nvSpPr>
          <p:cNvPr id="129" name="Google Shape;129;p27"/>
          <p:cNvSpPr txBox="1">
            <a:spLocks noGrp="1"/>
          </p:cNvSpPr>
          <p:nvPr>
            <p:ph type="body" idx="1"/>
          </p:nvPr>
        </p:nvSpPr>
        <p:spPr>
          <a:xfrm>
            <a:off x="513340" y="1408178"/>
            <a:ext cx="3897000" cy="303726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</a:rPr>
              <a:t>Life Expectancy Maps</a:t>
            </a:r>
            <a:r>
              <a:rPr lang="en" dirty="0">
                <a:solidFill>
                  <a:schemeClr val="tx1"/>
                </a:solidFill>
              </a:rPr>
              <a:t> 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 life expectancy map examines the </a:t>
            </a:r>
            <a:r>
              <a:rPr lang="en" b="1" dirty="0"/>
              <a:t>average </a:t>
            </a:r>
            <a:r>
              <a:rPr lang="en" dirty="0"/>
              <a:t>life expectancy rate of people living in a certain geographic area from birth to death.</a:t>
            </a:r>
            <a:endParaRPr dirty="0"/>
          </a:p>
        </p:txBody>
      </p:sp>
      <p:sp>
        <p:nvSpPr>
          <p:cNvPr id="130" name="Google Shape;130;p27"/>
          <p:cNvSpPr txBox="1">
            <a:spLocks noGrp="1"/>
          </p:cNvSpPr>
          <p:nvPr>
            <p:ph type="body" idx="1"/>
          </p:nvPr>
        </p:nvSpPr>
        <p:spPr>
          <a:xfrm>
            <a:off x="4410340" y="1267209"/>
            <a:ext cx="3714600" cy="331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</a:rPr>
              <a:t>Fertility Rate Maps</a:t>
            </a:r>
            <a:r>
              <a:rPr lang="en" dirty="0">
                <a:solidFill>
                  <a:schemeClr val="tx1"/>
                </a:solidFill>
              </a:rPr>
              <a:t>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A fertility rate map examines the </a:t>
            </a:r>
            <a:r>
              <a:rPr lang="en" b="1" dirty="0">
                <a:solidFill>
                  <a:schemeClr val="tx1"/>
                </a:solidFill>
              </a:rPr>
              <a:t>average</a:t>
            </a:r>
            <a:r>
              <a:rPr lang="en" dirty="0">
                <a:solidFill>
                  <a:schemeClr val="tx1"/>
                </a:solidFill>
              </a:rPr>
              <a:t> rate of </a:t>
            </a:r>
            <a:r>
              <a:rPr lang="en" dirty="0"/>
              <a:t>live births per 1000 women between the age of 15 to 44 in a specific geographical location.  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8"/>
          <p:cNvSpPr txBox="1">
            <a:spLocks noGrp="1"/>
          </p:cNvSpPr>
          <p:nvPr>
            <p:ph type="title"/>
          </p:nvPr>
        </p:nvSpPr>
        <p:spPr>
          <a:xfrm>
            <a:off x="311700" y="4541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Fertility Observations</a:t>
            </a:r>
            <a:endParaRPr dirty="0"/>
          </a:p>
        </p:txBody>
      </p:sp>
      <p:sp>
        <p:nvSpPr>
          <p:cNvPr id="136" name="Google Shape;136;p28"/>
          <p:cNvSpPr txBox="1">
            <a:spLocks noGrp="1"/>
          </p:cNvSpPr>
          <p:nvPr>
            <p:ph type="body" idx="1"/>
          </p:nvPr>
        </p:nvSpPr>
        <p:spPr>
          <a:xfrm>
            <a:off x="466202" y="1425709"/>
            <a:ext cx="7673246" cy="24967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•"/>
            </a:pPr>
            <a:r>
              <a:rPr lang="en" sz="2800" dirty="0"/>
              <a:t>In the Metric dropdown, select “Fertility Rate.”</a:t>
            </a:r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•"/>
            </a:pPr>
            <a:r>
              <a:rPr lang="en" sz="2800" dirty="0"/>
              <a:t>Select “Map” button to display the world map view.</a:t>
            </a:r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•"/>
            </a:pPr>
            <a:r>
              <a:rPr lang="en" sz="2800" dirty="0"/>
              <a:t>Make 3-4 observations about the map in the Fertility Rate Box. </a:t>
            </a:r>
            <a:endParaRPr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9"/>
          <p:cNvSpPr txBox="1">
            <a:spLocks noGrp="1"/>
          </p:cNvSpPr>
          <p:nvPr>
            <p:ph type="title"/>
          </p:nvPr>
        </p:nvSpPr>
        <p:spPr>
          <a:xfrm>
            <a:off x="311700" y="4541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Life Expectancy Observations</a:t>
            </a:r>
            <a:endParaRPr dirty="0"/>
          </a:p>
        </p:txBody>
      </p:sp>
      <p:sp>
        <p:nvSpPr>
          <p:cNvPr id="142" name="Google Shape;142;p29"/>
          <p:cNvSpPr txBox="1">
            <a:spLocks noGrp="1"/>
          </p:cNvSpPr>
          <p:nvPr>
            <p:ph type="body" idx="1"/>
          </p:nvPr>
        </p:nvSpPr>
        <p:spPr>
          <a:xfrm>
            <a:off x="447283" y="1275923"/>
            <a:ext cx="7479663" cy="303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•"/>
            </a:pPr>
            <a:r>
              <a:rPr lang="en" sz="2800" dirty="0"/>
              <a:t>In the Metric dropdown, select “Life Expectancy.”</a:t>
            </a:r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•"/>
            </a:pPr>
            <a:r>
              <a:rPr lang="en" sz="2800" dirty="0"/>
              <a:t>Select “Map” button to display the world map view. </a:t>
            </a:r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•"/>
            </a:pPr>
            <a:r>
              <a:rPr lang="en" sz="2800" dirty="0"/>
              <a:t>Make 3-4 observations about the map in the Life Expectancy Box. </a:t>
            </a:r>
            <a:endParaRPr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0"/>
          <p:cNvSpPr txBox="1">
            <a:spLocks noGrp="1"/>
          </p:cNvSpPr>
          <p:nvPr>
            <p:ph type="title"/>
          </p:nvPr>
        </p:nvSpPr>
        <p:spPr>
          <a:xfrm>
            <a:off x="311700" y="299350"/>
            <a:ext cx="6455700" cy="111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2800"/>
              <a:buNone/>
            </a:pPr>
            <a:r>
              <a:rPr lang="en" dirty="0"/>
              <a:t>What do the four maps tell you about population?</a:t>
            </a:r>
            <a:endParaRPr dirty="0"/>
          </a:p>
        </p:txBody>
      </p:sp>
      <p:sp>
        <p:nvSpPr>
          <p:cNvPr id="148" name="Google Shape;148;p30"/>
          <p:cNvSpPr txBox="1">
            <a:spLocks noGrp="1"/>
          </p:cNvSpPr>
          <p:nvPr>
            <p:ph type="body" idx="1"/>
          </p:nvPr>
        </p:nvSpPr>
        <p:spPr>
          <a:xfrm>
            <a:off x="485121" y="1603485"/>
            <a:ext cx="786745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" dirty="0"/>
              <a:t>Compare the facts you observed in the maps.</a:t>
            </a:r>
          </a:p>
          <a:p>
            <a:pPr marL="28575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" dirty="0"/>
              <a:t>What do all of these facts tell you about the world’s population?</a:t>
            </a:r>
          </a:p>
          <a:p>
            <a:pPr marL="28575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" dirty="0"/>
              <a:t>Write down 3 - 4 conclusions in the center section on your graphic organizer.</a:t>
            </a:r>
          </a:p>
          <a:p>
            <a:pPr marL="28575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" dirty="0"/>
              <a:t>Pick one to conclusion to share with the class.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1"/>
          <p:cNvSpPr txBox="1">
            <a:spLocks noGrp="1"/>
          </p:cNvSpPr>
          <p:nvPr>
            <p:ph type="title" idx="4294967295"/>
          </p:nvPr>
        </p:nvSpPr>
        <p:spPr>
          <a:xfrm>
            <a:off x="516550" y="444500"/>
            <a:ext cx="8005150" cy="5730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Country Population Research</a:t>
            </a:r>
            <a:endParaRPr dirty="0"/>
          </a:p>
        </p:txBody>
      </p:sp>
      <p:graphicFrame>
        <p:nvGraphicFramePr>
          <p:cNvPr id="154" name="Google Shape;154;p31"/>
          <p:cNvGraphicFramePr/>
          <p:nvPr>
            <p:extLst>
              <p:ext uri="{D42A27DB-BD31-4B8C-83A1-F6EECF244321}">
                <p14:modId xmlns:p14="http://schemas.microsoft.com/office/powerpoint/2010/main" val="1025338773"/>
              </p:ext>
            </p:extLst>
          </p:nvPr>
        </p:nvGraphicFramePr>
        <p:xfrm>
          <a:off x="516550" y="1245550"/>
          <a:ext cx="8110900" cy="2947900"/>
        </p:xfrm>
        <a:graphic>
          <a:graphicData uri="http://schemas.openxmlformats.org/drawingml/2006/table">
            <a:tbl>
              <a:tblPr>
                <a:noFill/>
                <a:tableStyleId>{2D667AFF-75E2-4A45-A391-57E2DE541DBD}</a:tableStyleId>
              </a:tblPr>
              <a:tblGrid>
                <a:gridCol w="22077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7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7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96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Country</a:t>
                      </a:r>
                      <a:endParaRPr sz="20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solidFill>
                      <a:srgbClr val="971D2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Population</a:t>
                      </a:r>
                      <a:endParaRPr sz="20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971D2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Country</a:t>
                      </a:r>
                      <a:endParaRPr sz="2000" b="1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971D2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Population</a:t>
                      </a:r>
                      <a:endParaRPr sz="2000" b="1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solidFill>
                      <a:srgbClr val="971D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457200" lvl="0" indent="-355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2000"/>
                        <a:buFont typeface="Calibri"/>
                        <a:buAutoNum type="arabicPeriod"/>
                      </a:pPr>
                      <a:r>
                        <a:rPr lang="en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China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1,416,043,270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457200" lvl="0" indent="-355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2000"/>
                        <a:buFont typeface="Calibri"/>
                        <a:buAutoNum type="arabicPeriod" startAt="6"/>
                      </a:pPr>
                      <a:r>
                        <a:rPr lang="en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Nigeria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236,747,130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457200" lvl="0" indent="-355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2000"/>
                        <a:buFont typeface="Calibri"/>
                        <a:buAutoNum type="arabicPeriod" startAt="2"/>
                      </a:pPr>
                      <a:r>
                        <a:rPr lang="en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India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1,409,128,296</a:t>
                      </a:r>
                      <a:endParaRPr sz="2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457200" lvl="0" indent="-355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2000"/>
                        <a:buFont typeface="Calibri"/>
                        <a:buAutoNum type="arabicPeriod" startAt="7"/>
                      </a:pPr>
                      <a:r>
                        <a:rPr lang="en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Brazil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220,051,512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457200" lvl="0" indent="-355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2000"/>
                        <a:buFont typeface="Calibri"/>
                        <a:buAutoNum type="arabicPeriod" startAt="3"/>
                      </a:pPr>
                      <a:r>
                        <a:rPr lang="en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United States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336,673,595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457200" lvl="0" indent="-355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2000"/>
                        <a:buFont typeface="Calibri"/>
                        <a:buAutoNum type="arabicPeriod" startAt="8"/>
                      </a:pPr>
                      <a:r>
                        <a:rPr lang="en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Bangladesh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168,697,184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457200" lvl="0" indent="-355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2000"/>
                        <a:buFont typeface="Calibri"/>
                        <a:buAutoNum type="arabicPeriod" startAt="4"/>
                      </a:pPr>
                      <a:r>
                        <a:rPr lang="en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Indonesia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281,562,465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457200" lvl="0" indent="-355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2000"/>
                        <a:buFont typeface="Calibri"/>
                        <a:buAutoNum type="arabicPeriod" startAt="9"/>
                      </a:pPr>
                      <a:r>
                        <a:rPr lang="en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Russia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140,820,810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457200" lvl="0" indent="-355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2000"/>
                        <a:buFont typeface="Calibri"/>
                        <a:buAutoNum type="arabicPeriod" startAt="5"/>
                      </a:pPr>
                      <a:r>
                        <a:rPr lang="en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Pakistan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252,363,571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457200" lvl="0" indent="-355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2000"/>
                        <a:buFont typeface="Calibri"/>
                        <a:buAutoNum type="arabicPeriod" startAt="10"/>
                      </a:pPr>
                      <a:r>
                        <a:rPr lang="en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Mexico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130,739,927</a:t>
                      </a:r>
                      <a:endParaRPr sz="2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2"/>
          <p:cNvSpPr txBox="1">
            <a:spLocks noGrp="1"/>
          </p:cNvSpPr>
          <p:nvPr>
            <p:ph type="title" idx="4294967295"/>
          </p:nvPr>
        </p:nvSpPr>
        <p:spPr>
          <a:xfrm>
            <a:off x="548640" y="528638"/>
            <a:ext cx="7757160" cy="57785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Jigsaw Country Population Research</a:t>
            </a:r>
            <a:endParaRPr dirty="0"/>
          </a:p>
        </p:txBody>
      </p:sp>
      <p:graphicFrame>
        <p:nvGraphicFramePr>
          <p:cNvPr id="160" name="Google Shape;160;p32"/>
          <p:cNvGraphicFramePr/>
          <p:nvPr>
            <p:extLst>
              <p:ext uri="{D42A27DB-BD31-4B8C-83A1-F6EECF244321}">
                <p14:modId xmlns:p14="http://schemas.microsoft.com/office/powerpoint/2010/main" val="3292746733"/>
              </p:ext>
            </p:extLst>
          </p:nvPr>
        </p:nvGraphicFramePr>
        <p:xfrm>
          <a:off x="952500" y="1318875"/>
          <a:ext cx="7239000" cy="3287225"/>
        </p:xfrm>
        <a:graphic>
          <a:graphicData uri="http://schemas.openxmlformats.org/drawingml/2006/table">
            <a:tbl>
              <a:tblPr>
                <a:noFill/>
                <a:tableStyleId>{2D667AFF-75E2-4A45-A391-57E2DE541DBD}</a:tableStyleId>
              </a:tblPr>
              <a:tblGrid>
                <a:gridCol w="974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4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85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Section 1</a:t>
                      </a:r>
                      <a:endParaRPr sz="19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E9E9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9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is your country’s current population? What will it be by 2050? How fast is the population growing?</a:t>
                      </a:r>
                      <a:endParaRPr sz="19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5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Section 2</a:t>
                      </a:r>
                      <a:endParaRPr sz="19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E9E9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9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is your country's life expectancy rate?  Does this contribute to population growth? Why or why not?</a:t>
                      </a:r>
                      <a:endParaRPr sz="19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5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Section 3</a:t>
                      </a:r>
                      <a:endParaRPr sz="19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E9E9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9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is your country's fertility rate?  Does this contribute to population growth?  Why or why not?</a:t>
                      </a:r>
                      <a:endParaRPr sz="19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15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Section 4</a:t>
                      </a:r>
                      <a:endParaRPr sz="19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E9E9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9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How is your country dealing with issues about population?</a:t>
                      </a:r>
                      <a:endParaRPr sz="19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61" name="Google Shape;161;p32" title="Jigsaw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2575" y="274832"/>
            <a:ext cx="937850" cy="937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Six-Word Memoir</a:t>
            </a:r>
            <a:endParaRPr dirty="0"/>
          </a:p>
        </p:txBody>
      </p:sp>
      <p:sp>
        <p:nvSpPr>
          <p:cNvPr id="167" name="Google Shape;167;p33"/>
          <p:cNvSpPr txBox="1">
            <a:spLocks noGrp="1"/>
          </p:cNvSpPr>
          <p:nvPr>
            <p:ph type="body" idx="1"/>
          </p:nvPr>
        </p:nvSpPr>
        <p:spPr>
          <a:xfrm>
            <a:off x="463049" y="1136709"/>
            <a:ext cx="7385025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 i="1" dirty="0"/>
              <a:t>What problems exist with an ever-increasing world population?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 dirty="0"/>
              <a:t>Reflect on the what you have learned from this lesson and the above prompt.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 dirty="0"/>
              <a:t>Answer the prompt using only six words. Explain your reasoning for choosing those words.</a:t>
            </a:r>
            <a:endParaRPr dirty="0"/>
          </a:p>
        </p:txBody>
      </p:sp>
      <p:pic>
        <p:nvPicPr>
          <p:cNvPr id="168" name="Google Shape;168;p33" title="Six Word Memoir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3125" y="534849"/>
            <a:ext cx="1984151" cy="48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8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00" cy="1371600"/>
          </a:xfrm>
          <a:prstGeom prst="rect">
            <a:avLst/>
          </a:prstGeom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Is the World’s Population My Concern?</a:t>
            </a:r>
            <a:endParaRPr dirty="0"/>
          </a:p>
        </p:txBody>
      </p:sp>
      <p:sp>
        <p:nvSpPr>
          <p:cNvPr id="73" name="Google Shape;73;p18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00" cy="1314600"/>
          </a:xfrm>
          <a:prstGeom prst="rect">
            <a:avLst/>
          </a:prstGeom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dirty="0"/>
              <a:t>Population Issues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9"/>
          <p:cNvSpPr txBox="1">
            <a:spLocks noGrp="1"/>
          </p:cNvSpPr>
          <p:nvPr>
            <p:ph type="title"/>
          </p:nvPr>
        </p:nvSpPr>
        <p:spPr>
          <a:xfrm>
            <a:off x="536658" y="375850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Essential Questions</a:t>
            </a:r>
            <a:endParaRPr dirty="0"/>
          </a:p>
        </p:txBody>
      </p:sp>
      <p:sp>
        <p:nvSpPr>
          <p:cNvPr id="79" name="Google Shape;79;p19"/>
          <p:cNvSpPr txBox="1">
            <a:spLocks noGrp="1"/>
          </p:cNvSpPr>
          <p:nvPr>
            <p:ph type="body" idx="1"/>
          </p:nvPr>
        </p:nvSpPr>
        <p:spPr>
          <a:xfrm>
            <a:off x="536658" y="1617793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207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 panose="020B0604020202020204" pitchFamily="34" charset="0"/>
              <a:buChar char="•"/>
            </a:pPr>
            <a:r>
              <a:rPr lang="en" dirty="0"/>
              <a:t>What problems exist with an ever-increasing world population?</a:t>
            </a:r>
            <a:endParaRPr dirty="0"/>
          </a:p>
          <a:p>
            <a:pPr marL="5207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 panose="020B0604020202020204" pitchFamily="34" charset="0"/>
              <a:buChar char="•"/>
            </a:pPr>
            <a:r>
              <a:rPr lang="en" dirty="0"/>
              <a:t>What solutions have countries adopted as a result of increased population?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0"/>
          <p:cNvSpPr txBox="1">
            <a:spLocks noGrp="1"/>
          </p:cNvSpPr>
          <p:nvPr>
            <p:ph type="title"/>
          </p:nvPr>
        </p:nvSpPr>
        <p:spPr>
          <a:xfrm>
            <a:off x="530352" y="413687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dirty="0"/>
              <a:t>Learning Objectives</a:t>
            </a:r>
            <a:endParaRPr dirty="0"/>
          </a:p>
        </p:txBody>
      </p:sp>
      <p:sp>
        <p:nvSpPr>
          <p:cNvPr id="85" name="Google Shape;85;p20"/>
          <p:cNvSpPr txBox="1">
            <a:spLocks noGrp="1"/>
          </p:cNvSpPr>
          <p:nvPr>
            <p:ph type="body" idx="1"/>
          </p:nvPr>
        </p:nvSpPr>
        <p:spPr>
          <a:xfrm>
            <a:off x="530352" y="1659585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bg1"/>
              </a:buClr>
              <a:buSzPts val="2600"/>
              <a:buChar char="•"/>
            </a:pPr>
            <a:r>
              <a:rPr lang="en" dirty="0"/>
              <a:t>Compare and contrast the impact of population on the patterns of birth rate, mortality, and health. 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bg1"/>
              </a:buClr>
              <a:buSzPts val="2600"/>
              <a:buChar char="•"/>
            </a:pPr>
            <a:r>
              <a:rPr lang="en" dirty="0"/>
              <a:t>Identify potential issues that can be caused or worsened as a result of population growth. 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World Population Clock</a:t>
            </a:r>
            <a:endParaRPr dirty="0"/>
          </a:p>
        </p:txBody>
      </p:sp>
      <p:sp>
        <p:nvSpPr>
          <p:cNvPr id="91" name="Google Shape;91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6476932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 dirty="0"/>
              <a:t>How many people are born in one minute around the world?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 u="sng" dirty="0">
                <a:solidFill>
                  <a:schemeClr val="hlink"/>
                </a:solidFill>
                <a:hlinkClick r:id="rId3"/>
              </a:rPr>
              <a:t>World Population Clock 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dirty="0"/>
          </a:p>
        </p:txBody>
      </p:sp>
      <p:pic>
        <p:nvPicPr>
          <p:cNvPr id="92" name="Google Shape;92;p21" title="Think-Pair-Share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33375" y="445027"/>
            <a:ext cx="2325575" cy="1087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2"/>
          <p:cNvSpPr txBox="1">
            <a:spLocks noGrp="1"/>
          </p:cNvSpPr>
          <p:nvPr>
            <p:ph type="title"/>
          </p:nvPr>
        </p:nvSpPr>
        <p:spPr>
          <a:xfrm>
            <a:off x="661694" y="467097"/>
            <a:ext cx="4733266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2800"/>
              <a:buNone/>
            </a:pPr>
            <a:r>
              <a:rPr lang="en" dirty="0"/>
              <a:t>World Population Clock</a:t>
            </a:r>
            <a:endParaRPr dirty="0"/>
          </a:p>
        </p:txBody>
      </p:sp>
      <p:sp>
        <p:nvSpPr>
          <p:cNvPr id="98" name="Google Shape;98;p22"/>
          <p:cNvSpPr txBox="1">
            <a:spLocks noGrp="1"/>
          </p:cNvSpPr>
          <p:nvPr>
            <p:ph type="body" idx="1"/>
          </p:nvPr>
        </p:nvSpPr>
        <p:spPr>
          <a:xfrm>
            <a:off x="737369" y="1155628"/>
            <a:ext cx="6539994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3200" dirty="0"/>
              <a:t>How many people are added to the planet:</a:t>
            </a:r>
            <a:endParaRPr sz="32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3200" dirty="0"/>
          </a:p>
          <a:p>
            <a:pPr marL="457200" lvl="0" indent="-438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300"/>
              <a:buChar char="•"/>
            </a:pPr>
            <a:r>
              <a:rPr lang="en" sz="3200" dirty="0"/>
              <a:t>In an hour (60 minutes)?</a:t>
            </a:r>
            <a:endParaRPr sz="3200" dirty="0"/>
          </a:p>
          <a:p>
            <a:pPr marL="457200" lvl="0" indent="-438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300"/>
              <a:buChar char="•"/>
            </a:pPr>
            <a:r>
              <a:rPr lang="en" sz="3200" dirty="0"/>
              <a:t>In a day (1440 minutes)?</a:t>
            </a:r>
            <a:endParaRPr sz="3200" dirty="0"/>
          </a:p>
          <a:p>
            <a:pPr marL="457200" lvl="0" indent="-438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300"/>
              <a:buChar char="•"/>
            </a:pPr>
            <a:r>
              <a:rPr lang="en" sz="3200" dirty="0"/>
              <a:t>In a week (10,080 minutes)?</a:t>
            </a:r>
            <a:endParaRPr sz="32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3"/>
          <p:cNvSpPr txBox="1">
            <a:spLocks noGrp="1"/>
          </p:cNvSpPr>
          <p:nvPr>
            <p:ph type="title" idx="4294967295"/>
          </p:nvPr>
        </p:nvSpPr>
        <p:spPr>
          <a:xfrm>
            <a:off x="306118" y="463818"/>
            <a:ext cx="5341357" cy="5730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World Population Facts</a:t>
            </a:r>
            <a:endParaRPr dirty="0"/>
          </a:p>
        </p:txBody>
      </p:sp>
      <p:sp>
        <p:nvSpPr>
          <p:cNvPr id="104" name="Google Shape;104;p23"/>
          <p:cNvSpPr txBox="1">
            <a:spLocks noGrp="1"/>
          </p:cNvSpPr>
          <p:nvPr>
            <p:ph type="body" idx="4294967295"/>
          </p:nvPr>
        </p:nvSpPr>
        <p:spPr>
          <a:xfrm>
            <a:off x="561252" y="1155700"/>
            <a:ext cx="7378573" cy="341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" dirty="0"/>
              <a:t>One birth occurs every </a:t>
            </a:r>
            <a:r>
              <a:rPr lang="en" dirty="0">
                <a:solidFill>
                  <a:srgbClr val="C00000"/>
                </a:solidFill>
              </a:rPr>
              <a:t>8 seconds</a:t>
            </a:r>
            <a:r>
              <a:rPr lang="en" dirty="0"/>
              <a:t>.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" dirty="0"/>
              <a:t>One death occurs every </a:t>
            </a:r>
            <a:r>
              <a:rPr lang="en" dirty="0">
                <a:solidFill>
                  <a:srgbClr val="C00000"/>
                </a:solidFill>
              </a:rPr>
              <a:t>12 seconds.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" dirty="0"/>
              <a:t>There is a net gain of one person </a:t>
            </a:r>
            <a:r>
              <a:rPr lang="en" dirty="0">
                <a:solidFill>
                  <a:srgbClr val="C00000"/>
                </a:solidFill>
              </a:rPr>
              <a:t>every 14 seconds</a:t>
            </a:r>
            <a:r>
              <a:rPr lang="en" dirty="0"/>
              <a:t>.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" dirty="0"/>
              <a:t>By 2025, the world population will be over </a:t>
            </a:r>
            <a:r>
              <a:rPr lang="en" dirty="0">
                <a:solidFill>
                  <a:srgbClr val="C00000"/>
                </a:solidFill>
              </a:rPr>
              <a:t>8 billion </a:t>
            </a:r>
            <a:r>
              <a:rPr lang="en" dirty="0"/>
              <a:t>people.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" dirty="0"/>
              <a:t>By 2100, the world’s population could reach to </a:t>
            </a:r>
            <a:r>
              <a:rPr lang="en" dirty="0">
                <a:solidFill>
                  <a:srgbClr val="C00000"/>
                </a:solidFill>
              </a:rPr>
              <a:t>11 billion </a:t>
            </a:r>
            <a:r>
              <a:rPr lang="en" dirty="0"/>
              <a:t>people.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4"/>
          <p:cNvSpPr txBox="1">
            <a:spLocks noGrp="1"/>
          </p:cNvSpPr>
          <p:nvPr>
            <p:ph type="title"/>
          </p:nvPr>
        </p:nvSpPr>
        <p:spPr>
          <a:xfrm>
            <a:off x="311700" y="2854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Population: Distribution vs. Density</a:t>
            </a:r>
            <a:endParaRPr dirty="0"/>
          </a:p>
        </p:txBody>
      </p:sp>
      <p:sp>
        <p:nvSpPr>
          <p:cNvPr id="110" name="Google Shape;110;p24"/>
          <p:cNvSpPr txBox="1">
            <a:spLocks noGrp="1"/>
          </p:cNvSpPr>
          <p:nvPr>
            <p:ph type="body" idx="1"/>
          </p:nvPr>
        </p:nvSpPr>
        <p:spPr>
          <a:xfrm>
            <a:off x="4879725" y="1361350"/>
            <a:ext cx="3443400" cy="233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Density</a:t>
            </a:r>
            <a:r>
              <a:rPr lang="en" dirty="0"/>
              <a:t>: </a:t>
            </a:r>
            <a:endParaRPr dirty="0"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</a:t>
            </a:r>
            <a:r>
              <a:rPr lang="en" b="1" dirty="0"/>
              <a:t>number</a:t>
            </a:r>
            <a:r>
              <a:rPr lang="en" dirty="0"/>
              <a:t> of humans per square mile.</a:t>
            </a:r>
            <a:endParaRPr dirty="0"/>
          </a:p>
        </p:txBody>
      </p:sp>
      <p:sp>
        <p:nvSpPr>
          <p:cNvPr id="111" name="Google Shape;111;p24"/>
          <p:cNvSpPr txBox="1">
            <a:spLocks noGrp="1"/>
          </p:cNvSpPr>
          <p:nvPr>
            <p:ph type="body" idx="1"/>
          </p:nvPr>
        </p:nvSpPr>
        <p:spPr>
          <a:xfrm>
            <a:off x="311700" y="1361350"/>
            <a:ext cx="3967200" cy="309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Distribution</a:t>
            </a:r>
            <a:r>
              <a:rPr lang="en" dirty="0"/>
              <a:t>: </a:t>
            </a:r>
            <a:endParaRPr dirty="0"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</a:t>
            </a:r>
            <a:r>
              <a:rPr lang="en" b="1" dirty="0"/>
              <a:t>pattern</a:t>
            </a:r>
            <a:r>
              <a:rPr lang="en" dirty="0"/>
              <a:t> of where people live. World </a:t>
            </a:r>
            <a:r>
              <a:rPr lang="en" b="1" dirty="0"/>
              <a:t>population distribution</a:t>
            </a:r>
            <a:r>
              <a:rPr lang="en" dirty="0"/>
              <a:t> is uneven. 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5"/>
          <p:cNvSpPr txBox="1">
            <a:spLocks noGrp="1"/>
          </p:cNvSpPr>
          <p:nvPr>
            <p:ph type="title"/>
          </p:nvPr>
        </p:nvSpPr>
        <p:spPr>
          <a:xfrm>
            <a:off x="311700" y="288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Density Observations</a:t>
            </a:r>
            <a:endParaRPr dirty="0"/>
          </a:p>
        </p:txBody>
      </p:sp>
      <p:sp>
        <p:nvSpPr>
          <p:cNvPr id="117" name="Google Shape;117;p25"/>
          <p:cNvSpPr txBox="1">
            <a:spLocks noGrp="1"/>
          </p:cNvSpPr>
          <p:nvPr>
            <p:ph type="body" idx="1"/>
          </p:nvPr>
        </p:nvSpPr>
        <p:spPr>
          <a:xfrm>
            <a:off x="365760" y="826113"/>
            <a:ext cx="7632019" cy="33233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•"/>
            </a:pPr>
            <a:r>
              <a:rPr lang="en" sz="2800" dirty="0"/>
              <a:t>Go to </a:t>
            </a:r>
            <a:r>
              <a:rPr lang="en" sz="2800" u="sng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https://bit.ly/3SkSeSo</a:t>
            </a:r>
            <a:r>
              <a:rPr lang="en" sz="2800" u="sng" dirty="0">
                <a:solidFill>
                  <a:srgbClr val="0000FF"/>
                </a:solidFill>
              </a:rPr>
              <a:t>.</a:t>
            </a:r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•"/>
            </a:pPr>
            <a:r>
              <a:rPr lang="en" sz="2800" dirty="0"/>
              <a:t>In the Metric dropdown, select “Population Density.”</a:t>
            </a:r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•"/>
            </a:pPr>
            <a:r>
              <a:rPr lang="en" sz="2800" dirty="0"/>
              <a:t>Select “Map” button to display the world map view. </a:t>
            </a:r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•"/>
            </a:pPr>
            <a:r>
              <a:rPr lang="en" sz="2800" dirty="0"/>
              <a:t>Make 3-4 observations about the map in the Population Density Box. </a:t>
            </a:r>
            <a:endParaRPr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770</Words>
  <Application>Microsoft Office PowerPoint</Application>
  <PresentationFormat>On-screen Show (16:9)</PresentationFormat>
  <Paragraphs>100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Constantia</vt:lpstr>
      <vt:lpstr>Noto Sans Symbols</vt:lpstr>
      <vt:lpstr>Georgia</vt:lpstr>
      <vt:lpstr>Calibri</vt:lpstr>
      <vt:lpstr>LEARN theme</vt:lpstr>
      <vt:lpstr>PowerPoint Presentation</vt:lpstr>
      <vt:lpstr>Is the World’s Population My Concern?</vt:lpstr>
      <vt:lpstr>Essential Questions</vt:lpstr>
      <vt:lpstr>Learning Objectives</vt:lpstr>
      <vt:lpstr>World Population Clock</vt:lpstr>
      <vt:lpstr>World Population Clock</vt:lpstr>
      <vt:lpstr>World Population Facts</vt:lpstr>
      <vt:lpstr>Population: Distribution vs. Density</vt:lpstr>
      <vt:lpstr>Density Observations</vt:lpstr>
      <vt:lpstr>Distribution Inferences</vt:lpstr>
      <vt:lpstr>Fertility and Life Expectancy Maps</vt:lpstr>
      <vt:lpstr>Fertility Observations</vt:lpstr>
      <vt:lpstr>Life Expectancy Observations</vt:lpstr>
      <vt:lpstr>What do the four maps tell you about population?</vt:lpstr>
      <vt:lpstr>Country Population Research</vt:lpstr>
      <vt:lpstr>Jigsaw Country Population Research</vt:lpstr>
      <vt:lpstr>Six-Word Memoir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McLeod Porter, Delma</dc:creator>
  <cp:lastModifiedBy>McLeod Porter, Delma</cp:lastModifiedBy>
  <cp:revision>5</cp:revision>
  <dcterms:modified xsi:type="dcterms:W3CDTF">2024-10-17T13:19:41Z</dcterms:modified>
</cp:coreProperties>
</file>