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 id="2147483668" r:id="rId2"/>
  </p:sldMasterIdLst>
  <p:notesMasterIdLst>
    <p:notesMasterId r:id="rId1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0478452-794A-482A-878F-6D06BD68ABB6}">
  <a:tblStyle styleId="{A0478452-794A-482A-878F-6D06BD68ABB6}"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737"/>
    <p:restoredTop sz="94708"/>
  </p:normalViewPr>
  <p:slideViewPr>
    <p:cSldViewPr snapToGrid="0">
      <p:cViewPr varScale="1">
        <p:scale>
          <a:sx n="158" d="100"/>
          <a:sy n="158" d="100"/>
        </p:scale>
        <p:origin x="2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learn.k20center.ou.edu/strategy/139"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learn.k20center.ou.edu/strategy/139"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learn.k20center.ou.edu/strategy/139"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learn.k20center.ou.edu/strategy/72"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learn.k20center.ou.edu/strategy/96"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youtube.com/watch?v=HcEEAnwOt2c"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learn.k20center.ou.edu/strategy/96"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youtube.com/watch?v=6ilD555O_RE"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learn.k20center.ou.edu/strategy/96"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88" name="Google Shape;88;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34f1f5b2b34_0_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34f1f5b2b34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K20 Center. (n.d.). Think-pair-share. Strategies. </a:t>
            </a:r>
            <a:r>
              <a:rPr lang="en-US" dirty="0">
                <a:hlinkClick r:id="rId3"/>
              </a:rPr>
              <a:t>https://learn.k20center.ou.edu/strategy/139</a:t>
            </a:r>
            <a:r>
              <a:rPr lang="en-US" dirty="0"/>
              <a:t> </a:t>
            </a:r>
          </a:p>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3502ed807ff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3502ed807f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K20 Center. (n.d.). Think-pair-share. Strategies. </a:t>
            </a:r>
            <a:r>
              <a:rPr lang="en-US" dirty="0">
                <a:hlinkClick r:id="rId3"/>
              </a:rPr>
              <a:t>https://learn.k20center.ou.edu/strategy/139</a:t>
            </a:r>
            <a:r>
              <a:rPr lang="en-US" dirty="0"/>
              <a:t> </a:t>
            </a:r>
          </a:p>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3502ed807ff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3502ed807ff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K20 Center. (n.d.). Think-pair-share. Strategies. </a:t>
            </a:r>
            <a:r>
              <a:rPr lang="en-US" dirty="0">
                <a:hlinkClick r:id="rId3"/>
              </a:rPr>
              <a:t>https://learn.k20center.ou.edu/strategy/139</a:t>
            </a:r>
            <a:r>
              <a:rPr lang="en-US" dirty="0"/>
              <a:t> </a:t>
            </a:r>
          </a:p>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34ed78a5486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34ed78a5486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73" name="Google Shape;173;p5: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4f1f5b2b34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34f1f5b2b34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34f1f5b2b34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34f1f5b2b34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dirty="0">
                <a:solidFill>
                  <a:srgbClr val="292929"/>
                </a:solidFill>
              </a:rPr>
              <a:t>K20 Center. (n.d.). </a:t>
            </a:r>
            <a:r>
              <a:rPr lang="en-US" sz="1200">
                <a:solidFill>
                  <a:srgbClr val="292929"/>
                </a:solidFill>
              </a:rPr>
              <a:t>One-pager. </a:t>
            </a:r>
            <a:r>
              <a:rPr lang="en-US" sz="1200" dirty="0">
                <a:solidFill>
                  <a:srgbClr val="292929"/>
                </a:solidFill>
              </a:rPr>
              <a:t>Strategies. </a:t>
            </a:r>
            <a:r>
              <a:rPr lang="en-US" sz="1200" u="sng" dirty="0">
                <a:solidFill>
                  <a:srgbClr val="1155CC"/>
                </a:solidFill>
                <a:hlinkClick r:id="rId3">
                  <a:extLst>
                    <a:ext uri="{A12FA001-AC4F-418D-AE19-62706E023703}">
                      <ahyp:hlinkClr xmlns:ahyp="http://schemas.microsoft.com/office/drawing/2018/hyperlinkcolor" val="tx"/>
                    </a:ext>
                  </a:extLst>
                </a:hlinkClick>
              </a:rPr>
              <a:t>https://learn.k20center.ou.edu/strategy/72</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77a1368b4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g177a1368b46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98" name="Google Shape;98;p3: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04" name="Google Shape;10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34ed78a548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34ed78a548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dirty="0">
                <a:solidFill>
                  <a:srgbClr val="292929"/>
                </a:solidFill>
              </a:rPr>
              <a:t>K20 Center (n.d.). ABC graffiti. Strategies. </a:t>
            </a:r>
            <a:r>
              <a:rPr lang="en-US" sz="1200" u="sng" dirty="0">
                <a:solidFill>
                  <a:srgbClr val="1155CC"/>
                </a:solidFill>
                <a:hlinkClick r:id="rId3">
                  <a:extLst>
                    <a:ext uri="{A12FA001-AC4F-418D-AE19-62706E023703}">
                      <ahyp:hlinkClr xmlns:ahyp="http://schemas.microsoft.com/office/drawing/2018/hyperlinkcolor" val="tx"/>
                    </a:ext>
                  </a:extLst>
                </a:hlinkClick>
              </a:rPr>
              <a:t>https://learn.k20center.ou.edu/strategy/96</a:t>
            </a:r>
            <a:r>
              <a:rPr lang="en-US" sz="1200" dirty="0">
                <a:solidFill>
                  <a:srgbClr val="292929"/>
                </a:solidFill>
              </a:rPr>
              <a:t> </a:t>
            </a:r>
            <a:endParaRPr sz="1200" dirty="0">
              <a:solidFill>
                <a:srgbClr val="292929"/>
              </a:solidFill>
            </a:endParaRPr>
          </a:p>
          <a:p>
            <a:pPr marL="0" lvl="0" indent="0" algn="l" rtl="0">
              <a:lnSpc>
                <a:spcPct val="115000"/>
              </a:lnSpc>
              <a:spcBef>
                <a:spcPts val="0"/>
              </a:spcBef>
              <a:spcAft>
                <a:spcPts val="0"/>
              </a:spcAft>
              <a:buNone/>
            </a:pPr>
            <a:r>
              <a:rPr lang="en-US" dirty="0">
                <a:latin typeface="Calibri"/>
                <a:ea typeface="Calibri"/>
                <a:cs typeface="Calibri"/>
                <a:sym typeface="Calibri"/>
              </a:rPr>
              <a:t>K20 Center. (2021, September 21). </a:t>
            </a:r>
            <a:r>
              <a:rPr lang="en-US" i="1" dirty="0">
                <a:latin typeface="Calibri"/>
                <a:ea typeface="Calibri"/>
                <a:cs typeface="Calibri"/>
                <a:sym typeface="Calibri"/>
              </a:rPr>
              <a:t>K20 Center 2 minute timer</a:t>
            </a:r>
            <a:r>
              <a:rPr lang="en-US" dirty="0">
                <a:latin typeface="Calibri"/>
                <a:ea typeface="Calibri"/>
                <a:cs typeface="Calibri"/>
                <a:sym typeface="Calibri"/>
              </a:rPr>
              <a:t> [Video]. </a:t>
            </a:r>
            <a:r>
              <a:rPr lang="en-US" dirty="0" err="1">
                <a:latin typeface="Calibri"/>
                <a:ea typeface="Calibri"/>
                <a:cs typeface="Calibri"/>
                <a:sym typeface="Calibri"/>
              </a:rPr>
              <a:t>YouTube.</a:t>
            </a:r>
            <a:r>
              <a:rPr lang="en-US" u="sng" dirty="0" err="1">
                <a:solidFill>
                  <a:schemeClr val="hlink"/>
                </a:solidFill>
                <a:latin typeface="Calibri"/>
                <a:ea typeface="Calibri"/>
                <a:cs typeface="Calibri"/>
                <a:sym typeface="Calibri"/>
                <a:hlinkClick r:id="rId4"/>
              </a:rPr>
              <a:t>https</a:t>
            </a:r>
            <a:r>
              <a:rPr lang="en-US" u="sng" dirty="0">
                <a:solidFill>
                  <a:schemeClr val="hlink"/>
                </a:solidFill>
                <a:latin typeface="Calibri"/>
                <a:ea typeface="Calibri"/>
                <a:cs typeface="Calibri"/>
                <a:sym typeface="Calibri"/>
                <a:hlinkClick r:id="rId4"/>
              </a:rPr>
              <a:t>://www.youtube.com/watch?v=HcEEAnwOt2c</a:t>
            </a:r>
            <a:endParaRPr dirty="0">
              <a:latin typeface="Calibri"/>
              <a:ea typeface="Calibri"/>
              <a:cs typeface="Calibri"/>
              <a:sym typeface="Calibri"/>
            </a:endParaRPr>
          </a:p>
          <a:p>
            <a:pPr marL="0" lvl="0" indent="0" algn="l" rtl="0">
              <a:lnSpc>
                <a:spcPct val="115000"/>
              </a:lnSpc>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4f1f5b2b34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4f1f5b2b34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dirty="0">
                <a:solidFill>
                  <a:srgbClr val="292929"/>
                </a:solidFill>
              </a:rPr>
              <a:t>K20 Center (n.d.). ABC graffiti. Strategies. </a:t>
            </a:r>
            <a:r>
              <a:rPr lang="en-US" sz="1200" u="sng" dirty="0">
                <a:solidFill>
                  <a:srgbClr val="1155CC"/>
                </a:solidFill>
                <a:hlinkClick r:id="rId3">
                  <a:extLst>
                    <a:ext uri="{A12FA001-AC4F-418D-AE19-62706E023703}">
                      <ahyp:hlinkClr xmlns:ahyp="http://schemas.microsoft.com/office/drawing/2018/hyperlinkcolor" val="tx"/>
                    </a:ext>
                  </a:extLst>
                </a:hlinkClick>
              </a:rPr>
              <a:t>https://learn.k20center.ou.edu/strategy/96</a:t>
            </a:r>
            <a:r>
              <a:rPr lang="en-US" sz="1200" dirty="0">
                <a:solidFill>
                  <a:srgbClr val="292929"/>
                </a:solidFill>
              </a:rPr>
              <a:t> </a:t>
            </a:r>
            <a:endParaRPr sz="1200" dirty="0">
              <a:solidFill>
                <a:srgbClr val="292929"/>
              </a:solidFill>
            </a:endParaRPr>
          </a:p>
          <a:p>
            <a:pPr marL="0" lvl="0" indent="0" algn="l" rtl="0">
              <a:spcBef>
                <a:spcPts val="0"/>
              </a:spcBef>
              <a:spcAft>
                <a:spcPts val="0"/>
              </a:spcAft>
              <a:buNone/>
            </a:pPr>
            <a:r>
              <a:rPr lang="en-US" dirty="0">
                <a:latin typeface="Calibri"/>
                <a:ea typeface="Calibri"/>
                <a:cs typeface="Calibri"/>
                <a:sym typeface="Calibri"/>
              </a:rPr>
              <a:t>K20 Center. (2021, September 21). </a:t>
            </a:r>
            <a:r>
              <a:rPr lang="en-US" i="1" dirty="0">
                <a:latin typeface="Calibri"/>
                <a:ea typeface="Calibri"/>
                <a:cs typeface="Calibri"/>
                <a:sym typeface="Calibri"/>
              </a:rPr>
              <a:t>K20 Center 1 minute timer</a:t>
            </a:r>
            <a:r>
              <a:rPr lang="en-US" dirty="0">
                <a:latin typeface="Calibri"/>
                <a:ea typeface="Calibri"/>
                <a:cs typeface="Calibri"/>
                <a:sym typeface="Calibri"/>
              </a:rPr>
              <a:t> [Video]. </a:t>
            </a:r>
            <a:r>
              <a:rPr lang="en-US" dirty="0" err="1">
                <a:latin typeface="Calibri"/>
                <a:ea typeface="Calibri"/>
                <a:cs typeface="Calibri"/>
                <a:sym typeface="Calibri"/>
              </a:rPr>
              <a:t>YouTube.</a:t>
            </a:r>
            <a:r>
              <a:rPr lang="en-US" u="sng" dirty="0" err="1">
                <a:solidFill>
                  <a:schemeClr val="hlink"/>
                </a:solidFill>
                <a:hlinkClick r:id="rId4"/>
              </a:rPr>
              <a:t>https</a:t>
            </a:r>
            <a:r>
              <a:rPr lang="en-US" u="sng" dirty="0">
                <a:solidFill>
                  <a:schemeClr val="hlink"/>
                </a:solidFill>
                <a:hlinkClick r:id="rId4"/>
              </a:rPr>
              <a:t>://www.youtube.com/watch?v=6ilD555O_RE</a:t>
            </a:r>
            <a:endParaRPr dirty="0"/>
          </a:p>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34f1f5b2b3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34f1f5b2b3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dirty="0">
                <a:solidFill>
                  <a:srgbClr val="292929"/>
                </a:solidFill>
              </a:rPr>
              <a:t>K20 Center (n.d.). ABC graffiti. Strategies. </a:t>
            </a:r>
            <a:r>
              <a:rPr lang="en-US" sz="1200" u="sng" dirty="0">
                <a:solidFill>
                  <a:srgbClr val="1155CC"/>
                </a:solidFill>
                <a:hlinkClick r:id="rId3">
                  <a:extLst>
                    <a:ext uri="{A12FA001-AC4F-418D-AE19-62706E023703}">
                      <ahyp:hlinkClr xmlns:ahyp="http://schemas.microsoft.com/office/drawing/2018/hyperlinkcolor" val="tx"/>
                    </a:ext>
                  </a:extLst>
                </a:hlinkClick>
              </a:rPr>
              <a:t>https://learn.k20center.ou.edu/strategy/96</a:t>
            </a:r>
            <a:r>
              <a:rPr lang="en-US" sz="1200" dirty="0">
                <a:solidFill>
                  <a:srgbClr val="292929"/>
                </a:solidFill>
              </a:rPr>
              <a:t> </a:t>
            </a:r>
            <a:endParaRPr sz="1200" dirty="0">
              <a:solidFill>
                <a:srgbClr val="292929"/>
              </a:solidFill>
            </a:endParaRPr>
          </a:p>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34ed78a5486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34ed78a548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34f1f5b2b34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34f1f5b2b34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1"/>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1" name="Google Shape;51;p11"/>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2" name="Google Shape;52;p11"/>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7" name="Google Shape;57;p12"/>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1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81" name="Google Shape;81;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85" name="Google Shape;85;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18" name="Google Shape;18;p4"/>
          <p:cNvSpPr>
            <a:spLocks noGrp="1"/>
          </p:cNvSpPr>
          <p:nvPr>
            <p:ph type="pic" idx="2"/>
          </p:nvPr>
        </p:nvSpPr>
        <p:spPr>
          <a:xfrm>
            <a:off x="5911850" y="1663336"/>
            <a:ext cx="1828800" cy="1828009"/>
          </a:xfrm>
          <a:prstGeom prst="rect">
            <a:avLst/>
          </a:prstGeom>
          <a:no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5"/>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3" name="Google Shape;23;p5"/>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6"/>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6"/>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520"/>
              </a:spcBef>
              <a:spcAft>
                <a:spcPts val="0"/>
              </a:spcAft>
              <a:buSzPts val="2600"/>
              <a:buNone/>
              <a:defRPr b="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9" name="Google Shape;29;p6"/>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320"/>
              </a:spcBef>
              <a:spcAft>
                <a:spcPts val="0"/>
              </a:spcAft>
              <a:buSzPts val="1600"/>
              <a:buNone/>
              <a:defRPr sz="1600" b="1" i="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pic>
        <p:nvPicPr>
          <p:cNvPr id="30" name="Google Shape;30;p6" descr="A picture containing icon&#10;&#10;Description automatically generated"/>
          <p:cNvPicPr preferRelativeResize="0"/>
          <p:nvPr/>
        </p:nvPicPr>
        <p:blipFill rotWithShape="1">
          <a:blip r:embed="rId3">
            <a:alphaModFix/>
          </a:blip>
          <a:srcRect l="34179" t="21571" r="32616" b="56088"/>
          <a:stretch/>
        </p:blipFill>
        <p:spPr>
          <a:xfrm>
            <a:off x="1828288" y="1352281"/>
            <a:ext cx="639651" cy="536620"/>
          </a:xfrm>
          <a:prstGeom prst="rect">
            <a:avLst/>
          </a:prstGeom>
          <a:solidFill>
            <a:srgbClr val="1C3C58"/>
          </a:solid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7"/>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Calibri"/>
              <a:buAutoNum type="arabicPeriod"/>
              <a:defRPr sz="2600"/>
            </a:lvl1pPr>
            <a:lvl2pPr marL="914400" lvl="1" indent="-355600" algn="l">
              <a:lnSpc>
                <a:spcPct val="100000"/>
              </a:lnSpc>
              <a:spcBef>
                <a:spcPts val="400"/>
              </a:spcBef>
              <a:spcAft>
                <a:spcPts val="0"/>
              </a:spcAft>
              <a:buClr>
                <a:schemeClr val="accent4"/>
              </a:buClr>
              <a:buSzPts val="2000"/>
              <a:buFont typeface="Calibri"/>
              <a:buAutoNum type="alphaLcParenR"/>
              <a:defRPr sz="2000"/>
            </a:lvl2pPr>
            <a:lvl3pPr marL="1371600" lvl="2" indent="-336550" algn="l">
              <a:lnSpc>
                <a:spcPct val="100000"/>
              </a:lnSpc>
              <a:spcBef>
                <a:spcPts val="340"/>
              </a:spcBef>
              <a:spcAft>
                <a:spcPts val="0"/>
              </a:spcAft>
              <a:buClr>
                <a:schemeClr val="accent4"/>
              </a:buClr>
              <a:buSzPts val="1700"/>
              <a:buFont typeface="Calibri"/>
              <a:buAutoNum type="romanLcPeriod"/>
              <a:defRPr sz="1700"/>
            </a:lvl3pPr>
            <a:lvl4pPr marL="1828800" lvl="3" indent="-323850" algn="l">
              <a:lnSpc>
                <a:spcPct val="100000"/>
              </a:lnSpc>
              <a:spcBef>
                <a:spcPts val="300"/>
              </a:spcBef>
              <a:spcAft>
                <a:spcPts val="0"/>
              </a:spcAft>
              <a:buSzPts val="1500"/>
              <a:buFont typeface="Calibri"/>
              <a:buAutoNum type="arabicPeriod"/>
              <a:defRPr/>
            </a:lvl4pPr>
            <a:lvl5pPr marL="2286000" lvl="4" indent="-314325" algn="l">
              <a:lnSpc>
                <a:spcPct val="100000"/>
              </a:lnSpc>
              <a:spcBef>
                <a:spcPts val="270"/>
              </a:spcBef>
              <a:spcAft>
                <a:spcPts val="0"/>
              </a:spcAft>
              <a:buSzPts val="1350"/>
              <a:buFont typeface="Calibri"/>
              <a:buAutoNum type="arabicPeriod"/>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9"/>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k20.ou.edu/careerearnings"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ideo" Target="https://www.youtube.com/embed/HcEEAnwOt2c?feature=oembed" TargetMode="External"/><Relationship Id="rId5" Type="http://schemas.openxmlformats.org/officeDocument/2006/relationships/image" Target="../media/image6.jpe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ideo" Target="https://www.youtube.com/embed/6ilD555O_RE?feature=oembed" TargetMode="External"/><Relationship Id="rId5" Type="http://schemas.openxmlformats.org/officeDocument/2006/relationships/image" Target="../media/image7.jpe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31"/>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US"/>
              <a:t>How much did tuition change between 2013 and 2022? </a:t>
            </a:r>
            <a:endParaRPr/>
          </a:p>
          <a:p>
            <a:pPr marL="457200" lvl="0" indent="-393700" algn="l" rtl="0">
              <a:spcBef>
                <a:spcPts val="0"/>
              </a:spcBef>
              <a:spcAft>
                <a:spcPts val="0"/>
              </a:spcAft>
              <a:buSzPts val="2600"/>
              <a:buChar char="●"/>
            </a:pPr>
            <a:r>
              <a:rPr lang="en-US"/>
              <a:t>What are some possible reasons for this?</a:t>
            </a:r>
            <a:endParaRPr/>
          </a:p>
          <a:p>
            <a:pPr marL="0" lvl="0" indent="0" algn="l" rtl="0">
              <a:spcBef>
                <a:spcPts val="520"/>
              </a:spcBef>
              <a:spcAft>
                <a:spcPts val="0"/>
              </a:spcAft>
              <a:buNone/>
            </a:pPr>
            <a:endParaRPr/>
          </a:p>
        </p:txBody>
      </p:sp>
      <p:sp>
        <p:nvSpPr>
          <p:cNvPr id="149" name="Google Shape;149;p31"/>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Think-Pair-Share Round 1</a:t>
            </a:r>
            <a:endParaRPr/>
          </a:p>
        </p:txBody>
      </p:sp>
      <p:pic>
        <p:nvPicPr>
          <p:cNvPr id="150" name="Google Shape;150;p31" title="Think-Pair-Share.png"/>
          <p:cNvPicPr preferRelativeResize="0"/>
          <p:nvPr/>
        </p:nvPicPr>
        <p:blipFill>
          <a:blip r:embed="rId3">
            <a:alphaModFix/>
          </a:blip>
          <a:stretch>
            <a:fillRect/>
          </a:stretch>
        </p:blipFill>
        <p:spPr>
          <a:xfrm>
            <a:off x="6491725" y="273275"/>
            <a:ext cx="1979550" cy="92535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32"/>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US"/>
              <a:t>What is the difference between resident and non-resident tuition?</a:t>
            </a:r>
            <a:endParaRPr/>
          </a:p>
          <a:p>
            <a:pPr marL="457200" lvl="0" indent="-393700" algn="l" rtl="0">
              <a:spcBef>
                <a:spcPts val="0"/>
              </a:spcBef>
              <a:spcAft>
                <a:spcPts val="0"/>
              </a:spcAft>
              <a:buSzPts val="2600"/>
              <a:buChar char="●"/>
            </a:pPr>
            <a:r>
              <a:rPr lang="en-US"/>
              <a:t>Why do you think schools charge different rates for residents and non-residents?</a:t>
            </a:r>
            <a:endParaRPr/>
          </a:p>
          <a:p>
            <a:pPr marL="457200" lvl="0" indent="-393700" algn="l" rtl="0">
              <a:spcBef>
                <a:spcPts val="0"/>
              </a:spcBef>
              <a:spcAft>
                <a:spcPts val="0"/>
              </a:spcAft>
              <a:buSzPts val="2600"/>
              <a:buChar char="●"/>
            </a:pPr>
            <a:r>
              <a:rPr lang="en-US"/>
              <a:t>Do you think this is fair?</a:t>
            </a:r>
            <a:endParaRPr/>
          </a:p>
          <a:p>
            <a:pPr marL="0" lvl="0" indent="0" algn="l" rtl="0">
              <a:spcBef>
                <a:spcPts val="520"/>
              </a:spcBef>
              <a:spcAft>
                <a:spcPts val="0"/>
              </a:spcAft>
              <a:buNone/>
            </a:pPr>
            <a:endParaRPr/>
          </a:p>
        </p:txBody>
      </p:sp>
      <p:sp>
        <p:nvSpPr>
          <p:cNvPr id="156" name="Google Shape;156;p32"/>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Think-Pair-Share Round 2</a:t>
            </a:r>
            <a:endParaRPr/>
          </a:p>
        </p:txBody>
      </p:sp>
      <p:pic>
        <p:nvPicPr>
          <p:cNvPr id="157" name="Google Shape;157;p32" title="Think-Pair-Share.png"/>
          <p:cNvPicPr preferRelativeResize="0"/>
          <p:nvPr/>
        </p:nvPicPr>
        <p:blipFill>
          <a:blip r:embed="rId3">
            <a:alphaModFix/>
          </a:blip>
          <a:stretch>
            <a:fillRect/>
          </a:stretch>
        </p:blipFill>
        <p:spPr>
          <a:xfrm>
            <a:off x="6491725" y="273275"/>
            <a:ext cx="1979550" cy="92535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3"/>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0" algn="l" rtl="0">
              <a:spcBef>
                <a:spcPts val="520"/>
              </a:spcBef>
              <a:spcAft>
                <a:spcPts val="0"/>
              </a:spcAft>
              <a:buNone/>
            </a:pPr>
            <a:endParaRPr/>
          </a:p>
          <a:p>
            <a:pPr marL="457200" lvl="0" indent="-393700" algn="l" rtl="0">
              <a:spcBef>
                <a:spcPts val="520"/>
              </a:spcBef>
              <a:spcAft>
                <a:spcPts val="0"/>
              </a:spcAft>
              <a:buSzPts val="2600"/>
              <a:buChar char="●"/>
            </a:pPr>
            <a:r>
              <a:rPr lang="en-US"/>
              <a:t>Does tuition change throughout the year, or just once a year?</a:t>
            </a:r>
            <a:endParaRPr/>
          </a:p>
          <a:p>
            <a:pPr marL="0" lvl="0" indent="0" algn="l" rtl="0">
              <a:spcBef>
                <a:spcPts val="520"/>
              </a:spcBef>
              <a:spcAft>
                <a:spcPts val="0"/>
              </a:spcAft>
              <a:buNone/>
            </a:pPr>
            <a:endParaRPr/>
          </a:p>
        </p:txBody>
      </p:sp>
      <p:sp>
        <p:nvSpPr>
          <p:cNvPr id="163" name="Google Shape;163;p33"/>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Think-Pair-Share Round 3</a:t>
            </a:r>
            <a:endParaRPr/>
          </a:p>
        </p:txBody>
      </p:sp>
      <p:pic>
        <p:nvPicPr>
          <p:cNvPr id="164" name="Google Shape;164;p33" title="Think-Pair-Share.png"/>
          <p:cNvPicPr preferRelativeResize="0"/>
          <p:nvPr/>
        </p:nvPicPr>
        <p:blipFill>
          <a:blip r:embed="rId3">
            <a:alphaModFix/>
          </a:blip>
          <a:stretch>
            <a:fillRect/>
          </a:stretch>
        </p:blipFill>
        <p:spPr>
          <a:xfrm>
            <a:off x="6491725" y="273275"/>
            <a:ext cx="1979550" cy="92535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34"/>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b="1"/>
              <a:t>Continuous:</a:t>
            </a:r>
            <a:r>
              <a:rPr lang="en-US"/>
              <a:t> A graph is continuous if it can be drawn by a single, unbroken curve or line. Data for continuous functions is always changing.</a:t>
            </a:r>
            <a:endParaRPr/>
          </a:p>
          <a:p>
            <a:pPr marL="0" lvl="0" indent="0" algn="l" rtl="0">
              <a:spcBef>
                <a:spcPts val="520"/>
              </a:spcBef>
              <a:spcAft>
                <a:spcPts val="0"/>
              </a:spcAft>
              <a:buNone/>
            </a:pPr>
            <a:r>
              <a:rPr lang="en-US" b="1"/>
              <a:t>Discrete:</a:t>
            </a:r>
            <a:r>
              <a:rPr lang="en-US"/>
              <a:t> A graph is discrete if it can only be drawn by plotting specific points. Data for discrete functions is only gathered at specific points in time. </a:t>
            </a:r>
            <a:endParaRPr/>
          </a:p>
        </p:txBody>
      </p:sp>
      <p:sp>
        <p:nvSpPr>
          <p:cNvPr id="170" name="Google Shape;170;p34"/>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Definition</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5"/>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p>
            <a:pPr marL="227012" lvl="0" indent="-227012" algn="l" rtl="0">
              <a:lnSpc>
                <a:spcPct val="100000"/>
              </a:lnSpc>
              <a:spcBef>
                <a:spcPts val="0"/>
              </a:spcBef>
              <a:spcAft>
                <a:spcPts val="0"/>
              </a:spcAft>
              <a:buClr>
                <a:schemeClr val="accent4"/>
              </a:buClr>
              <a:buSzPts val="2600"/>
              <a:buFont typeface="Arial"/>
              <a:buChar char="•"/>
            </a:pPr>
            <a:r>
              <a:rPr lang="en-US"/>
              <a:t>Analyze the data about college on your handout.</a:t>
            </a:r>
            <a:endParaRPr/>
          </a:p>
          <a:p>
            <a:pPr marL="457200" lvl="0" indent="0" algn="l" rtl="0">
              <a:lnSpc>
                <a:spcPct val="100000"/>
              </a:lnSpc>
              <a:spcBef>
                <a:spcPts val="0"/>
              </a:spcBef>
              <a:spcAft>
                <a:spcPts val="0"/>
              </a:spcAft>
              <a:buNone/>
            </a:pPr>
            <a:endParaRPr/>
          </a:p>
          <a:p>
            <a:pPr marL="227012" lvl="0" indent="-227012" algn="l" rtl="0">
              <a:lnSpc>
                <a:spcPct val="100000"/>
              </a:lnSpc>
              <a:spcBef>
                <a:spcPts val="0"/>
              </a:spcBef>
              <a:spcAft>
                <a:spcPts val="0"/>
              </a:spcAft>
              <a:buSzPts val="2600"/>
              <a:buChar char="•"/>
            </a:pPr>
            <a:r>
              <a:rPr lang="en-US"/>
              <a:t>What conclusions can you draw from the data and the graphs?</a:t>
            </a:r>
            <a:endParaRPr/>
          </a:p>
          <a:p>
            <a:pPr marL="1645836" lvl="7" indent="-60951" algn="l" rtl="0">
              <a:lnSpc>
                <a:spcPct val="100000"/>
              </a:lnSpc>
              <a:spcBef>
                <a:spcPts val="240"/>
              </a:spcBef>
              <a:spcAft>
                <a:spcPts val="0"/>
              </a:spcAft>
              <a:buSzPts val="1200"/>
              <a:buFont typeface="Calibri"/>
              <a:buNone/>
            </a:pPr>
            <a:endParaRPr/>
          </a:p>
        </p:txBody>
      </p:sp>
      <p:sp>
        <p:nvSpPr>
          <p:cNvPr id="176" name="Google Shape;176;p3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Tuition and Financial Aid</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6"/>
          <p:cNvSpPr txBox="1">
            <a:spLocks noGrp="1"/>
          </p:cNvSpPr>
          <p:nvPr>
            <p:ph type="body" idx="1"/>
          </p:nvPr>
        </p:nvSpPr>
        <p:spPr>
          <a:xfrm>
            <a:off x="457200" y="1305050"/>
            <a:ext cx="7317300" cy="3621000"/>
          </a:xfrm>
          <a:prstGeom prst="rect">
            <a:avLst/>
          </a:prstGeom>
        </p:spPr>
        <p:txBody>
          <a:bodyPr spcFirstLastPara="1" wrap="square" lIns="91400" tIns="91400" rIns="91400" bIns="91400" anchor="t" anchorCtr="0">
            <a:normAutofit/>
          </a:bodyPr>
          <a:lstStyle/>
          <a:p>
            <a:pPr marL="457200" lvl="0" indent="-393700" algn="l" rtl="0">
              <a:spcBef>
                <a:spcPts val="520"/>
              </a:spcBef>
              <a:spcAft>
                <a:spcPts val="0"/>
              </a:spcAft>
              <a:buSzPts val="2600"/>
              <a:buChar char="•"/>
            </a:pPr>
            <a:r>
              <a:rPr lang="en-US" dirty="0"/>
              <a:t>Navigate to </a:t>
            </a:r>
            <a:r>
              <a:rPr lang="en-US" u="sng" dirty="0">
                <a:solidFill>
                  <a:srgbClr val="0070C0"/>
                </a:solidFill>
                <a:hlinkClick r:id="rId3">
                  <a:extLst>
                    <a:ext uri="{A12FA001-AC4F-418D-AE19-62706E023703}">
                      <ahyp:hlinkClr xmlns:ahyp="http://schemas.microsoft.com/office/drawing/2018/hyperlinkcolor" val="tx"/>
                    </a:ext>
                  </a:extLst>
                </a:hlinkClick>
              </a:rPr>
              <a:t>https://k20.ou.edu/careerearnings</a:t>
            </a:r>
            <a:r>
              <a:rPr lang="en-US" u="sng" dirty="0">
                <a:solidFill>
                  <a:srgbClr val="0070C0"/>
                </a:solidFill>
              </a:rPr>
              <a:t>.</a:t>
            </a:r>
            <a:endParaRPr dirty="0">
              <a:solidFill>
                <a:srgbClr val="0070C0"/>
              </a:solidFill>
            </a:endParaRPr>
          </a:p>
          <a:p>
            <a:pPr marL="457200" lvl="0" indent="-393700" algn="l" rtl="0">
              <a:spcBef>
                <a:spcPts val="0"/>
              </a:spcBef>
              <a:spcAft>
                <a:spcPts val="0"/>
              </a:spcAft>
              <a:buSzPts val="2600"/>
              <a:buChar char="•"/>
            </a:pPr>
            <a:r>
              <a:rPr lang="en-US" dirty="0"/>
              <a:t>Choose a level of education and a major.</a:t>
            </a:r>
            <a:endParaRPr dirty="0"/>
          </a:p>
          <a:p>
            <a:pPr marL="457200" lvl="0" indent="-393700" algn="l" rtl="0">
              <a:spcBef>
                <a:spcPts val="0"/>
              </a:spcBef>
              <a:spcAft>
                <a:spcPts val="0"/>
              </a:spcAft>
              <a:buSzPts val="2600"/>
              <a:buChar char="•"/>
            </a:pPr>
            <a:r>
              <a:rPr lang="en-US" dirty="0"/>
              <a:t>Find how much money is made on average throughout this career.</a:t>
            </a:r>
            <a:endParaRPr dirty="0"/>
          </a:p>
        </p:txBody>
      </p:sp>
      <p:sp>
        <p:nvSpPr>
          <p:cNvPr id="182" name="Google Shape;182;p36"/>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Career Earnings by College</a:t>
            </a:r>
            <a:endParaRPr dirty="0"/>
          </a:p>
        </p:txBody>
      </p:sp>
      <p:pic>
        <p:nvPicPr>
          <p:cNvPr id="183" name="Google Shape;183;p36" title="frame.png"/>
          <p:cNvPicPr preferRelativeResize="0"/>
          <p:nvPr/>
        </p:nvPicPr>
        <p:blipFill>
          <a:blip r:embed="rId4">
            <a:alphaModFix/>
          </a:blip>
          <a:stretch>
            <a:fillRect/>
          </a:stretch>
        </p:blipFill>
        <p:spPr>
          <a:xfrm>
            <a:off x="3665425" y="3069950"/>
            <a:ext cx="1734875" cy="17348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7"/>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One-Pager</a:t>
            </a:r>
            <a:endParaRPr dirty="0"/>
          </a:p>
        </p:txBody>
      </p:sp>
      <p:sp>
        <p:nvSpPr>
          <p:cNvPr id="189" name="Google Shape;189;p37"/>
          <p:cNvSpPr txBox="1">
            <a:spLocks noGrp="1"/>
          </p:cNvSpPr>
          <p:nvPr>
            <p:ph type="body" idx="1"/>
          </p:nvPr>
        </p:nvSpPr>
        <p:spPr>
          <a:xfrm>
            <a:off x="457200" y="1164650"/>
            <a:ext cx="8229600" cy="38184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sz="2200" dirty="0"/>
              <a:t>Create </a:t>
            </a:r>
            <a:r>
              <a:rPr lang="en-US" sz="2200"/>
              <a:t>a One-Pager </a:t>
            </a:r>
            <a:r>
              <a:rPr lang="en-US" sz="2200" dirty="0"/>
              <a:t>that includes the following:</a:t>
            </a:r>
            <a:endParaRPr sz="2200" dirty="0"/>
          </a:p>
          <a:p>
            <a:pPr marL="457200" lvl="0" indent="-393700" algn="l" rtl="0">
              <a:spcBef>
                <a:spcPts val="520"/>
              </a:spcBef>
              <a:spcAft>
                <a:spcPts val="0"/>
              </a:spcAft>
              <a:buSzPts val="2600"/>
              <a:buChar char="●"/>
            </a:pPr>
            <a:r>
              <a:rPr lang="en-US" sz="2200" dirty="0"/>
              <a:t>Title</a:t>
            </a:r>
            <a:endParaRPr sz="2200" dirty="0"/>
          </a:p>
          <a:p>
            <a:pPr marL="457200" lvl="0" indent="-393700" algn="l" rtl="0">
              <a:spcBef>
                <a:spcPts val="0"/>
              </a:spcBef>
              <a:spcAft>
                <a:spcPts val="0"/>
              </a:spcAft>
              <a:buSzPts val="2600"/>
              <a:buChar char="●"/>
            </a:pPr>
            <a:r>
              <a:rPr lang="en-US" sz="2200" dirty="0"/>
              <a:t>Identify the following:</a:t>
            </a:r>
            <a:endParaRPr sz="2200" dirty="0"/>
          </a:p>
          <a:p>
            <a:pPr marL="914400" lvl="1" indent="-381000" algn="l" rtl="0">
              <a:spcBef>
                <a:spcPts val="0"/>
              </a:spcBef>
              <a:spcAft>
                <a:spcPts val="0"/>
              </a:spcAft>
              <a:buSzPts val="2400"/>
              <a:buChar char="○"/>
            </a:pPr>
            <a:r>
              <a:rPr lang="en-US" sz="2200" dirty="0"/>
              <a:t>Major</a:t>
            </a:r>
            <a:endParaRPr sz="2200" dirty="0"/>
          </a:p>
          <a:p>
            <a:pPr marL="914400" lvl="1" indent="-381000" algn="l" rtl="0">
              <a:spcBef>
                <a:spcPts val="0"/>
              </a:spcBef>
              <a:spcAft>
                <a:spcPts val="0"/>
              </a:spcAft>
              <a:buSzPts val="2400"/>
              <a:buChar char="○"/>
            </a:pPr>
            <a:r>
              <a:rPr lang="en-US" sz="2200" dirty="0"/>
              <a:t>College/University</a:t>
            </a:r>
            <a:endParaRPr sz="2200" dirty="0"/>
          </a:p>
          <a:p>
            <a:pPr marL="914400" lvl="1" indent="-381000" algn="l" rtl="0">
              <a:spcBef>
                <a:spcPts val="0"/>
              </a:spcBef>
              <a:spcAft>
                <a:spcPts val="0"/>
              </a:spcAft>
              <a:buSzPts val="2400"/>
              <a:buChar char="○"/>
            </a:pPr>
            <a:r>
              <a:rPr lang="en-US" sz="2200" dirty="0"/>
              <a:t>Current Tuition</a:t>
            </a:r>
            <a:endParaRPr sz="2200" dirty="0"/>
          </a:p>
          <a:p>
            <a:pPr marL="457200" lvl="0" indent="-393700" algn="l" rtl="0">
              <a:spcBef>
                <a:spcPts val="0"/>
              </a:spcBef>
              <a:spcAft>
                <a:spcPts val="0"/>
              </a:spcAft>
              <a:buSzPts val="2600"/>
              <a:buChar char="●"/>
            </a:pPr>
            <a:r>
              <a:rPr lang="en-US" sz="2200" dirty="0"/>
              <a:t>Graph representing the ROI of your career for the first 5 years.</a:t>
            </a:r>
            <a:endParaRPr sz="2200" dirty="0"/>
          </a:p>
          <a:p>
            <a:pPr marL="457200" lvl="0" indent="-393700" algn="l" rtl="0">
              <a:spcBef>
                <a:spcPts val="0"/>
              </a:spcBef>
              <a:spcAft>
                <a:spcPts val="0"/>
              </a:spcAft>
              <a:buSzPts val="2600"/>
              <a:buChar char="●"/>
            </a:pPr>
            <a:r>
              <a:rPr lang="en-US" sz="2200" dirty="0"/>
              <a:t>Answer the following: How many years would you need to work to have an ROI greater than 100%? Explain what this means in your own words.</a:t>
            </a:r>
            <a:endParaRPr sz="2200" dirty="0"/>
          </a:p>
        </p:txBody>
      </p:sp>
      <p:pic>
        <p:nvPicPr>
          <p:cNvPr id="190" name="Google Shape;190;p37" title="One-Pager.png"/>
          <p:cNvPicPr preferRelativeResize="0"/>
          <p:nvPr/>
        </p:nvPicPr>
        <p:blipFill>
          <a:blip r:embed="rId3">
            <a:alphaModFix/>
          </a:blip>
          <a:stretch>
            <a:fillRect/>
          </a:stretch>
        </p:blipFill>
        <p:spPr>
          <a:xfrm>
            <a:off x="6926475" y="116450"/>
            <a:ext cx="1574825" cy="15748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3"/>
          <p:cNvSpPr txBox="1">
            <a:spLocks noGrp="1"/>
          </p:cNvSpPr>
          <p:nvPr>
            <p:ph type="ctrTitle"/>
          </p:nvPr>
        </p:nvSpPr>
        <p:spPr>
          <a:xfrm>
            <a:off x="644652" y="1007598"/>
            <a:ext cx="7851600" cy="1371600"/>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Clr>
                <a:schemeClr val="lt1"/>
              </a:buClr>
              <a:buSzPts val="5000"/>
              <a:buFont typeface="Calibri"/>
              <a:buNone/>
            </a:pPr>
            <a:r>
              <a:rPr lang="en-US"/>
              <a:t>Plotting Your College Future</a:t>
            </a:r>
            <a:endParaRPr/>
          </a:p>
        </p:txBody>
      </p:sp>
      <p:sp>
        <p:nvSpPr>
          <p:cNvPr id="95" name="Google Shape;95;p23"/>
          <p:cNvSpPr txBox="1">
            <a:spLocks noGrp="1"/>
          </p:cNvSpPr>
          <p:nvPr>
            <p:ph type="subTitle" idx="1"/>
          </p:nvPr>
        </p:nvSpPr>
        <p:spPr>
          <a:xfrm>
            <a:off x="644652" y="2400300"/>
            <a:ext cx="7854600" cy="1314600"/>
          </a:xfrm>
          <a:prstGeom prst="rect">
            <a:avLst/>
          </a:prstGeom>
          <a:noFill/>
          <a:ln>
            <a:noFill/>
          </a:ln>
        </p:spPr>
        <p:txBody>
          <a:bodyPr spcFirstLastPara="1" wrap="square" lIns="0" tIns="45700" rIns="18275" bIns="45700" anchor="t" anchorCtr="0">
            <a:normAutofit/>
          </a:bodyPr>
          <a:lstStyle/>
          <a:p>
            <a:pPr marL="0" marR="34288" lvl="0" indent="0" algn="l" rtl="0">
              <a:spcBef>
                <a:spcPts val="0"/>
              </a:spcBef>
              <a:spcAft>
                <a:spcPts val="0"/>
              </a:spcAft>
              <a:buSzPts val="2600"/>
              <a:buNone/>
            </a:pPr>
            <a:r>
              <a:rPr lang="en-US"/>
              <a:t>Tables and Graphs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Essential Question</a:t>
            </a:r>
            <a:endParaRPr/>
          </a:p>
        </p:txBody>
      </p:sp>
      <p:sp>
        <p:nvSpPr>
          <p:cNvPr id="101" name="Google Shape;101;p24"/>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p>
            <a:pPr marL="55563" lvl="0" indent="0" algn="l" rtl="0">
              <a:lnSpc>
                <a:spcPct val="100000"/>
              </a:lnSpc>
              <a:spcBef>
                <a:spcPts val="0"/>
              </a:spcBef>
              <a:spcAft>
                <a:spcPts val="0"/>
              </a:spcAft>
              <a:buSzPts val="2600"/>
              <a:buNone/>
            </a:pPr>
            <a:r>
              <a:rPr lang="en-US"/>
              <a:t>How do we use graphical data to analyze, draw conclusions, and make decisions?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5"/>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Lesson Objectives</a:t>
            </a:r>
            <a:endParaRPr/>
          </a:p>
        </p:txBody>
      </p:sp>
      <p:sp>
        <p:nvSpPr>
          <p:cNvPr id="107" name="Google Shape;107;p25"/>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p>
            <a:pPr marL="457200" lvl="0" indent="-394335" algn="l" rtl="0">
              <a:lnSpc>
                <a:spcPct val="100000"/>
              </a:lnSpc>
              <a:spcBef>
                <a:spcPts val="0"/>
              </a:spcBef>
              <a:spcAft>
                <a:spcPts val="0"/>
              </a:spcAft>
              <a:buSzPts val="2610"/>
              <a:buChar char="•"/>
            </a:pPr>
            <a:r>
              <a:rPr lang="en-US" sz="2610" dirty="0"/>
              <a:t>Create and analyze scatter plots given data about tuition costs.</a:t>
            </a:r>
            <a:endParaRPr sz="2610" dirty="0"/>
          </a:p>
          <a:p>
            <a:pPr marL="457200" lvl="0" indent="-394335" algn="l" rtl="0">
              <a:lnSpc>
                <a:spcPct val="100000"/>
              </a:lnSpc>
              <a:spcBef>
                <a:spcPts val="0"/>
              </a:spcBef>
              <a:spcAft>
                <a:spcPts val="0"/>
              </a:spcAft>
              <a:buSzPts val="2610"/>
              <a:buChar char="•"/>
            </a:pPr>
            <a:r>
              <a:rPr lang="en-US" sz="2610" dirty="0"/>
              <a:t>Explain the difference between discrete and continuous graphs.</a:t>
            </a:r>
            <a:endParaRPr sz="2610" dirty="0"/>
          </a:p>
          <a:p>
            <a:pPr marL="398463" lvl="0" indent="-177800" algn="l" rtl="0">
              <a:lnSpc>
                <a:spcPct val="100000"/>
              </a:lnSpc>
              <a:spcBef>
                <a:spcPts val="0"/>
              </a:spcBef>
              <a:spcAft>
                <a:spcPts val="0"/>
              </a:spcAft>
              <a:buClr>
                <a:schemeClr val="lt1"/>
              </a:buClr>
              <a:buSzPts val="2210"/>
              <a:buFont typeface="Arial"/>
              <a:buNone/>
            </a:pPr>
            <a:endParaRPr sz="221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dirty="0"/>
              <a:t>With your group, come up with as many college majors as you can. Record them under the corresponding first letter. You can put more than one college major with a letter.</a:t>
            </a:r>
            <a:endParaRPr dirty="0"/>
          </a:p>
        </p:txBody>
      </p:sp>
      <p:sp>
        <p:nvSpPr>
          <p:cNvPr id="113" name="Google Shape;113;p26"/>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ABC Graffiti</a:t>
            </a:r>
            <a:endParaRPr/>
          </a:p>
        </p:txBody>
      </p:sp>
      <p:pic>
        <p:nvPicPr>
          <p:cNvPr id="114" name="Google Shape;114;p26" title="ABC Graffiti.png"/>
          <p:cNvPicPr preferRelativeResize="0"/>
          <p:nvPr/>
        </p:nvPicPr>
        <p:blipFill>
          <a:blip r:embed="rId4">
            <a:alphaModFix/>
          </a:blip>
          <a:stretch>
            <a:fillRect/>
          </a:stretch>
        </p:blipFill>
        <p:spPr>
          <a:xfrm>
            <a:off x="7377168" y="81275"/>
            <a:ext cx="1390277" cy="1309349"/>
          </a:xfrm>
          <a:prstGeom prst="rect">
            <a:avLst/>
          </a:prstGeom>
          <a:noFill/>
          <a:ln>
            <a:noFill/>
          </a:ln>
        </p:spPr>
      </p:pic>
      <p:pic>
        <p:nvPicPr>
          <p:cNvPr id="2" name="Online Media 1" descr="K20 Center 2 minute timer">
            <a:hlinkClick r:id="" action="ppaction://media"/>
            <a:extLst>
              <a:ext uri="{FF2B5EF4-FFF2-40B4-BE49-F238E27FC236}">
                <a16:creationId xmlns:a16="http://schemas.microsoft.com/office/drawing/2014/main" id="{55DC0CA5-324E-4099-CCB1-183C9CE6A3CD}"/>
              </a:ext>
            </a:extLst>
          </p:cNvPr>
          <p:cNvPicPr>
            <a:picLocks noRot="1" noChangeAspect="1"/>
          </p:cNvPicPr>
          <p:nvPr>
            <a:videoFile r:link="rId1"/>
          </p:nvPr>
        </p:nvPicPr>
        <p:blipFill>
          <a:blip r:embed="rId5"/>
          <a:stretch>
            <a:fillRect/>
          </a:stretch>
        </p:blipFill>
        <p:spPr>
          <a:xfrm>
            <a:off x="2872630" y="2864016"/>
            <a:ext cx="3326435" cy="187943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7"/>
          <p:cNvSpPr txBox="1">
            <a:spLocks noGrp="1"/>
          </p:cNvSpPr>
          <p:nvPr>
            <p:ph type="body" idx="1"/>
          </p:nvPr>
        </p:nvSpPr>
        <p:spPr>
          <a:xfrm>
            <a:off x="457200" y="1233064"/>
            <a:ext cx="8229600" cy="3434100"/>
          </a:xfrm>
          <a:prstGeom prst="rect">
            <a:avLst/>
          </a:prstGeom>
        </p:spPr>
        <p:txBody>
          <a:bodyPr spcFirstLastPara="1" wrap="square" lIns="91425" tIns="45700" rIns="91425" bIns="45700" anchor="t" anchorCtr="0">
            <a:normAutofit/>
          </a:bodyPr>
          <a:lstStyle/>
          <a:p>
            <a:pPr marL="0" lvl="0" indent="0">
              <a:buNone/>
            </a:pPr>
            <a:r>
              <a:rPr lang="en-US" dirty="0"/>
              <a:t>Trade posters with another group. Try to fill in the blank spaces next to any letters with college majors. You can still add college majors to letters that already have majors written next to them.</a:t>
            </a:r>
            <a:endParaRPr dirty="0"/>
          </a:p>
        </p:txBody>
      </p:sp>
      <p:sp>
        <p:nvSpPr>
          <p:cNvPr id="121" name="Google Shape;121;p27"/>
          <p:cNvSpPr txBox="1">
            <a:spLocks noGrp="1"/>
          </p:cNvSpPr>
          <p:nvPr>
            <p:ph type="title"/>
          </p:nvPr>
        </p:nvSpPr>
        <p:spPr>
          <a:xfrm>
            <a:off x="376555" y="375664"/>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ABC Graffiti</a:t>
            </a:r>
            <a:endParaRPr dirty="0"/>
          </a:p>
        </p:txBody>
      </p:sp>
      <p:pic>
        <p:nvPicPr>
          <p:cNvPr id="122" name="Google Shape;122;p27" title="ABC Graffiti.png"/>
          <p:cNvPicPr preferRelativeResize="0"/>
          <p:nvPr/>
        </p:nvPicPr>
        <p:blipFill>
          <a:blip r:embed="rId4">
            <a:alphaModFix/>
          </a:blip>
          <a:stretch>
            <a:fillRect/>
          </a:stretch>
        </p:blipFill>
        <p:spPr>
          <a:xfrm>
            <a:off x="7377168" y="81275"/>
            <a:ext cx="1390277" cy="1309349"/>
          </a:xfrm>
          <a:prstGeom prst="rect">
            <a:avLst/>
          </a:prstGeom>
          <a:noFill/>
          <a:ln>
            <a:noFill/>
          </a:ln>
        </p:spPr>
      </p:pic>
      <p:pic>
        <p:nvPicPr>
          <p:cNvPr id="2" name="Online Media 1" descr="K20 Center 1 minute timer">
            <a:hlinkClick r:id="" action="ppaction://media"/>
            <a:extLst>
              <a:ext uri="{FF2B5EF4-FFF2-40B4-BE49-F238E27FC236}">
                <a16:creationId xmlns:a16="http://schemas.microsoft.com/office/drawing/2014/main" id="{F2BDF5B5-CDA8-D908-96EF-344405F30FFF}"/>
              </a:ext>
            </a:extLst>
          </p:cNvPr>
          <p:cNvPicPr>
            <a:picLocks noRot="1" noChangeAspect="1"/>
          </p:cNvPicPr>
          <p:nvPr>
            <a:videoFile r:link="rId1"/>
          </p:nvPr>
        </p:nvPicPr>
        <p:blipFill>
          <a:blip r:embed="rId5"/>
          <a:stretch>
            <a:fillRect/>
          </a:stretch>
        </p:blipFill>
        <p:spPr>
          <a:xfrm>
            <a:off x="2649431" y="2950114"/>
            <a:ext cx="3388881" cy="191471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8"/>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US" dirty="0"/>
              <a:t>Which letter was the most difficult to match with a college major?</a:t>
            </a:r>
            <a:endParaRPr dirty="0"/>
          </a:p>
          <a:p>
            <a:pPr marL="457200" lvl="0" indent="0" algn="l" rtl="0">
              <a:spcBef>
                <a:spcPts val="520"/>
              </a:spcBef>
              <a:spcAft>
                <a:spcPts val="0"/>
              </a:spcAft>
              <a:buNone/>
            </a:pPr>
            <a:r>
              <a:rPr lang="en-US" dirty="0"/>
              <a:t> </a:t>
            </a:r>
            <a:endParaRPr dirty="0"/>
          </a:p>
          <a:p>
            <a:pPr marL="457200" lvl="0" indent="-393700" algn="l" rtl="0">
              <a:spcBef>
                <a:spcPts val="520"/>
              </a:spcBef>
              <a:spcAft>
                <a:spcPts val="0"/>
              </a:spcAft>
              <a:buSzPts val="2600"/>
              <a:buChar char="•"/>
            </a:pPr>
            <a:r>
              <a:rPr lang="en-US" dirty="0"/>
              <a:t>Which letter was the easiest? </a:t>
            </a:r>
            <a:endParaRPr dirty="0"/>
          </a:p>
          <a:p>
            <a:pPr marL="457200" lvl="0" indent="0" algn="l" rtl="0">
              <a:spcBef>
                <a:spcPts val="520"/>
              </a:spcBef>
              <a:spcAft>
                <a:spcPts val="0"/>
              </a:spcAft>
              <a:buNone/>
            </a:pPr>
            <a:endParaRPr dirty="0"/>
          </a:p>
          <a:p>
            <a:pPr marL="457200" lvl="0" indent="-393700" algn="l" rtl="0">
              <a:spcBef>
                <a:spcPts val="520"/>
              </a:spcBef>
              <a:spcAft>
                <a:spcPts val="0"/>
              </a:spcAft>
              <a:buSzPts val="2600"/>
              <a:buChar char="•"/>
            </a:pPr>
            <a:r>
              <a:rPr lang="en-US" dirty="0"/>
              <a:t>Did anyone see a major on one of the lists that they hadn’t heard of before?</a:t>
            </a:r>
            <a:endParaRPr dirty="0"/>
          </a:p>
          <a:p>
            <a:pPr marL="0" lvl="0" indent="0" algn="l" rtl="0">
              <a:spcBef>
                <a:spcPts val="520"/>
              </a:spcBef>
              <a:spcAft>
                <a:spcPts val="0"/>
              </a:spcAft>
              <a:buNone/>
            </a:pPr>
            <a:endParaRPr dirty="0"/>
          </a:p>
        </p:txBody>
      </p:sp>
      <p:sp>
        <p:nvSpPr>
          <p:cNvPr id="129" name="Google Shape;129;p28"/>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ABC Graffiti</a:t>
            </a:r>
            <a:endParaRPr/>
          </a:p>
        </p:txBody>
      </p:sp>
      <p:pic>
        <p:nvPicPr>
          <p:cNvPr id="130" name="Google Shape;130;p28" title="ABC Graffiti.png"/>
          <p:cNvPicPr preferRelativeResize="0"/>
          <p:nvPr/>
        </p:nvPicPr>
        <p:blipFill>
          <a:blip r:embed="rId3">
            <a:alphaModFix/>
          </a:blip>
          <a:stretch>
            <a:fillRect/>
          </a:stretch>
        </p:blipFill>
        <p:spPr>
          <a:xfrm>
            <a:off x="7377168" y="81275"/>
            <a:ext cx="1390277" cy="130934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9"/>
          <p:cNvSpPr txBox="1">
            <a:spLocks noGrp="1"/>
          </p:cNvSpPr>
          <p:nvPr>
            <p:ph type="title" idx="4294967295"/>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OU Tuition Costs</a:t>
            </a:r>
            <a:endParaRPr/>
          </a:p>
        </p:txBody>
      </p:sp>
      <p:graphicFrame>
        <p:nvGraphicFramePr>
          <p:cNvPr id="136" name="Google Shape;136;p29"/>
          <p:cNvGraphicFramePr/>
          <p:nvPr>
            <p:extLst>
              <p:ext uri="{D42A27DB-BD31-4B8C-83A1-F6EECF244321}">
                <p14:modId xmlns:p14="http://schemas.microsoft.com/office/powerpoint/2010/main" val="1332038692"/>
              </p:ext>
            </p:extLst>
          </p:nvPr>
        </p:nvGraphicFramePr>
        <p:xfrm>
          <a:off x="116650" y="1164650"/>
          <a:ext cx="8570175" cy="1730031"/>
        </p:xfrm>
        <a:graphic>
          <a:graphicData uri="http://schemas.openxmlformats.org/drawingml/2006/table">
            <a:tbl>
              <a:tblPr>
                <a:noFill/>
                <a:tableStyleId>{A0478452-794A-482A-878F-6D06BD68ABB6}</a:tableStyleId>
              </a:tblPr>
              <a:tblGrid>
                <a:gridCol w="3855175">
                  <a:extLst>
                    <a:ext uri="{9D8B030D-6E8A-4147-A177-3AD203B41FA5}">
                      <a16:colId xmlns:a16="http://schemas.microsoft.com/office/drawing/2014/main" val="20000"/>
                    </a:ext>
                  </a:extLst>
                </a:gridCol>
                <a:gridCol w="943000">
                  <a:extLst>
                    <a:ext uri="{9D8B030D-6E8A-4147-A177-3AD203B41FA5}">
                      <a16:colId xmlns:a16="http://schemas.microsoft.com/office/drawing/2014/main" val="20001"/>
                    </a:ext>
                  </a:extLst>
                </a:gridCol>
                <a:gridCol w="943000">
                  <a:extLst>
                    <a:ext uri="{9D8B030D-6E8A-4147-A177-3AD203B41FA5}">
                      <a16:colId xmlns:a16="http://schemas.microsoft.com/office/drawing/2014/main" val="20002"/>
                    </a:ext>
                  </a:extLst>
                </a:gridCol>
                <a:gridCol w="943000">
                  <a:extLst>
                    <a:ext uri="{9D8B030D-6E8A-4147-A177-3AD203B41FA5}">
                      <a16:colId xmlns:a16="http://schemas.microsoft.com/office/drawing/2014/main" val="20003"/>
                    </a:ext>
                  </a:extLst>
                </a:gridCol>
                <a:gridCol w="943000">
                  <a:extLst>
                    <a:ext uri="{9D8B030D-6E8A-4147-A177-3AD203B41FA5}">
                      <a16:colId xmlns:a16="http://schemas.microsoft.com/office/drawing/2014/main" val="20004"/>
                    </a:ext>
                  </a:extLst>
                </a:gridCol>
                <a:gridCol w="943000">
                  <a:extLst>
                    <a:ext uri="{9D8B030D-6E8A-4147-A177-3AD203B41FA5}">
                      <a16:colId xmlns:a16="http://schemas.microsoft.com/office/drawing/2014/main" val="20005"/>
                    </a:ext>
                  </a:extLst>
                </a:gridCol>
              </a:tblGrid>
              <a:tr h="0">
                <a:tc>
                  <a:txBody>
                    <a:bodyPr/>
                    <a:lstStyle/>
                    <a:p>
                      <a:pPr marL="0" lvl="0" indent="0" algn="ctr" rtl="0">
                        <a:lnSpc>
                          <a:spcPct val="115000"/>
                        </a:lnSpc>
                        <a:spcBef>
                          <a:spcPts val="0"/>
                        </a:spcBef>
                        <a:spcAft>
                          <a:spcPts val="0"/>
                        </a:spcAft>
                        <a:buNone/>
                      </a:pPr>
                      <a:r>
                        <a:rPr lang="en-US" sz="1800" b="1" dirty="0"/>
                        <a:t>Tuition and Mandatory Fees at OU from 2014–2023</a:t>
                      </a:r>
                      <a:endParaRPr sz="1800" b="1"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b="1"/>
                        <a:t>2013</a:t>
                      </a:r>
                      <a:endParaRPr sz="1800" b="1"/>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b="1"/>
                        <a:t>2014</a:t>
                      </a:r>
                      <a:endParaRPr sz="1800" b="1"/>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b="1"/>
                        <a:t>2015</a:t>
                      </a:r>
                      <a:endParaRPr sz="1800" b="1"/>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b="1"/>
                        <a:t>2016</a:t>
                      </a:r>
                      <a:endParaRPr sz="1800" b="1"/>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b="1"/>
                        <a:t>2017</a:t>
                      </a:r>
                      <a:endParaRPr sz="1800" b="1"/>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0" lvl="0" indent="0" algn="ctr" rtl="0">
                        <a:lnSpc>
                          <a:spcPct val="115000"/>
                        </a:lnSpc>
                        <a:spcBef>
                          <a:spcPts val="0"/>
                        </a:spcBef>
                        <a:spcAft>
                          <a:spcPts val="0"/>
                        </a:spcAft>
                        <a:buNone/>
                      </a:pPr>
                      <a:r>
                        <a:rPr lang="en-US" sz="1800" b="1"/>
                        <a:t>Resident</a:t>
                      </a:r>
                      <a:endParaRPr sz="1800" b="1"/>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dirty="0"/>
                        <a:t>$7,341</a:t>
                      </a:r>
                      <a:endParaRPr sz="1800"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dirty="0"/>
                        <a:t>$7,695</a:t>
                      </a:r>
                      <a:endParaRPr sz="1800"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dirty="0"/>
                        <a:t>$8,065</a:t>
                      </a:r>
                      <a:endParaRPr sz="1800"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dirty="0"/>
                        <a:t>$8,631</a:t>
                      </a:r>
                      <a:endParaRPr sz="1800"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dirty="0"/>
                        <a:t>$11,537</a:t>
                      </a:r>
                      <a:endParaRPr sz="1800"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0">
                <a:tc>
                  <a:txBody>
                    <a:bodyPr/>
                    <a:lstStyle/>
                    <a:p>
                      <a:pPr marL="0" lvl="0" indent="0" algn="ctr" rtl="0">
                        <a:lnSpc>
                          <a:spcPct val="115000"/>
                        </a:lnSpc>
                        <a:spcBef>
                          <a:spcPts val="0"/>
                        </a:spcBef>
                        <a:spcAft>
                          <a:spcPts val="0"/>
                        </a:spcAft>
                        <a:buNone/>
                      </a:pPr>
                      <a:r>
                        <a:rPr lang="en-US" sz="1800" b="1"/>
                        <a:t>Non-Resident</a:t>
                      </a:r>
                      <a:endParaRPr sz="1800" b="1"/>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dirty="0"/>
                        <a:t>$19,530</a:t>
                      </a:r>
                      <a:endParaRPr sz="1800"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dirty="0"/>
                        <a:t>$19,469</a:t>
                      </a:r>
                      <a:endParaRPr sz="1800"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dirty="0"/>
                        <a:t>$21,451</a:t>
                      </a:r>
                      <a:endParaRPr sz="1800"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dirty="0"/>
                        <a:t>$22,953</a:t>
                      </a:r>
                      <a:endParaRPr sz="1800"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dirty="0"/>
                        <a:t>$26,918</a:t>
                      </a:r>
                      <a:endParaRPr sz="1800"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graphicFrame>
        <p:nvGraphicFramePr>
          <p:cNvPr id="137" name="Google Shape;137;p29"/>
          <p:cNvGraphicFramePr/>
          <p:nvPr>
            <p:extLst>
              <p:ext uri="{D42A27DB-BD31-4B8C-83A1-F6EECF244321}">
                <p14:modId xmlns:p14="http://schemas.microsoft.com/office/powerpoint/2010/main" val="1328499879"/>
              </p:ext>
            </p:extLst>
          </p:nvPr>
        </p:nvGraphicFramePr>
        <p:xfrm>
          <a:off x="116663" y="3096825"/>
          <a:ext cx="8570150" cy="1730031"/>
        </p:xfrm>
        <a:graphic>
          <a:graphicData uri="http://schemas.openxmlformats.org/drawingml/2006/table">
            <a:tbl>
              <a:tblPr>
                <a:noFill/>
                <a:tableStyleId>{A0478452-794A-482A-878F-6D06BD68ABB6}</a:tableStyleId>
              </a:tblPr>
              <a:tblGrid>
                <a:gridCol w="3855150">
                  <a:extLst>
                    <a:ext uri="{9D8B030D-6E8A-4147-A177-3AD203B41FA5}">
                      <a16:colId xmlns:a16="http://schemas.microsoft.com/office/drawing/2014/main" val="20000"/>
                    </a:ext>
                  </a:extLst>
                </a:gridCol>
                <a:gridCol w="943000">
                  <a:extLst>
                    <a:ext uri="{9D8B030D-6E8A-4147-A177-3AD203B41FA5}">
                      <a16:colId xmlns:a16="http://schemas.microsoft.com/office/drawing/2014/main" val="20001"/>
                    </a:ext>
                  </a:extLst>
                </a:gridCol>
                <a:gridCol w="943000">
                  <a:extLst>
                    <a:ext uri="{9D8B030D-6E8A-4147-A177-3AD203B41FA5}">
                      <a16:colId xmlns:a16="http://schemas.microsoft.com/office/drawing/2014/main" val="20002"/>
                    </a:ext>
                  </a:extLst>
                </a:gridCol>
                <a:gridCol w="943000">
                  <a:extLst>
                    <a:ext uri="{9D8B030D-6E8A-4147-A177-3AD203B41FA5}">
                      <a16:colId xmlns:a16="http://schemas.microsoft.com/office/drawing/2014/main" val="20003"/>
                    </a:ext>
                  </a:extLst>
                </a:gridCol>
                <a:gridCol w="943000">
                  <a:extLst>
                    <a:ext uri="{9D8B030D-6E8A-4147-A177-3AD203B41FA5}">
                      <a16:colId xmlns:a16="http://schemas.microsoft.com/office/drawing/2014/main" val="20004"/>
                    </a:ext>
                  </a:extLst>
                </a:gridCol>
                <a:gridCol w="943000">
                  <a:extLst>
                    <a:ext uri="{9D8B030D-6E8A-4147-A177-3AD203B41FA5}">
                      <a16:colId xmlns:a16="http://schemas.microsoft.com/office/drawing/2014/main" val="20005"/>
                    </a:ext>
                  </a:extLst>
                </a:gridCol>
              </a:tblGrid>
              <a:tr h="0">
                <a:tc>
                  <a:txBody>
                    <a:bodyPr/>
                    <a:lstStyle/>
                    <a:p>
                      <a:pPr marL="0" lvl="0" indent="0" algn="ctr" rtl="0">
                        <a:lnSpc>
                          <a:spcPct val="115000"/>
                        </a:lnSpc>
                        <a:spcBef>
                          <a:spcPts val="0"/>
                        </a:spcBef>
                        <a:spcAft>
                          <a:spcPts val="0"/>
                        </a:spcAft>
                        <a:buNone/>
                      </a:pPr>
                      <a:r>
                        <a:rPr lang="en-US" sz="1800" b="1"/>
                        <a:t>Tuition and Mandatory Fees at OU from 2014–2023</a:t>
                      </a:r>
                      <a:endParaRPr sz="1800" b="1"/>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b="1"/>
                        <a:t>2018</a:t>
                      </a:r>
                      <a:endParaRPr sz="1800" b="1"/>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b="1"/>
                        <a:t>2019</a:t>
                      </a:r>
                      <a:endParaRPr sz="1800" b="1"/>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b="1"/>
                        <a:t>2020</a:t>
                      </a:r>
                      <a:endParaRPr sz="1800" b="1"/>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b="1"/>
                        <a:t>2021</a:t>
                      </a:r>
                      <a:endParaRPr sz="1800" b="1"/>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b="1"/>
                        <a:t>2022</a:t>
                      </a:r>
                      <a:endParaRPr sz="1800" b="1"/>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0" lvl="0" indent="0" algn="ctr" rtl="0">
                        <a:lnSpc>
                          <a:spcPct val="115000"/>
                        </a:lnSpc>
                        <a:spcBef>
                          <a:spcPts val="0"/>
                        </a:spcBef>
                        <a:spcAft>
                          <a:spcPts val="0"/>
                        </a:spcAft>
                        <a:buNone/>
                      </a:pPr>
                      <a:r>
                        <a:rPr lang="en-US" sz="1800" b="1"/>
                        <a:t>Resident</a:t>
                      </a:r>
                      <a:endParaRPr sz="1800" b="1"/>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dirty="0"/>
                        <a:t>$11,762</a:t>
                      </a:r>
                      <a:endParaRPr sz="1800"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dirty="0"/>
                        <a:t>$11,762</a:t>
                      </a:r>
                      <a:endParaRPr sz="1800"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dirty="0"/>
                        <a:t>$11,762</a:t>
                      </a:r>
                      <a:endParaRPr sz="1800"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dirty="0"/>
                        <a:t>$12,011</a:t>
                      </a:r>
                      <a:endParaRPr sz="1800"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dirty="0"/>
                        <a:t>$9,311</a:t>
                      </a:r>
                      <a:endParaRPr sz="1800"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0">
                <a:tc>
                  <a:txBody>
                    <a:bodyPr/>
                    <a:lstStyle/>
                    <a:p>
                      <a:pPr marL="0" lvl="0" indent="0" algn="ctr" rtl="0">
                        <a:lnSpc>
                          <a:spcPct val="115000"/>
                        </a:lnSpc>
                        <a:spcBef>
                          <a:spcPts val="0"/>
                        </a:spcBef>
                        <a:spcAft>
                          <a:spcPts val="0"/>
                        </a:spcAft>
                        <a:buNone/>
                      </a:pPr>
                      <a:r>
                        <a:rPr lang="en-US" sz="1800" b="1"/>
                        <a:t>Non-Resident</a:t>
                      </a:r>
                      <a:endParaRPr sz="1800" b="1"/>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dirty="0"/>
                        <a:t>$27,143</a:t>
                      </a:r>
                      <a:endParaRPr sz="1800"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dirty="0"/>
                        <a:t>$27,143</a:t>
                      </a:r>
                      <a:endParaRPr sz="1800"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dirty="0"/>
                        <a:t>$27,143</a:t>
                      </a:r>
                      <a:endParaRPr sz="1800"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dirty="0"/>
                        <a:t>$27,815</a:t>
                      </a:r>
                      <a:endParaRPr sz="1800"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US" sz="1800"/>
                        <a:t>$25,879</a:t>
                      </a:r>
                      <a:endParaRPr sz="1800" dirty="0"/>
                    </a:p>
                  </a:txBody>
                  <a:tcPr marL="28575" marR="28575" marT="91425" marB="91425"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30"/>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US"/>
              <a:t>How did you know if the graph was a function?</a:t>
            </a:r>
            <a:endParaRPr/>
          </a:p>
          <a:p>
            <a:pPr marL="457200" lvl="0" indent="-393700" algn="l" rtl="0">
              <a:spcBef>
                <a:spcPts val="0"/>
              </a:spcBef>
              <a:spcAft>
                <a:spcPts val="0"/>
              </a:spcAft>
              <a:buSzPts val="2600"/>
              <a:buChar char="●"/>
            </a:pPr>
            <a:r>
              <a:rPr lang="en-US"/>
              <a:t>How did you find the average?</a:t>
            </a:r>
            <a:endParaRPr/>
          </a:p>
          <a:p>
            <a:pPr marL="457200" lvl="0" indent="-393700" algn="l" rtl="0">
              <a:spcBef>
                <a:spcPts val="0"/>
              </a:spcBef>
              <a:spcAft>
                <a:spcPts val="0"/>
              </a:spcAft>
              <a:buSzPts val="2600"/>
              <a:buChar char="●"/>
            </a:pPr>
            <a:r>
              <a:rPr lang="en-US"/>
              <a:t>How did you find the slope?</a:t>
            </a:r>
            <a:endParaRPr/>
          </a:p>
          <a:p>
            <a:pPr marL="457200" lvl="0" indent="-393700" algn="l" rtl="0">
              <a:spcBef>
                <a:spcPts val="0"/>
              </a:spcBef>
              <a:spcAft>
                <a:spcPts val="0"/>
              </a:spcAft>
              <a:buSzPts val="2600"/>
              <a:buChar char="●"/>
            </a:pPr>
            <a:r>
              <a:rPr lang="en-US"/>
              <a:t>How did you know whether or not the graph  was linear?</a:t>
            </a:r>
            <a:endParaRPr/>
          </a:p>
          <a:p>
            <a:pPr marL="0" lvl="0" indent="0" algn="l" rtl="0">
              <a:spcBef>
                <a:spcPts val="520"/>
              </a:spcBef>
              <a:spcAft>
                <a:spcPts val="0"/>
              </a:spcAft>
              <a:buNone/>
            </a:pPr>
            <a:endParaRPr/>
          </a:p>
        </p:txBody>
      </p:sp>
      <p:sp>
        <p:nvSpPr>
          <p:cNvPr id="143" name="Google Shape;143;p3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What Did You Learn?</a:t>
            </a:r>
            <a:endParaRPr dirty="0"/>
          </a:p>
        </p:txBody>
      </p:sp>
    </p:spTree>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772</Words>
  <Application>Microsoft Macintosh PowerPoint</Application>
  <PresentationFormat>On-screen Show (16:9)</PresentationFormat>
  <Paragraphs>98</Paragraphs>
  <Slides>16</Slides>
  <Notes>16</Notes>
  <HiddenSlides>0</HiddenSlides>
  <MMClips>2</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Noto Sans Symbols</vt:lpstr>
      <vt:lpstr>LEARN theme</vt:lpstr>
      <vt:lpstr>LEARN theme</vt:lpstr>
      <vt:lpstr>PowerPoint Presentation</vt:lpstr>
      <vt:lpstr>Plotting Your College Future</vt:lpstr>
      <vt:lpstr>Essential Question</vt:lpstr>
      <vt:lpstr>Lesson Objectives</vt:lpstr>
      <vt:lpstr>ABC Graffiti</vt:lpstr>
      <vt:lpstr>ABC Graffiti</vt:lpstr>
      <vt:lpstr>ABC Graffiti</vt:lpstr>
      <vt:lpstr>OU Tuition Costs</vt:lpstr>
      <vt:lpstr>What Did You Learn?</vt:lpstr>
      <vt:lpstr>Think-Pair-Share Round 1</vt:lpstr>
      <vt:lpstr>Think-Pair-Share Round 2</vt:lpstr>
      <vt:lpstr>Think-Pair-Share Round 3</vt:lpstr>
      <vt:lpstr>Definition</vt:lpstr>
      <vt:lpstr>Tuition and Financial Aid</vt:lpstr>
      <vt:lpstr>Career Earnings by College</vt:lpstr>
      <vt:lpstr>One-Pager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Wilson, Izzy</cp:lastModifiedBy>
  <cp:revision>7</cp:revision>
  <dcterms:modified xsi:type="dcterms:W3CDTF">2025-07-18T15:44:49Z</dcterms:modified>
</cp:coreProperties>
</file>