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  <p:sldMasterId id="2147483678" r:id="rId2"/>
  </p:sldMasterIdLst>
  <p:notesMasterIdLst>
    <p:notesMasterId r:id="rId37"/>
  </p:notesMasterIdLst>
  <p:sldIdLst>
    <p:sldId id="256" r:id="rId3"/>
    <p:sldId id="257" r:id="rId4"/>
    <p:sldId id="277" r:id="rId5"/>
    <p:sldId id="266" r:id="rId6"/>
    <p:sldId id="267" r:id="rId7"/>
    <p:sldId id="268" r:id="rId8"/>
    <p:sldId id="269" r:id="rId9"/>
    <p:sldId id="278" r:id="rId10"/>
    <p:sldId id="270" r:id="rId11"/>
    <p:sldId id="271" r:id="rId12"/>
    <p:sldId id="276" r:id="rId13"/>
    <p:sldId id="275" r:id="rId14"/>
    <p:sldId id="279" r:id="rId15"/>
    <p:sldId id="272" r:id="rId16"/>
    <p:sldId id="280" r:id="rId17"/>
    <p:sldId id="295" r:id="rId18"/>
    <p:sldId id="298" r:id="rId19"/>
    <p:sldId id="296" r:id="rId20"/>
    <p:sldId id="299" r:id="rId21"/>
    <p:sldId id="306" r:id="rId22"/>
    <p:sldId id="307" r:id="rId23"/>
    <p:sldId id="291" r:id="rId24"/>
    <p:sldId id="308" r:id="rId25"/>
    <p:sldId id="309" r:id="rId26"/>
    <p:sldId id="293" r:id="rId27"/>
    <p:sldId id="303" r:id="rId28"/>
    <p:sldId id="304" r:id="rId29"/>
    <p:sldId id="305" r:id="rId30"/>
    <p:sldId id="302" r:id="rId31"/>
    <p:sldId id="283" r:id="rId32"/>
    <p:sldId id="284" r:id="rId33"/>
    <p:sldId id="294" r:id="rId34"/>
    <p:sldId id="285" r:id="rId35"/>
    <p:sldId id="286" r:id="rId36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781"/>
    <a:srgbClr val="D30F7F"/>
    <a:srgbClr val="91192A"/>
    <a:srgbClr val="288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2"/>
    <p:restoredTop sz="94749"/>
  </p:normalViewPr>
  <p:slideViewPr>
    <p:cSldViewPr snapToGrid="0">
      <p:cViewPr varScale="1">
        <p:scale>
          <a:sx n="93" d="100"/>
          <a:sy n="93" d="100"/>
        </p:scale>
        <p:origin x="64" y="1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YT3JoJDh9E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09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R3Igc3Rhf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73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73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37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37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37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37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729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B8E19F6F-EDB9-2C81-57BA-6C4F10836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4c260ff964_0_23:notes">
            <a:extLst>
              <a:ext uri="{FF2B5EF4-FFF2-40B4-BE49-F238E27FC236}">
                <a16:creationId xmlns:a16="http://schemas.microsoft.com/office/drawing/2014/main" id="{25F20FFA-97C7-A674-3E8F-3E9264F06F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4c260ff964_0_23:notes">
            <a:extLst>
              <a:ext uri="{FF2B5EF4-FFF2-40B4-BE49-F238E27FC236}">
                <a16:creationId xmlns:a16="http://schemas.microsoft.com/office/drawing/2014/main" id="{D9A6A0DC-1A74-8C19-608F-C66EB4C1DE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3938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D4F232CA-08AD-33AE-7801-8936DB667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4c260ff964_0_23:notes">
            <a:extLst>
              <a:ext uri="{FF2B5EF4-FFF2-40B4-BE49-F238E27FC236}">
                <a16:creationId xmlns:a16="http://schemas.microsoft.com/office/drawing/2014/main" id="{0C20121D-C6AC-D96E-DB4C-DFFF152716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4c260ff964_0_23:notes">
            <a:extLst>
              <a:ext uri="{FF2B5EF4-FFF2-40B4-BE49-F238E27FC236}">
                <a16:creationId xmlns:a16="http://schemas.microsoft.com/office/drawing/2014/main" id="{08E4A0BF-D37C-0922-30FF-02F0F7E94E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3102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>
          <a:extLst>
            <a:ext uri="{FF2B5EF4-FFF2-40B4-BE49-F238E27FC236}">
              <a16:creationId xmlns:a16="http://schemas.microsoft.com/office/drawing/2014/main" id="{055220EE-8CDB-35FE-76A6-1E28F0324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4c260ff964_0_124:notes">
            <a:extLst>
              <a:ext uri="{FF2B5EF4-FFF2-40B4-BE49-F238E27FC236}">
                <a16:creationId xmlns:a16="http://schemas.microsoft.com/office/drawing/2014/main" id="{AB8062B5-90B1-0278-BDD1-8530E39A7A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4c260ff964_0_124:notes">
            <a:extLst>
              <a:ext uri="{FF2B5EF4-FFF2-40B4-BE49-F238E27FC236}">
                <a16:creationId xmlns:a16="http://schemas.microsoft.com/office/drawing/2014/main" id="{337687C8-CA77-70B5-E5C4-0DFEE5F0F9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5856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>
          <a:extLst>
            <a:ext uri="{FF2B5EF4-FFF2-40B4-BE49-F238E27FC236}">
              <a16:creationId xmlns:a16="http://schemas.microsoft.com/office/drawing/2014/main" id="{914DD8BB-A29B-41A0-171F-D8F44B0C2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4c260ff964_0_124:notes">
            <a:extLst>
              <a:ext uri="{FF2B5EF4-FFF2-40B4-BE49-F238E27FC236}">
                <a16:creationId xmlns:a16="http://schemas.microsoft.com/office/drawing/2014/main" id="{76A1D955-7F21-AB4A-129C-7A3601F02A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4c260ff964_0_124:notes">
            <a:extLst>
              <a:ext uri="{FF2B5EF4-FFF2-40B4-BE49-F238E27FC236}">
                <a16:creationId xmlns:a16="http://schemas.microsoft.com/office/drawing/2014/main" id="{4B721679-C323-589D-D61F-B0E3CC1B46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1007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>
          <a:extLst>
            <a:ext uri="{FF2B5EF4-FFF2-40B4-BE49-F238E27FC236}">
              <a16:creationId xmlns:a16="http://schemas.microsoft.com/office/drawing/2014/main" id="{0FEEBFBC-9D3D-A673-7EED-B9912A274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4c260ff964_0_124:notes">
            <a:extLst>
              <a:ext uri="{FF2B5EF4-FFF2-40B4-BE49-F238E27FC236}">
                <a16:creationId xmlns:a16="http://schemas.microsoft.com/office/drawing/2014/main" id="{4A566D92-38A9-6C83-83A0-FABA10A220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4c260ff964_0_124:notes">
            <a:extLst>
              <a:ext uri="{FF2B5EF4-FFF2-40B4-BE49-F238E27FC236}">
                <a16:creationId xmlns:a16="http://schemas.microsoft.com/office/drawing/2014/main" id="{5518BC78-2A29-F9D1-45F8-B50002B2EF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7722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>
          <a:extLst>
            <a:ext uri="{FF2B5EF4-FFF2-40B4-BE49-F238E27FC236}">
              <a16:creationId xmlns:a16="http://schemas.microsoft.com/office/drawing/2014/main" id="{D9403CE5-8B98-A714-176A-83536AA37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4c260ff964_0_124:notes">
            <a:extLst>
              <a:ext uri="{FF2B5EF4-FFF2-40B4-BE49-F238E27FC236}">
                <a16:creationId xmlns:a16="http://schemas.microsoft.com/office/drawing/2014/main" id="{6DDA242F-71ED-B08A-88D1-BB252AC27F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4c260ff964_0_124:notes">
            <a:extLst>
              <a:ext uri="{FF2B5EF4-FFF2-40B4-BE49-F238E27FC236}">
                <a16:creationId xmlns:a16="http://schemas.microsoft.com/office/drawing/2014/main" id="{7483BCFE-A81C-2296-21C4-BFD3CF9F7B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844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I notice, I wonder.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https://learn.k20center.ou.edu/strategy/180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7547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(2025, May 29). Aeronautical Engineering for NASA. [Video]. YouTube.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https://www.youtube.com/watch?v=rYT3JoJDh9E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960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27B26-C9D1-BAF7-E417-9330CEC3B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C38582-B0EA-C8F8-1814-B4650953CC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1382F2-B10B-B4D2-F540-4E5016A909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I notice, I wonder.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https://learn.k20center.ou.edu/strategy/180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374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4c260ff96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34c260ff96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Muddiest point. Strategies.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164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C54E01FF-3023-BD70-4916-E7E831E96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4c260ff964_0_74:notes">
            <a:extLst>
              <a:ext uri="{FF2B5EF4-FFF2-40B4-BE49-F238E27FC236}">
                <a16:creationId xmlns:a16="http://schemas.microsoft.com/office/drawing/2014/main" id="{1AA3E477-6D9A-17AF-7F9D-7ED0262BDA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4c260ff964_0_74:notes">
            <a:extLst>
              <a:ext uri="{FF2B5EF4-FFF2-40B4-BE49-F238E27FC236}">
                <a16:creationId xmlns:a16="http://schemas.microsoft.com/office/drawing/2014/main" id="{C168CC99-7C2B-595F-255C-9BF2A5CBD1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 Scale: (2015, September 16). The solar system. [Video]. YouTube.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https://www.youtube.com/watch?v=zR3Igc3Rhfg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9310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 Choice boards. Strategies.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https://learn.k20center.ou.edu/strategy/73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36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 Choice boards. Strategies.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https://learn.k20center.ou.edu/strategy/73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7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K20 Center. (n.d.). Card matching. Strategies. </a:t>
            </a:r>
            <a:r>
              <a:rPr lang="en-US" u="sng" dirty="0">
                <a:solidFill>
                  <a:srgbClr val="1155CC"/>
                </a:solidFill>
                <a:latin typeface="Arial" panose="020B0604020202020204" pitchFamily="34" charset="0"/>
                <a:hlinkClick r:id="rId3"/>
              </a:rPr>
              <a:t>https://learn.k20center.ou.edu/strategy/1837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60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>
                <a:latin typeface="Arial" panose="020B0604020202020204" pitchFamily="34" charset="0"/>
              </a:rPr>
              <a:t>K20 Center. (n.d.). Card matching. Strategies. </a:t>
            </a:r>
            <a:r>
              <a:rPr lang="en-US" u="sng" dirty="0">
                <a:solidFill>
                  <a:srgbClr val="1155CC"/>
                </a:solidFill>
                <a:latin typeface="Arial" panose="020B0604020202020204" pitchFamily="34" charset="0"/>
                <a:hlinkClick r:id="rId3"/>
              </a:rPr>
              <a:t>https://learn.k20center.ou.edu/strategy/1837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076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>
                <a:latin typeface="Arial" panose="020B0604020202020204" pitchFamily="34" charset="0"/>
              </a:rPr>
              <a:t>K20 Center. (n.d.). Card matching. Strategies. </a:t>
            </a:r>
            <a:r>
              <a:rPr lang="en-US" u="sng" dirty="0">
                <a:solidFill>
                  <a:srgbClr val="1155CC"/>
                </a:solidFill>
                <a:latin typeface="Arial" panose="020B0604020202020204" pitchFamily="34" charset="0"/>
                <a:hlinkClick r:id="rId3"/>
              </a:rPr>
              <a:t>https://learn.k20center.ou.edu/strategy/1837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77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>
                <a:latin typeface="Arial" panose="020B0604020202020204" pitchFamily="34" charset="0"/>
              </a:rPr>
              <a:t>K20 Center. (n.d.). Card matching. Strategies. </a:t>
            </a:r>
            <a:r>
              <a:rPr lang="en-US" u="sng" dirty="0">
                <a:solidFill>
                  <a:srgbClr val="1155CC"/>
                </a:solidFill>
                <a:latin typeface="Arial" panose="020B0604020202020204" pitchFamily="34" charset="0"/>
                <a:hlinkClick r:id="rId3"/>
              </a:rPr>
              <a:t>https://learn.k20center.ou.edu/strategy/1837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4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68490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879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9450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2080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1013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7381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70208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7971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Video Option 1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3995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One Column Layout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 hasCustomPrompt="1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36pt</a:t>
            </a:r>
            <a:endParaRPr dirty="0"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 hasCustomPrompt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lvl="2" indent="-4572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Wingdings" pitchFamily="2" charset="2"/>
              <a:buChar char="§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Content: Calibri Reg., 26pt (minimum 18pt if needed)</a:t>
            </a:r>
          </a:p>
          <a:p>
            <a:pPr lvl="1"/>
            <a:r>
              <a:rPr lang="en-US" dirty="0"/>
              <a:t>Calibri Reg., 26pt (minimum 18pt if needed) </a:t>
            </a:r>
          </a:p>
          <a:p>
            <a:pPr lvl="2"/>
            <a:r>
              <a:rPr lang="en-US" dirty="0"/>
              <a:t>Calibri Reg., 26pt (minimum 18pt if needed)</a:t>
            </a:r>
          </a:p>
          <a:p>
            <a:pPr lvl="2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015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 type="tx">
  <p:cSld name="Question/Objectiv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 hasCustomPrompt="1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50pt</a:t>
            </a:r>
            <a:endParaRPr dirty="0"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 hasCustomPrompt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tabLst/>
              <a:defRPr/>
            </a:pPr>
            <a:r>
              <a:rPr lang="en-US" dirty="0"/>
              <a:t>Subtitle: Calibri Reg., 26pt</a:t>
            </a:r>
          </a:p>
        </p:txBody>
      </p:sp>
    </p:spTree>
    <p:extLst>
      <p:ext uri="{BB962C8B-B14F-4D97-AF65-F5344CB8AC3E}">
        <p14:creationId xmlns:p14="http://schemas.microsoft.com/office/powerpoint/2010/main" val="1312049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035529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1483050" y="1515775"/>
            <a:ext cx="617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  <a:defRPr sz="50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 idx="2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995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68978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457484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78716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8841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47502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20490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88253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137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938415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eaLnBrk="1" fontAlgn="base" hangingPunct="1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zR3Igc3Rhfg?feature=oembed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s://www.youtube.com/watch?v=zR3Igc3Rhf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rYT3JoJDh9E?feature=oembed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s://www.youtube.com/watch?v=rYT3JoJDh9E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3163D-DF1F-D98F-C904-2BC807467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E1DEC-970A-5EEC-0903-E078013F9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Notation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4D75A-C101-F385-A439-D2785F139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624"/>
              </a:spcBef>
            </a:pPr>
            <a:r>
              <a:rPr lang="en-US" dirty="0"/>
              <a:t>Very large and very small numbers can be difficult to read. Scientists developed a way to write these numbers so that they are easier to read and use in calculations.</a:t>
            </a:r>
          </a:p>
          <a:p>
            <a:pPr lvl="0">
              <a:spcBef>
                <a:spcPts val="624"/>
              </a:spcBef>
            </a:pPr>
            <a:r>
              <a:rPr lang="en-US" dirty="0"/>
              <a:t>This different way to write numbers is called</a:t>
            </a:r>
            <a:br>
              <a:rPr lang="en-US" dirty="0"/>
            </a:br>
            <a:r>
              <a:rPr lang="en-US" b="1" i="1" dirty="0">
                <a:solidFill>
                  <a:schemeClr val="accent2"/>
                </a:solidFill>
              </a:rPr>
              <a:t>scientific notation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2074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>
          <a:extLst>
            <a:ext uri="{FF2B5EF4-FFF2-40B4-BE49-F238E27FC236}">
              <a16:creationId xmlns:a16="http://schemas.microsoft.com/office/drawing/2014/main" id="{5910A235-626B-02E7-54E8-E7F93A792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>
            <a:extLst>
              <a:ext uri="{FF2B5EF4-FFF2-40B4-BE49-F238E27FC236}">
                <a16:creationId xmlns:a16="http://schemas.microsoft.com/office/drawing/2014/main" id="{28EC3A40-4337-0D86-5FC9-3857D9D6CB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Essential Question</a:t>
            </a:r>
            <a:endParaRPr dirty="0"/>
          </a:p>
        </p:txBody>
      </p:sp>
      <p:sp>
        <p:nvSpPr>
          <p:cNvPr id="52" name="Google Shape;52;p12">
            <a:extLst>
              <a:ext uri="{FF2B5EF4-FFF2-40B4-BE49-F238E27FC236}">
                <a16:creationId xmlns:a16="http://schemas.microsoft.com/office/drawing/2014/main" id="{1AE69C80-0E8E-FCFC-F593-5F8FBA9F3D0D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can we represent very large or very small numbers?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6454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>
          <a:extLst>
            <a:ext uri="{FF2B5EF4-FFF2-40B4-BE49-F238E27FC236}">
              <a16:creationId xmlns:a16="http://schemas.microsoft.com/office/drawing/2014/main" id="{9DF13A48-306B-C721-51AB-8184C3AA9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>
            <a:extLst>
              <a:ext uri="{FF2B5EF4-FFF2-40B4-BE49-F238E27FC236}">
                <a16:creationId xmlns:a16="http://schemas.microsoft.com/office/drawing/2014/main" id="{ED003B8C-1F5B-F843-F9F6-E39C1DF24D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 Objectives</a:t>
            </a:r>
            <a:endParaRPr dirty="0"/>
          </a:p>
        </p:txBody>
      </p:sp>
      <p:sp>
        <p:nvSpPr>
          <p:cNvPr id="52" name="Google Shape;52;p12">
            <a:extLst>
              <a:ext uri="{FF2B5EF4-FFF2-40B4-BE49-F238E27FC236}">
                <a16:creationId xmlns:a16="http://schemas.microsoft.com/office/drawing/2014/main" id="{E83CD276-BCC3-ADF6-EEF3-3F0A91D59E5E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indent="-457200">
              <a:spcBef>
                <a:spcPts val="0"/>
              </a:spcBef>
              <a:spcAft>
                <a:spcPts val="0"/>
              </a:spcAft>
            </a:pPr>
            <a:r>
              <a:rPr lang="en" dirty="0"/>
              <a:t>Write and compare numbers in </a:t>
            </a:r>
            <a:r>
              <a:rPr lang="en-US" dirty="0"/>
              <a:t>scientific and standard notation.</a:t>
            </a:r>
          </a:p>
          <a:p>
            <a:pPr marL="514350" indent="-45720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Compare the sizes of planets and their distances from the sun.</a:t>
            </a:r>
          </a:p>
        </p:txBody>
      </p:sp>
    </p:spTree>
    <p:extLst>
      <p:ext uri="{BB962C8B-B14F-4D97-AF65-F5344CB8AC3E}">
        <p14:creationId xmlns:p14="http://schemas.microsoft.com/office/powerpoint/2010/main" val="3681901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A407F-411D-E01A-6BB5-3DCCEDE86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84;p17">
            <a:extLst>
              <a:ext uri="{FF2B5EF4-FFF2-40B4-BE49-F238E27FC236}">
                <a16:creationId xmlns:a16="http://schemas.microsoft.com/office/drawing/2014/main" id="{A67233DF-C77A-12DE-52F5-8DCE4E2D31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4542752"/>
              </p:ext>
            </p:extLst>
          </p:nvPr>
        </p:nvGraphicFramePr>
        <p:xfrm>
          <a:off x="456175" y="1358215"/>
          <a:ext cx="8225400" cy="146878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1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9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Standard Notation</a:t>
                      </a:r>
                      <a:endParaRPr sz="26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Scientific Notation</a:t>
                      </a:r>
                      <a:endParaRPr sz="26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6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8F192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3,200,000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8F192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2800" b="1" kern="1200" dirty="0">
                          <a:solidFill>
                            <a:srgbClr val="8F192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 × 10</a:t>
                      </a:r>
                      <a:r>
                        <a:rPr kumimoji="0" lang="en-US" sz="2800" b="1" kern="1200" baseline="30000" dirty="0">
                          <a:solidFill>
                            <a:srgbClr val="8F192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6125007-6BF6-AACA-515C-A951B5AB1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Notations</a:t>
            </a:r>
          </a:p>
        </p:txBody>
      </p:sp>
    </p:spTree>
    <p:extLst>
      <p:ext uri="{BB962C8B-B14F-4D97-AF65-F5344CB8AC3E}">
        <p14:creationId xmlns:p14="http://schemas.microsoft.com/office/powerpoint/2010/main" val="782005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29297-94D3-EBA7-3E3A-EB11F63BA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3602278-E21A-C53D-932F-68FDEAEFB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5692" y="1400723"/>
            <a:ext cx="3200400" cy="1790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AC9CD0-2167-6492-FD0F-C2BCB27F4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Notation to Scientific Notation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9482F-7574-7BFE-1CB3-413C041A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5297021" cy="3262312"/>
          </a:xfrm>
        </p:spPr>
        <p:txBody>
          <a:bodyPr/>
          <a:lstStyle/>
          <a:p>
            <a:pPr marL="577850" lvl="0" indent="-514350">
              <a:spcBef>
                <a:spcPts val="624"/>
              </a:spcBef>
              <a:buFont typeface="+mj-lt"/>
              <a:buAutoNum type="arabicParenR"/>
            </a:pPr>
            <a:r>
              <a:rPr lang="en-US" dirty="0"/>
              <a:t>Find the first </a:t>
            </a:r>
            <a:r>
              <a:rPr lang="en-US" b="1" i="1" u="sng" dirty="0">
                <a:solidFill>
                  <a:schemeClr val="accent3"/>
                </a:solidFill>
              </a:rPr>
              <a:t>nonzero</a:t>
            </a:r>
            <a:r>
              <a:rPr lang="en-US" dirty="0"/>
              <a:t> digit</a:t>
            </a:r>
            <a:br>
              <a:rPr lang="en-US" dirty="0"/>
            </a:br>
            <a:r>
              <a:rPr lang="en-US" dirty="0"/>
              <a:t>and place the decimal after it.</a:t>
            </a:r>
          </a:p>
          <a:p>
            <a:pPr marL="577850" lvl="0" indent="-514350">
              <a:spcBef>
                <a:spcPts val="624"/>
              </a:spcBef>
              <a:buFont typeface="+mj-lt"/>
              <a:buAutoNum type="arabicParenR"/>
            </a:pPr>
            <a:r>
              <a:rPr lang="en-US" dirty="0"/>
              <a:t>Count how many places the decimal moves to get back to the </a:t>
            </a:r>
            <a:r>
              <a:rPr lang="en-US" b="1" i="1" u="sng" dirty="0">
                <a:solidFill>
                  <a:schemeClr val="accent3"/>
                </a:solidFill>
              </a:rPr>
              <a:t>original number</a:t>
            </a:r>
            <a:r>
              <a:rPr lang="en-US" dirty="0"/>
              <a:t>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D44EF60-3F54-0ABF-2609-1DDD3EFFD025}"/>
              </a:ext>
            </a:extLst>
          </p:cNvPr>
          <p:cNvCxnSpPr>
            <a:cxnSpLocks/>
          </p:cNvCxnSpPr>
          <p:nvPr/>
        </p:nvCxnSpPr>
        <p:spPr>
          <a:xfrm>
            <a:off x="504497" y="1262477"/>
            <a:ext cx="7914289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364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62CB3-E5E5-11B9-F98E-580B6DA1A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E53B6FB-B9E8-7B60-88D2-0CCABE677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4324" y="1790245"/>
            <a:ext cx="5102352" cy="62115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CE46E8A-36C9-9073-CD64-F95560660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3600" y="1880906"/>
            <a:ext cx="3200400" cy="4191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190E799-8418-DD8E-3DDD-05C6C04BD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</p:spPr>
        <p:txBody>
          <a:bodyPr/>
          <a:lstStyle/>
          <a:p>
            <a:r>
              <a:rPr lang="en-US" dirty="0"/>
              <a:t>Standard Notation to Scientific Notation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035989-81A5-F73A-4281-5CC33F5E3C91}"/>
              </a:ext>
            </a:extLst>
          </p:cNvPr>
          <p:cNvCxnSpPr>
            <a:cxnSpLocks/>
          </p:cNvCxnSpPr>
          <p:nvPr/>
        </p:nvCxnSpPr>
        <p:spPr>
          <a:xfrm>
            <a:off x="504497" y="1262477"/>
            <a:ext cx="7914289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7438D-DE1D-65A0-9DCB-6BE028805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8134350" cy="3262312"/>
          </a:xfrm>
        </p:spPr>
        <p:txBody>
          <a:bodyPr/>
          <a:lstStyle/>
          <a:p>
            <a:pPr marL="577850" lvl="0" indent="-514350">
              <a:spcBef>
                <a:spcPts val="624"/>
              </a:spcBef>
              <a:buFont typeface="+mj-lt"/>
              <a:buAutoNum type="arabicParenR" startAt="3"/>
            </a:pPr>
            <a:r>
              <a:rPr lang="en-US" dirty="0"/>
              <a:t>Write the number as:</a:t>
            </a:r>
          </a:p>
          <a:p>
            <a:pPr marL="577850" lvl="0" indent="-514350">
              <a:spcBef>
                <a:spcPts val="624"/>
              </a:spcBef>
              <a:buFont typeface="+mj-lt"/>
              <a:buAutoNum type="arabicParenR" startAt="3"/>
            </a:pPr>
            <a:endParaRPr lang="en-US" dirty="0"/>
          </a:p>
          <a:p>
            <a:pPr marL="577850" lvl="0" indent="-514350">
              <a:spcBef>
                <a:spcPts val="624"/>
              </a:spcBef>
              <a:buFont typeface="+mj-lt"/>
              <a:buAutoNum type="arabicParenR" startAt="3"/>
            </a:pPr>
            <a:endParaRPr lang="en-US" dirty="0"/>
          </a:p>
          <a:p>
            <a:pPr marL="577850" lvl="0" indent="-514350">
              <a:spcBef>
                <a:spcPts val="624"/>
              </a:spcBef>
              <a:buFont typeface="+mj-lt"/>
              <a:buAutoNum type="arabicParenR" startAt="3"/>
            </a:pPr>
            <a:r>
              <a:rPr lang="en-US" dirty="0"/>
              <a:t>Determine the exponent:</a:t>
            </a:r>
          </a:p>
          <a:p>
            <a:pPr lvl="1">
              <a:spcBef>
                <a:spcPts val="480"/>
              </a:spcBef>
            </a:pPr>
            <a:r>
              <a:rPr lang="en-US" sz="2400" dirty="0"/>
              <a:t>If the number is </a:t>
            </a:r>
            <a:r>
              <a:rPr lang="en-US" sz="2400" b="1" i="1" u="sng" dirty="0">
                <a:solidFill>
                  <a:schemeClr val="accent3"/>
                </a:solidFill>
              </a:rPr>
              <a:t>greater</a:t>
            </a:r>
            <a:r>
              <a:rPr lang="en-US" sz="2400" dirty="0"/>
              <a:t> than 1, the exponent is </a:t>
            </a:r>
            <a:r>
              <a:rPr lang="en-US" sz="2400" b="1" i="1" u="sng" dirty="0">
                <a:solidFill>
                  <a:schemeClr val="accent3"/>
                </a:solidFill>
              </a:rPr>
              <a:t>positive</a:t>
            </a:r>
            <a:r>
              <a:rPr lang="en-US" sz="2400" dirty="0"/>
              <a:t>.</a:t>
            </a:r>
          </a:p>
          <a:p>
            <a:pPr lvl="1">
              <a:spcBef>
                <a:spcPts val="480"/>
              </a:spcBef>
            </a:pPr>
            <a:r>
              <a:rPr lang="en-US" sz="2400" dirty="0"/>
              <a:t>If the number is </a:t>
            </a:r>
            <a:r>
              <a:rPr lang="en-US" sz="2400" b="1" i="1" u="sng" dirty="0">
                <a:solidFill>
                  <a:schemeClr val="accent3"/>
                </a:solidFill>
              </a:rPr>
              <a:t>less</a:t>
            </a:r>
            <a:r>
              <a:rPr lang="en-US" sz="2400" dirty="0"/>
              <a:t> than 1, the exponent is </a:t>
            </a:r>
            <a:r>
              <a:rPr lang="en-US" sz="2400" b="1" i="1" u="sng" dirty="0">
                <a:solidFill>
                  <a:schemeClr val="accent3"/>
                </a:solidFill>
              </a:rPr>
              <a:t>negative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161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>
          <a:extLst>
            <a:ext uri="{FF2B5EF4-FFF2-40B4-BE49-F238E27FC236}">
              <a16:creationId xmlns:a16="http://schemas.microsoft.com/office/drawing/2014/main" id="{A85C608D-92B1-C69B-8C9B-5CDD7BB66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3528998-0CC0-C3EB-7AE4-04724CC5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Significant Figures?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3B7157-205E-FE60-94D9-8C16A7097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393700" fontAlgn="auto">
              <a:spcBef>
                <a:spcPts val="624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/>
            </a:pPr>
            <a:r>
              <a:rPr lang="en-US" b="1" i="1" kern="0" dirty="0">
                <a:solidFill>
                  <a:srgbClr val="285782"/>
                </a:solidFill>
                <a:latin typeface="Calibri"/>
                <a:ea typeface="Calibri"/>
                <a:cs typeface="Calibri"/>
                <a:sym typeface="Calibri"/>
              </a:rPr>
              <a:t>Significant figures (sig figs)</a:t>
            </a:r>
            <a:r>
              <a:rPr lang="en-US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are the digits in a number that carry meaning about its precision.</a:t>
            </a:r>
          </a:p>
          <a:p>
            <a:pPr marL="63500" lvl="0" indent="0" fontAlgn="auto">
              <a:spcBef>
                <a:spcPts val="624"/>
              </a:spcBef>
              <a:spcAft>
                <a:spcPts val="0"/>
              </a:spcAft>
              <a:buClr>
                <a:srgbClr val="91192A"/>
              </a:buClr>
              <a:buSzPts val="2600"/>
              <a:buNone/>
              <a:defRPr/>
            </a:pPr>
            <a:endParaRPr lang="en-US" sz="4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fontAlgn="auto">
              <a:spcBef>
                <a:spcPts val="624"/>
              </a:spcBef>
              <a:spcAft>
                <a:spcPts val="0"/>
              </a:spcAft>
              <a:buClr>
                <a:srgbClr val="91192A"/>
              </a:buClr>
              <a:buSzPts val="2600"/>
              <a:buNone/>
              <a:defRPr/>
            </a:pPr>
            <a:r>
              <a:rPr lang="en-US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Examples:</a:t>
            </a:r>
          </a:p>
          <a:p>
            <a:pPr lvl="0" indent="-393700" fontAlgn="auto">
              <a:spcBef>
                <a:spcPts val="624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/>
            </a:pPr>
            <a:r>
              <a:rPr lang="en-US" b="1" kern="0" dirty="0">
                <a:solidFill>
                  <a:srgbClr val="2889C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245</a:t>
            </a:r>
            <a:r>
              <a:rPr lang="en-US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has </a:t>
            </a:r>
            <a:r>
              <a:rPr lang="en-US" i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three</a:t>
            </a:r>
            <a:r>
              <a:rPr lang="en-US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sig figs</a:t>
            </a:r>
          </a:p>
          <a:p>
            <a:pPr lvl="0" indent="-393700" fontAlgn="auto">
              <a:spcBef>
                <a:spcPts val="624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/>
            </a:pP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0.00</a:t>
            </a:r>
            <a:r>
              <a:rPr lang="en-US" b="1" kern="0" dirty="0">
                <a:solidFill>
                  <a:srgbClr val="2889C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780</a:t>
            </a:r>
            <a:r>
              <a:rPr lang="en-US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has </a:t>
            </a:r>
            <a:r>
              <a:rPr lang="en-US" i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three</a:t>
            </a:r>
            <a:r>
              <a:rPr lang="en-US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sig figs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824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>
          <a:extLst>
            <a:ext uri="{FF2B5EF4-FFF2-40B4-BE49-F238E27FC236}">
              <a16:creationId xmlns:a16="http://schemas.microsoft.com/office/drawing/2014/main" id="{B9BEAF99-4069-5A0E-077F-C8ED4DBA2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42E4EF-4122-3A53-A01C-44F5FB048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Significant Figures Matter?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A14A84-53B4-0AA5-B7DF-B52D7ED0A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>
                <a:latin typeface="Calibri"/>
                <a:ea typeface="Calibri"/>
                <a:cs typeface="Calibri"/>
              </a:rPr>
              <a:t>Significant figures show how exact a measurement is. They help scientists record only the digits they are sure (confident) about. This keeps data honest and helps make calculations more accurate.</a:t>
            </a:r>
            <a:endParaRPr lang="en-US" dirty="0">
              <a:latin typeface="Calibri"/>
              <a:ea typeface="Calibri"/>
              <a:cs typeface="Calibri"/>
              <a:sym typeface="Calibri"/>
            </a:endParaRPr>
          </a:p>
          <a:p>
            <a:pPr marL="6400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674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EA4BAABA-F606-65B8-2ED8-F1513DFCD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512041A-14D6-9D0A-5BCB-6A3E9F03DEA9}"/>
              </a:ext>
            </a:extLst>
          </p:cNvPr>
          <p:cNvSpPr txBox="1">
            <a:spLocks/>
          </p:cNvSpPr>
          <p:nvPr/>
        </p:nvSpPr>
        <p:spPr>
          <a:xfrm>
            <a:off x="4356414" y="1376592"/>
            <a:ext cx="4314775" cy="3416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indent="-393700" defTabSz="914400" eaLnBrk="1" fontAlgn="auto" latinLnBrk="0" hangingPunct="1">
              <a:buClr>
                <a:srgbClr val="91192A"/>
              </a:buClr>
              <a:buSzPts val="2600"/>
              <a:buFont typeface="Calibri"/>
              <a:buChar char="●"/>
              <a:tabLst/>
              <a:defRPr kumimoji="0" sz="2600" kern="0" spc="0" normalizeH="0" baseline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3500" lvl="0" indent="0">
              <a:spcBef>
                <a:spcPts val="624"/>
              </a:spcBef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93700">
              <a:lnSpc>
                <a:spcPct val="115000"/>
              </a:lnSpc>
              <a:spcBef>
                <a:spcPts val="480"/>
              </a:spcBef>
              <a:buClr>
                <a:srgbClr val="275781"/>
              </a:buClr>
              <a:buSzPts val="2600"/>
              <a:buFont typeface="Calibri"/>
              <a:buChar char="○"/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has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sig figs</a:t>
            </a:r>
          </a:p>
          <a:p>
            <a:pPr marL="63500" indent="0">
              <a:spcBef>
                <a:spcPts val="624"/>
              </a:spcBef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93700">
              <a:lnSpc>
                <a:spcPct val="115000"/>
              </a:lnSpc>
              <a:spcBef>
                <a:spcPts val="480"/>
              </a:spcBef>
              <a:buClr>
                <a:srgbClr val="275781"/>
              </a:buClr>
              <a:buSzPts val="2600"/>
              <a:buFont typeface="Calibri"/>
              <a:buChar char="○"/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10,205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has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sig figs</a:t>
            </a:r>
            <a:endParaRPr lang="en-US" sz="24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056107-A648-92EC-F1A8-58B562F15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624"/>
              </a:spcBef>
            </a:pPr>
            <a:r>
              <a:rPr lang="en-US" dirty="0">
                <a:ea typeface="Calibri" panose="020F0502020204030204" pitchFamily="34" charset="0"/>
              </a:rPr>
              <a:t>All nonzero digits are significant.</a:t>
            </a:r>
          </a:p>
          <a:p>
            <a:pPr lvl="1" indent="-393700">
              <a:lnSpc>
                <a:spcPct val="115000"/>
              </a:lnSpc>
              <a:spcBef>
                <a:spcPts val="480"/>
              </a:spcBef>
              <a:buClr>
                <a:srgbClr val="275781"/>
              </a:buClr>
              <a:buSzPts val="2600"/>
              <a:buFont typeface="Calibri"/>
              <a:buChar char="○"/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123</a:t>
            </a:r>
            <a:r>
              <a:rPr lang="en-US" sz="2400" dirty="0">
                <a:ea typeface="Calibri" panose="020F0502020204030204" pitchFamily="34" charset="0"/>
              </a:rPr>
              <a:t> has </a:t>
            </a:r>
            <a:r>
              <a:rPr lang="en-US" sz="2400" i="1" dirty="0">
                <a:ea typeface="Calibri" panose="020F0502020204030204" pitchFamily="34" charset="0"/>
              </a:rPr>
              <a:t>three</a:t>
            </a:r>
            <a:r>
              <a:rPr lang="en-US" sz="2400" dirty="0">
                <a:ea typeface="Calibri" panose="020F0502020204030204" pitchFamily="34" charset="0"/>
              </a:rPr>
              <a:t> sig figs</a:t>
            </a:r>
          </a:p>
          <a:p>
            <a:pPr>
              <a:spcBef>
                <a:spcPts val="624"/>
              </a:spcBef>
            </a:pPr>
            <a:r>
              <a:rPr lang="en-US" dirty="0">
                <a:ea typeface="Calibri" panose="020F0502020204030204" pitchFamily="34" charset="0"/>
              </a:rPr>
              <a:t>Zeros between nonzero digits are significant.</a:t>
            </a:r>
          </a:p>
          <a:p>
            <a:pPr lvl="1" indent="-393700">
              <a:lnSpc>
                <a:spcPct val="115000"/>
              </a:lnSpc>
              <a:spcBef>
                <a:spcPts val="480"/>
              </a:spcBef>
              <a:buClr>
                <a:srgbClr val="275781"/>
              </a:buClr>
              <a:buSzPts val="2600"/>
              <a:buFont typeface="Calibri"/>
              <a:buChar char="○"/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102</a:t>
            </a:r>
            <a:r>
              <a:rPr lang="en-US" sz="2400" dirty="0">
                <a:ea typeface="Calibri" panose="020F0502020204030204" pitchFamily="34" charset="0"/>
              </a:rPr>
              <a:t> has </a:t>
            </a:r>
            <a:r>
              <a:rPr lang="en-US" sz="2400" i="1" dirty="0">
                <a:ea typeface="Calibri" panose="020F0502020204030204" pitchFamily="34" charset="0"/>
              </a:rPr>
              <a:t>three</a:t>
            </a:r>
            <a:r>
              <a:rPr lang="en-US" sz="2400" dirty="0">
                <a:ea typeface="Calibri" panose="020F0502020204030204" pitchFamily="34" charset="0"/>
              </a:rPr>
              <a:t> sig figs</a:t>
            </a:r>
            <a:endParaRPr lang="en-US" sz="2400" b="1" dirty="0">
              <a:solidFill>
                <a:schemeClr val="accent1"/>
              </a:solidFill>
              <a:ea typeface="Calibri" panose="020F0502020204030204" pitchFamily="34" charset="0"/>
            </a:endParaRPr>
          </a:p>
          <a:p>
            <a:pPr lvl="1"/>
            <a:endParaRPr lang="en-US" sz="2400" dirty="0"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8FED12-9586-9828-58C1-E150FFA59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1192A"/>
                </a:solidFill>
              </a:rPr>
              <a:t>How Do You Count Significant Figures?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22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65CE5A70-6F5D-22F3-5BCE-2628BC866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F2FD177-E5B0-B433-4343-3FD1D4DD1075}"/>
              </a:ext>
            </a:extLst>
          </p:cNvPr>
          <p:cNvSpPr txBox="1">
            <a:spLocks/>
          </p:cNvSpPr>
          <p:nvPr/>
        </p:nvSpPr>
        <p:spPr>
          <a:xfrm>
            <a:off x="4356414" y="1376593"/>
            <a:ext cx="4314775" cy="3416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indent="-393700" defTabSz="914400" eaLnBrk="1" fontAlgn="auto" latinLnBrk="0" hangingPunct="1">
              <a:buClr>
                <a:srgbClr val="91192A"/>
              </a:buClr>
              <a:buSzPts val="2600"/>
              <a:buFont typeface="Calibri"/>
              <a:buChar char="●"/>
              <a:tabLst/>
              <a:defRPr kumimoji="0" sz="2600" kern="0" spc="0" normalizeH="0" baseline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3500" lvl="0" indent="0">
              <a:spcBef>
                <a:spcPts val="624"/>
              </a:spcBef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93700">
              <a:lnSpc>
                <a:spcPct val="115000"/>
              </a:lnSpc>
              <a:spcBef>
                <a:spcPts val="480"/>
              </a:spcBef>
              <a:buClr>
                <a:srgbClr val="275781"/>
              </a:buClr>
              <a:buSzPts val="2600"/>
              <a:buFont typeface="Calibri"/>
              <a:buChar char="○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0.0000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has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sig figs</a:t>
            </a:r>
          </a:p>
          <a:p>
            <a:pPr marL="63500" indent="0">
              <a:spcBef>
                <a:spcPts val="624"/>
              </a:spcBef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93700">
              <a:lnSpc>
                <a:spcPct val="115000"/>
              </a:lnSpc>
              <a:spcBef>
                <a:spcPts val="480"/>
              </a:spcBef>
              <a:buClr>
                <a:srgbClr val="275781"/>
              </a:buClr>
              <a:buSzPts val="2600"/>
              <a:buFont typeface="Calibri"/>
              <a:buChar char="○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205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has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sig figs</a:t>
            </a:r>
          </a:p>
          <a:p>
            <a:pPr marL="914400" lvl="1" indent="-393700">
              <a:lnSpc>
                <a:spcPct val="115000"/>
              </a:lnSpc>
              <a:spcBef>
                <a:spcPts val="624"/>
              </a:spcBef>
              <a:buClr>
                <a:srgbClr val="275781"/>
              </a:buClr>
              <a:buSzPts val="2600"/>
              <a:buFont typeface="Calibri"/>
              <a:buChar char="○"/>
            </a:pPr>
            <a:endParaRPr lang="en-US" sz="24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93700">
              <a:lnSpc>
                <a:spcPct val="115000"/>
              </a:lnSpc>
              <a:spcBef>
                <a:spcPts val="480"/>
              </a:spcBef>
              <a:buClr>
                <a:srgbClr val="275781"/>
              </a:buClr>
              <a:buSzPts val="2600"/>
              <a:buFont typeface="Calibri"/>
              <a:buChar char="○"/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1,500.0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has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sig figs</a:t>
            </a:r>
            <a:endParaRPr lang="en-US" sz="24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24"/>
              </a:spcBef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7C6FF4-06EB-35CE-5E13-65D94945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1192A"/>
                </a:solidFill>
              </a:rPr>
              <a:t>How Do You Count Significant Figures?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8FE8BD-BC53-BDDA-701F-62021E709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624"/>
              </a:spcBef>
            </a:pPr>
            <a:r>
              <a:rPr lang="en-US" dirty="0">
                <a:ea typeface="Calibri" panose="020F0502020204030204" pitchFamily="34" charset="0"/>
              </a:rPr>
              <a:t>Leading zeros are </a:t>
            </a:r>
            <a:r>
              <a:rPr lang="en-US" b="1" u="sng" dirty="0">
                <a:ea typeface="Calibri" panose="020F0502020204030204" pitchFamily="34" charset="0"/>
              </a:rPr>
              <a:t>not</a:t>
            </a:r>
            <a:r>
              <a:rPr lang="en-US" dirty="0">
                <a:ea typeface="Calibri" panose="020F0502020204030204" pitchFamily="34" charset="0"/>
              </a:rPr>
              <a:t> significant.</a:t>
            </a:r>
          </a:p>
          <a:p>
            <a:pPr lvl="1" indent="-393700">
              <a:lnSpc>
                <a:spcPct val="115000"/>
              </a:lnSpc>
              <a:spcBef>
                <a:spcPts val="480"/>
              </a:spcBef>
              <a:buClr>
                <a:srgbClr val="275781"/>
              </a:buClr>
              <a:buSzPts val="2600"/>
              <a:buFont typeface="Calibri"/>
              <a:buChar char="○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0.00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r>
              <a:rPr lang="en-US" sz="2400" dirty="0">
                <a:ea typeface="Calibri" panose="020F0502020204030204" pitchFamily="34" charset="0"/>
              </a:rPr>
              <a:t> has </a:t>
            </a:r>
            <a:r>
              <a:rPr lang="en-US" sz="2400" i="1" dirty="0">
                <a:ea typeface="Calibri" panose="020F0502020204030204" pitchFamily="34" charset="0"/>
              </a:rPr>
              <a:t>two</a:t>
            </a:r>
            <a:r>
              <a:rPr lang="en-US" sz="2400" dirty="0">
                <a:ea typeface="Calibri" panose="020F0502020204030204" pitchFamily="34" charset="0"/>
              </a:rPr>
              <a:t> sig figs</a:t>
            </a:r>
          </a:p>
          <a:p>
            <a:pPr>
              <a:spcBef>
                <a:spcPts val="624"/>
              </a:spcBef>
            </a:pPr>
            <a:r>
              <a:rPr lang="en-US" dirty="0">
                <a:ea typeface="Calibri" panose="020F0502020204030204" pitchFamily="34" charset="0"/>
              </a:rPr>
              <a:t>Trailing zeros after a decimal are significant.</a:t>
            </a:r>
          </a:p>
          <a:p>
            <a:pPr lvl="1" indent="-393700">
              <a:lnSpc>
                <a:spcPct val="115000"/>
              </a:lnSpc>
              <a:spcBef>
                <a:spcPts val="480"/>
              </a:spcBef>
              <a:buClr>
                <a:srgbClr val="275781"/>
              </a:buClr>
              <a:buSzPts val="2600"/>
              <a:buFont typeface="Calibri"/>
              <a:buChar char="○"/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2.500</a:t>
            </a:r>
            <a:r>
              <a:rPr lang="en-US" sz="2400" dirty="0">
                <a:ea typeface="Calibri" panose="020F0502020204030204" pitchFamily="34" charset="0"/>
              </a:rPr>
              <a:t> has </a:t>
            </a:r>
            <a:r>
              <a:rPr lang="en-US" sz="2400" i="1" dirty="0">
                <a:ea typeface="Calibri" panose="020F0502020204030204" pitchFamily="34" charset="0"/>
              </a:rPr>
              <a:t>four</a:t>
            </a:r>
            <a:r>
              <a:rPr lang="en-US" sz="2400" dirty="0">
                <a:ea typeface="Calibri" panose="020F0502020204030204" pitchFamily="34" charset="0"/>
              </a:rPr>
              <a:t> sig figs</a:t>
            </a:r>
            <a:endParaRPr lang="en-US" sz="2400" b="1" dirty="0">
              <a:solidFill>
                <a:schemeClr val="accent1"/>
              </a:solidFill>
              <a:ea typeface="Calibri" panose="020F0502020204030204" pitchFamily="34" charset="0"/>
            </a:endParaRPr>
          </a:p>
          <a:p>
            <a:pPr>
              <a:spcBef>
                <a:spcPts val="624"/>
              </a:spcBef>
            </a:pPr>
            <a:r>
              <a:rPr lang="en-US" dirty="0">
                <a:ea typeface="Calibri" panose="020F0502020204030204" pitchFamily="34" charset="0"/>
              </a:rPr>
              <a:t>Trailing zeros without a decimal are </a:t>
            </a:r>
            <a:r>
              <a:rPr lang="en-US" b="1" u="sng" dirty="0">
                <a:ea typeface="Calibri" panose="020F0502020204030204" pitchFamily="34" charset="0"/>
              </a:rPr>
              <a:t>not</a:t>
            </a:r>
            <a:r>
              <a:rPr lang="en-US" dirty="0">
                <a:ea typeface="Calibri" panose="020F0502020204030204" pitchFamily="34" charset="0"/>
              </a:rPr>
              <a:t> significant.</a:t>
            </a:r>
          </a:p>
          <a:p>
            <a:pPr lvl="1" indent="-393700">
              <a:lnSpc>
                <a:spcPct val="115000"/>
              </a:lnSpc>
              <a:spcBef>
                <a:spcPts val="480"/>
              </a:spcBef>
              <a:buClr>
                <a:srgbClr val="275781"/>
              </a:buClr>
              <a:buSzPts val="2600"/>
              <a:buFont typeface="Calibri"/>
              <a:buChar char="○"/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1,5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en-US" sz="2400" dirty="0">
                <a:ea typeface="Calibri" panose="020F0502020204030204" pitchFamily="34" charset="0"/>
              </a:rPr>
              <a:t> has </a:t>
            </a:r>
            <a:r>
              <a:rPr lang="en-US" sz="2400" i="1" dirty="0">
                <a:ea typeface="Calibri" panose="020F0502020204030204" pitchFamily="34" charset="0"/>
              </a:rPr>
              <a:t>two</a:t>
            </a:r>
            <a:r>
              <a:rPr lang="en-US" sz="2400" dirty="0">
                <a:ea typeface="Calibri" panose="020F0502020204030204" pitchFamily="34" charset="0"/>
              </a:rPr>
              <a:t> sig figs</a:t>
            </a:r>
            <a:endParaRPr lang="en-US" sz="2400" b="1" dirty="0">
              <a:solidFill>
                <a:schemeClr val="accent1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47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Notation for NASA, Part 1</a:t>
            </a:r>
            <a:endParaRPr dirty="0"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Scientific Notation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9A9BF-8A4A-7C05-027A-39B946DE3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571EE-8CC2-1E3E-9435-955A3346A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63825"/>
            <a:ext cx="7886700" cy="853234"/>
          </a:xfrm>
        </p:spPr>
        <p:txBody>
          <a:bodyPr/>
          <a:lstStyle/>
          <a:p>
            <a:pPr marL="64008" indent="0">
              <a:buNone/>
            </a:pPr>
            <a:r>
              <a:rPr lang="en-US" dirty="0"/>
              <a:t>Write the following numbers in scientific notation with two significant figures.</a:t>
            </a:r>
          </a:p>
          <a:p>
            <a:pPr marL="64008" indent="0">
              <a:buNone/>
            </a:pPr>
            <a:endParaRPr lang="en-US" dirty="0"/>
          </a:p>
        </p:txBody>
      </p:sp>
      <p:graphicFrame>
        <p:nvGraphicFramePr>
          <p:cNvPr id="4" name="Google Shape;84;p17">
            <a:extLst>
              <a:ext uri="{FF2B5EF4-FFF2-40B4-BE49-F238E27FC236}">
                <a16:creationId xmlns:a16="http://schemas.microsoft.com/office/drawing/2014/main" id="{EC6CE5A8-68A4-A5C8-EC28-66441359B2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2855650"/>
              </p:ext>
            </p:extLst>
          </p:nvPr>
        </p:nvGraphicFramePr>
        <p:xfrm>
          <a:off x="456175" y="2145699"/>
          <a:ext cx="8225400" cy="246521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1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2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(a)  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47,000</a:t>
                      </a:r>
                    </a:p>
                  </a:txBody>
                  <a:tcPr marL="73025" marR="73025" marT="73025" marB="730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(b)  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3,500,000</a:t>
                      </a:r>
                    </a:p>
                  </a:txBody>
                  <a:tcPr marL="73025" marR="73025" marT="73025" marB="73025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2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(c)  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0.0059</a:t>
                      </a:r>
                    </a:p>
                  </a:txBody>
                  <a:tcPr marL="73025" marR="73025" marT="73025" marB="730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(d)  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0.000082</a:t>
                      </a:r>
                    </a:p>
                  </a:txBody>
                  <a:tcPr marL="73025" marR="73025" marT="73025" marB="73025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142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373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A55A3D9-829A-8CEE-759D-59BFDFE63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E8F0D-47EC-D2B6-78D7-4C7DD0F59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6A2C1-3935-3015-6D05-D3EBDD8CB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63825"/>
            <a:ext cx="7886700" cy="853234"/>
          </a:xfrm>
        </p:spPr>
        <p:txBody>
          <a:bodyPr/>
          <a:lstStyle/>
          <a:p>
            <a:pPr marL="63500" lvl="0" indent="0">
              <a:spcBef>
                <a:spcPts val="624"/>
              </a:spcBef>
              <a:buNone/>
            </a:pPr>
            <a:r>
              <a:rPr lang="en-US" dirty="0"/>
              <a:t>Write the following numbers in scientific notation with two significant figures.</a:t>
            </a:r>
          </a:p>
        </p:txBody>
      </p:sp>
      <p:graphicFrame>
        <p:nvGraphicFramePr>
          <p:cNvPr id="4" name="Google Shape;84;p17">
            <a:extLst>
              <a:ext uri="{FF2B5EF4-FFF2-40B4-BE49-F238E27FC236}">
                <a16:creationId xmlns:a16="http://schemas.microsoft.com/office/drawing/2014/main" id="{244E418A-DDA0-9273-6076-C05E7963F2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5075781"/>
              </p:ext>
            </p:extLst>
          </p:nvPr>
        </p:nvGraphicFramePr>
        <p:xfrm>
          <a:off x="456175" y="2145699"/>
          <a:ext cx="8225400" cy="246521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1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2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(a)  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47,000</a:t>
                      </a:r>
                      <a:endParaRPr lang="en-US" sz="24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en-US" sz="2400" b="1" dirty="0">
                          <a:solidFill>
                            <a:srgbClr val="D30F7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 × 10</a:t>
                      </a:r>
                      <a:r>
                        <a:rPr lang="en-US" sz="2400" b="1" baseline="30000" dirty="0">
                          <a:solidFill>
                            <a:srgbClr val="D30F7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D30F7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3025" marR="73025" marT="73025" marB="730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(b)  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3,500,000</a:t>
                      </a:r>
                      <a:endParaRPr lang="en-US" sz="24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en-US" sz="2400" b="1" dirty="0">
                          <a:solidFill>
                            <a:srgbClr val="D30F7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 × 10</a:t>
                      </a:r>
                      <a:r>
                        <a:rPr lang="en-US" sz="2400" b="1" baseline="30000" dirty="0">
                          <a:solidFill>
                            <a:srgbClr val="D30F7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3025" marR="73025" marT="73025" marB="73025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2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(c)  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0.0059</a:t>
                      </a:r>
                      <a:endParaRPr lang="en-US" sz="24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en-US" sz="2400" b="1" dirty="0">
                          <a:solidFill>
                            <a:srgbClr val="D30F7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5.9 × 10</a:t>
                      </a:r>
                      <a:r>
                        <a:rPr lang="en-US" sz="2400" b="1" baseline="30000" dirty="0">
                          <a:solidFill>
                            <a:srgbClr val="D30F7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–3</a:t>
                      </a:r>
                      <a:endParaRPr kumimoji="0" lang="en-US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3025" marR="73025" marT="73025" marB="730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(d)  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0.000082</a:t>
                      </a:r>
                      <a:endParaRPr lang="en-US" sz="24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en-US" sz="2400" b="1" dirty="0">
                          <a:solidFill>
                            <a:srgbClr val="D30F7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8.2 × 10</a:t>
                      </a:r>
                      <a:r>
                        <a:rPr lang="en-US" sz="2400" b="1" baseline="30000" dirty="0">
                          <a:solidFill>
                            <a:srgbClr val="D30F7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–5</a:t>
                      </a:r>
                      <a:endParaRPr kumimoji="0" lang="en-US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3025" marR="73025" marT="73025" marB="73025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142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560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92AE92-B982-2B58-EFEA-C7A032E80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D6DA8-000B-A19F-67C7-25A0F3F4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Notation to Standard Notation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D2328-A89B-9218-25F3-4D563698A3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77850" lvl="0" indent="-514350">
              <a:spcBef>
                <a:spcPts val="624"/>
              </a:spcBef>
              <a:buFont typeface="+mj-lt"/>
              <a:buAutoNum type="arabicParenR"/>
            </a:pPr>
            <a:r>
              <a:rPr lang="en-US" dirty="0"/>
              <a:t>Look at the </a:t>
            </a:r>
            <a:r>
              <a:rPr lang="en-US" b="1" i="1" u="sng" dirty="0">
                <a:solidFill>
                  <a:schemeClr val="accent3"/>
                </a:solidFill>
              </a:rPr>
              <a:t>exponent</a:t>
            </a:r>
            <a:r>
              <a:rPr lang="en-US" dirty="0"/>
              <a:t> of the 10.</a:t>
            </a:r>
          </a:p>
          <a:p>
            <a:pPr marL="63500" lvl="0" indent="0">
              <a:spcBef>
                <a:spcPts val="624"/>
              </a:spcBef>
              <a:buNone/>
            </a:pPr>
            <a:endParaRPr lang="en-US" sz="1200" dirty="0"/>
          </a:p>
          <a:p>
            <a:pPr marL="577850" lvl="0" indent="-514350">
              <a:spcBef>
                <a:spcPts val="624"/>
              </a:spcBef>
              <a:buFont typeface="+mj-lt"/>
              <a:buAutoNum type="arabicParenR" startAt="2"/>
            </a:pPr>
            <a:r>
              <a:rPr lang="en-US" dirty="0"/>
              <a:t>Move the decimal in the number:</a:t>
            </a:r>
          </a:p>
          <a:p>
            <a:pPr marL="914400" lvl="1" indent="-393700">
              <a:lnSpc>
                <a:spcPct val="115000"/>
              </a:lnSpc>
              <a:spcBef>
                <a:spcPts val="480"/>
              </a:spcBef>
              <a:buClr>
                <a:srgbClr val="275781"/>
              </a:buClr>
              <a:buSzPts val="2600"/>
              <a:buFont typeface="Calibri"/>
              <a:buChar char="○"/>
            </a:pP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the </a:t>
            </a:r>
            <a:r>
              <a:rPr lang="en-US" sz="2400" b="1" i="1" u="sng" dirty="0">
                <a:solidFill>
                  <a:schemeClr val="accent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right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if the exponent is positive.</a:t>
            </a:r>
          </a:p>
          <a:p>
            <a:pPr marL="914400" lvl="1" indent="-393700">
              <a:lnSpc>
                <a:spcPct val="115000"/>
              </a:lnSpc>
              <a:spcBef>
                <a:spcPts val="480"/>
              </a:spcBef>
              <a:buClr>
                <a:srgbClr val="275781"/>
              </a:buClr>
              <a:buSzPts val="2600"/>
              <a:buFont typeface="Calibri"/>
              <a:buChar char="○"/>
            </a:pP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the </a:t>
            </a:r>
            <a:r>
              <a:rPr lang="en-US" sz="2400" b="1" i="1" u="sng" dirty="0">
                <a:solidFill>
                  <a:schemeClr val="accent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left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if the exponent is negative.</a:t>
            </a:r>
          </a:p>
          <a:p>
            <a:pPr marL="63500" lvl="0" indent="0">
              <a:spcBef>
                <a:spcPts val="624"/>
              </a:spcBef>
              <a:buNone/>
            </a:pPr>
            <a:endParaRPr lang="en-US" sz="1200" dirty="0"/>
          </a:p>
          <a:p>
            <a:pPr marL="577850" lvl="0" indent="-514350">
              <a:spcBef>
                <a:spcPts val="624"/>
              </a:spcBef>
              <a:buFont typeface="+mj-lt"/>
              <a:buAutoNum type="arabicParenR" startAt="3"/>
            </a:pPr>
            <a:r>
              <a:rPr lang="en-US" dirty="0"/>
              <a:t>Add </a:t>
            </a:r>
            <a:r>
              <a:rPr lang="en-US" b="1" i="1" u="sng" dirty="0">
                <a:solidFill>
                  <a:schemeClr val="accent3"/>
                </a:solidFill>
              </a:rPr>
              <a:t>zeros</a:t>
            </a:r>
            <a:r>
              <a:rPr lang="en-US" dirty="0"/>
              <a:t> if needed to fill in</a:t>
            </a:r>
            <a:br>
              <a:rPr lang="en-US" dirty="0"/>
            </a:br>
            <a:r>
              <a:rPr lang="en-US" dirty="0"/>
              <a:t>missing places.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475AE4-AF4F-BC5E-4ED9-E6A072731FBA}"/>
              </a:ext>
            </a:extLst>
          </p:cNvPr>
          <p:cNvCxnSpPr>
            <a:cxnSpLocks/>
          </p:cNvCxnSpPr>
          <p:nvPr/>
        </p:nvCxnSpPr>
        <p:spPr>
          <a:xfrm flipH="1">
            <a:off x="236483" y="1262478"/>
            <a:ext cx="7940565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BFFCFE10-4A8A-8FC1-07F3-B3055E0A5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38342" y="1423987"/>
            <a:ext cx="32004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1052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A9DA9-96B3-DEDB-84BF-9612DED8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E5BB4-DAC6-61EF-B58D-6BD3FED91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9684"/>
            <a:ext cx="7886700" cy="3262312"/>
          </a:xfrm>
        </p:spPr>
        <p:txBody>
          <a:bodyPr/>
          <a:lstStyle/>
          <a:p>
            <a:pPr marL="64008" indent="0">
              <a:buNone/>
            </a:pPr>
            <a:r>
              <a:rPr lang="en-US" dirty="0"/>
              <a:t>Write the following numbers in standard notation with two significant figures.</a:t>
            </a:r>
          </a:p>
          <a:p>
            <a:pPr marL="64008" indent="0">
              <a:buNone/>
            </a:pPr>
            <a:endParaRPr lang="en-US" dirty="0"/>
          </a:p>
        </p:txBody>
      </p:sp>
      <p:graphicFrame>
        <p:nvGraphicFramePr>
          <p:cNvPr id="4" name="Google Shape;84;p17">
            <a:extLst>
              <a:ext uri="{FF2B5EF4-FFF2-40B4-BE49-F238E27FC236}">
                <a16:creationId xmlns:a16="http://schemas.microsoft.com/office/drawing/2014/main" id="{DD6A0D28-EB50-FCBC-0210-26C40D427C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8909311"/>
              </p:ext>
            </p:extLst>
          </p:nvPr>
        </p:nvGraphicFramePr>
        <p:xfrm>
          <a:off x="456175" y="2145699"/>
          <a:ext cx="8225400" cy="246521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1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2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7578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(a)   </a:t>
                      </a:r>
                      <a:r>
                        <a:rPr lang="en-US" sz="2400" b="1" dirty="0">
                          <a:solidFill>
                            <a:srgbClr val="27578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9.4 × 10</a:t>
                      </a:r>
                      <a:r>
                        <a:rPr lang="en-US" sz="2400" b="1" baseline="30000" dirty="0">
                          <a:solidFill>
                            <a:srgbClr val="27578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–3</a:t>
                      </a:r>
                      <a:endParaRPr kumimoji="0" lang="en-US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7578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3025" marR="73025" marT="73025" marB="730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7578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(b)   </a:t>
                      </a:r>
                      <a:r>
                        <a:rPr lang="en-US" sz="2400" b="1" dirty="0">
                          <a:solidFill>
                            <a:srgbClr val="27578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 × 10</a:t>
                      </a:r>
                      <a:r>
                        <a:rPr lang="en-US" sz="2400" b="1" baseline="30000" dirty="0">
                          <a:solidFill>
                            <a:srgbClr val="27578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–5</a:t>
                      </a:r>
                      <a:endParaRPr kumimoji="0" lang="en-US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7578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3025" marR="73025" marT="73025" marB="73025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2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7578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(c)   </a:t>
                      </a:r>
                      <a:r>
                        <a:rPr lang="en-US" sz="2400" b="1" dirty="0">
                          <a:solidFill>
                            <a:srgbClr val="27578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 × 10</a:t>
                      </a:r>
                      <a:r>
                        <a:rPr lang="en-US" sz="2400" b="1" baseline="30000" dirty="0">
                          <a:solidFill>
                            <a:srgbClr val="27578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7578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3025" marR="73025" marT="73025" marB="730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7578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(d)   </a:t>
                      </a:r>
                      <a:r>
                        <a:rPr lang="en-US" sz="2400" b="1" dirty="0">
                          <a:solidFill>
                            <a:srgbClr val="27578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 × 10</a:t>
                      </a:r>
                      <a:r>
                        <a:rPr lang="en-US" sz="2400" b="1" baseline="30000" dirty="0">
                          <a:solidFill>
                            <a:srgbClr val="27578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7578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3025" marR="73025" marT="73025" marB="73025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142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397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9AF02F4-8604-CB02-6A0F-13E6C5E2B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B8865-08A6-5061-2F10-3361729CF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02A81-4CA5-6B8B-6A12-8E698468F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9684"/>
            <a:ext cx="7886700" cy="3262312"/>
          </a:xfrm>
        </p:spPr>
        <p:txBody>
          <a:bodyPr/>
          <a:lstStyle/>
          <a:p>
            <a:pPr marL="64008" indent="0">
              <a:buNone/>
            </a:pPr>
            <a:r>
              <a:rPr lang="en-US" dirty="0"/>
              <a:t>Write the following numbers in standard notation with two significant figures.</a:t>
            </a:r>
          </a:p>
          <a:p>
            <a:pPr marL="64008" indent="0">
              <a:buNone/>
            </a:pPr>
            <a:endParaRPr lang="en-US" dirty="0"/>
          </a:p>
        </p:txBody>
      </p:sp>
      <p:graphicFrame>
        <p:nvGraphicFramePr>
          <p:cNvPr id="4" name="Google Shape;84;p17">
            <a:extLst>
              <a:ext uri="{FF2B5EF4-FFF2-40B4-BE49-F238E27FC236}">
                <a16:creationId xmlns:a16="http://schemas.microsoft.com/office/drawing/2014/main" id="{9945BDDA-1B68-361C-D7B9-AC41E3815F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8825662"/>
              </p:ext>
            </p:extLst>
          </p:nvPr>
        </p:nvGraphicFramePr>
        <p:xfrm>
          <a:off x="456175" y="2145699"/>
          <a:ext cx="8225400" cy="246521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1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2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(a)   </a:t>
                      </a: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9.4 × 10</a:t>
                      </a:r>
                      <a:r>
                        <a:rPr lang="en-US" sz="2400" b="1" baseline="300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–3</a:t>
                      </a:r>
                      <a:endParaRPr lang="en-US" sz="24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2400" b="1" dirty="0">
                          <a:solidFill>
                            <a:srgbClr val="D30F7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0.0094</a:t>
                      </a:r>
                      <a:endParaRPr kumimoji="0" lang="en-US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D30F7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3025" marR="73025" marT="73025" marB="730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(b)   </a:t>
                      </a: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 × 10</a:t>
                      </a:r>
                      <a:r>
                        <a:rPr lang="en-US" sz="2400" b="1" baseline="300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–5</a:t>
                      </a:r>
                      <a:endParaRPr lang="en-US" sz="24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2400" b="1" dirty="0">
                          <a:solidFill>
                            <a:srgbClr val="D30F7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0.000037</a:t>
                      </a:r>
                      <a:endParaRPr kumimoji="0" lang="en-US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D30F7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3025" marR="73025" marT="73025" marB="73025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2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(c)   </a:t>
                      </a: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 × 10</a:t>
                      </a:r>
                      <a:r>
                        <a:rPr lang="en-US" sz="2400" b="1" baseline="300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2400" b="1" dirty="0">
                          <a:solidFill>
                            <a:srgbClr val="D30F7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26,000,000</a:t>
                      </a:r>
                      <a:endParaRPr kumimoji="0" lang="en-US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D30F7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3025" marR="73025" marT="73025" marB="730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(d)   </a:t>
                      </a: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 × 10</a:t>
                      </a:r>
                      <a:r>
                        <a:rPr lang="en-US" sz="2400" b="1" baseline="300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2400" b="1" dirty="0">
                          <a:solidFill>
                            <a:srgbClr val="D30F7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15,000</a:t>
                      </a:r>
                      <a:endParaRPr kumimoji="0" lang="en-US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D30F7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3025" marR="73025" marT="73025" marB="73025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142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865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AF5EA52-4454-FD53-F8DF-7FAD82BF4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876BF-FD78-C2EC-C871-47090FBB1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Numbers in Scientific Notation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B0DBB-32EF-89AC-34FA-B83523B9C0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lvl="0" indent="0">
              <a:spcBef>
                <a:spcPts val="624"/>
              </a:spcBef>
              <a:buNone/>
            </a:pPr>
            <a:r>
              <a:rPr lang="en-US" dirty="0"/>
              <a:t>Look at the </a:t>
            </a:r>
            <a:r>
              <a:rPr lang="en-US" b="1" i="1" u="sng" dirty="0">
                <a:solidFill>
                  <a:schemeClr val="accent3"/>
                </a:solidFill>
              </a:rPr>
              <a:t>exponents</a:t>
            </a:r>
            <a:r>
              <a:rPr lang="en-US" dirty="0"/>
              <a:t> first.</a:t>
            </a:r>
          </a:p>
        </p:txBody>
      </p:sp>
      <p:graphicFrame>
        <p:nvGraphicFramePr>
          <p:cNvPr id="4" name="Google Shape;84;p17">
            <a:extLst>
              <a:ext uri="{FF2B5EF4-FFF2-40B4-BE49-F238E27FC236}">
                <a16:creationId xmlns:a16="http://schemas.microsoft.com/office/drawing/2014/main" id="{3E061DC4-26E1-C0D8-5D5A-E72647A5FC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6077697"/>
              </p:ext>
            </p:extLst>
          </p:nvPr>
        </p:nvGraphicFramePr>
        <p:xfrm>
          <a:off x="456175" y="1749971"/>
          <a:ext cx="8225400" cy="286094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1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69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24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number with the </a:t>
                      </a:r>
                      <a:r>
                        <a:rPr lang="en-US" sz="2400" b="1" i="1" u="sng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larger</a:t>
                      </a:r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exponent is the greater number.</a:t>
                      </a:r>
                    </a:p>
                  </a:txBody>
                  <a:tcPr marL="73025" marR="73025" marT="73025" marB="730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3025" marR="73025" marT="73025" marB="73025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4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ex.)  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3.1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5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&gt;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8.7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3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ex.)  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9.2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–2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&gt;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2.4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–6</a:t>
                      </a:r>
                    </a:p>
                  </a:txBody>
                  <a:tcPr marL="73025" marR="73025" marT="73025" marB="730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506782"/>
                  </a:ext>
                </a:extLst>
              </a:tr>
              <a:tr h="95401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24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If the </a:t>
                      </a:r>
                      <a:r>
                        <a:rPr kumimoji="0" lang="en-US" sz="2400" b="1" i="1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exponents</a:t>
                      </a: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are the same, compare the </a:t>
                      </a:r>
                      <a:r>
                        <a:rPr kumimoji="0" lang="en-US" sz="2400" b="1" i="1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decimal values</a:t>
                      </a: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  <a:b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</a:b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The number with the </a:t>
                      </a:r>
                      <a:r>
                        <a:rPr kumimoji="0" lang="en-US" sz="2400" b="1" i="1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larger</a:t>
                      </a: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decimal is the greater number.</a:t>
                      </a:r>
                    </a:p>
                  </a:txBody>
                  <a:tcPr marL="73025" marR="73025" marT="73025" marB="730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3025" marR="73025" marT="73025" marB="73025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896236"/>
                  </a:ext>
                </a:extLst>
              </a:tr>
              <a:tr h="6678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ex.) 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2.4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5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&lt;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5.1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5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ex.) 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8.0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–6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&gt;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1.3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–6</a:t>
                      </a:r>
                    </a:p>
                  </a:txBody>
                  <a:tcPr marL="73025" marR="73025" marT="73025" marB="730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14294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D58002B-991A-17D2-0D03-4E9D4BB7C8BC}"/>
              </a:ext>
            </a:extLst>
          </p:cNvPr>
          <p:cNvSpPr/>
          <p:nvPr/>
        </p:nvSpPr>
        <p:spPr>
          <a:xfrm>
            <a:off x="6568966" y="4158114"/>
            <a:ext cx="204951" cy="2562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22AA4E-1719-75EA-D16D-9FDF6FCC71E5}"/>
              </a:ext>
            </a:extLst>
          </p:cNvPr>
          <p:cNvSpPr/>
          <p:nvPr/>
        </p:nvSpPr>
        <p:spPr>
          <a:xfrm>
            <a:off x="6568966" y="2520215"/>
            <a:ext cx="204951" cy="2562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7712ED-311B-D36B-54E2-B988FAD77370}"/>
              </a:ext>
            </a:extLst>
          </p:cNvPr>
          <p:cNvSpPr/>
          <p:nvPr/>
        </p:nvSpPr>
        <p:spPr>
          <a:xfrm>
            <a:off x="2357252" y="2520214"/>
            <a:ext cx="204951" cy="2562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4FACF9-EEA1-D323-D672-73C561C615F7}"/>
              </a:ext>
            </a:extLst>
          </p:cNvPr>
          <p:cNvSpPr/>
          <p:nvPr/>
        </p:nvSpPr>
        <p:spPr>
          <a:xfrm>
            <a:off x="2357252" y="4158114"/>
            <a:ext cx="204951" cy="2562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202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B454BFB-31D2-4A74-6EDB-19E9223B8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6B7CF-4A7A-7FAB-75E9-F4ECD9C8E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Numbers in Scientific Notation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155E2-ADE3-38A2-BE3E-53B4144765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lvl="0" indent="0">
              <a:spcBef>
                <a:spcPts val="624"/>
              </a:spcBef>
              <a:buNone/>
            </a:pPr>
            <a:r>
              <a:rPr lang="en-US" dirty="0"/>
              <a:t>Look at the </a:t>
            </a:r>
            <a:r>
              <a:rPr lang="en-US" b="1" i="1" u="sng" dirty="0">
                <a:solidFill>
                  <a:schemeClr val="accent3"/>
                </a:solidFill>
              </a:rPr>
              <a:t>exponents</a:t>
            </a:r>
            <a:r>
              <a:rPr lang="en-US" dirty="0"/>
              <a:t> first.</a:t>
            </a:r>
          </a:p>
        </p:txBody>
      </p:sp>
      <p:graphicFrame>
        <p:nvGraphicFramePr>
          <p:cNvPr id="4" name="Google Shape;84;p17">
            <a:extLst>
              <a:ext uri="{FF2B5EF4-FFF2-40B4-BE49-F238E27FC236}">
                <a16:creationId xmlns:a16="http://schemas.microsoft.com/office/drawing/2014/main" id="{A070E479-6E4E-CC32-D8F4-2C01686A91D0}"/>
              </a:ext>
            </a:extLst>
          </p:cNvPr>
          <p:cNvGraphicFramePr/>
          <p:nvPr/>
        </p:nvGraphicFramePr>
        <p:xfrm>
          <a:off x="456175" y="1749971"/>
          <a:ext cx="8225400" cy="286094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1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69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24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number with the </a:t>
                      </a:r>
                      <a:r>
                        <a:rPr lang="en-US" sz="2400" b="1" i="1" u="sng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larger</a:t>
                      </a:r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exponent is the greater number.</a:t>
                      </a:r>
                    </a:p>
                  </a:txBody>
                  <a:tcPr marL="73025" marR="73025" marT="73025" marB="730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3025" marR="73025" marT="73025" marB="73025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4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ex.)  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3.1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5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&gt;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8.7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3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ex.)  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9.2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–2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&gt;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2.4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–6</a:t>
                      </a:r>
                    </a:p>
                  </a:txBody>
                  <a:tcPr marL="73025" marR="73025" marT="73025" marB="730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506782"/>
                  </a:ext>
                </a:extLst>
              </a:tr>
              <a:tr h="95401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24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If the </a:t>
                      </a:r>
                      <a:r>
                        <a:rPr kumimoji="0" lang="en-US" sz="2400" b="1" i="1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exponents</a:t>
                      </a: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are the same, compare the </a:t>
                      </a:r>
                      <a:r>
                        <a:rPr kumimoji="0" lang="en-US" sz="2400" b="1" i="1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decimal values</a:t>
                      </a: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  <a:b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</a:b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The number with the </a:t>
                      </a:r>
                      <a:r>
                        <a:rPr kumimoji="0" lang="en-US" sz="2400" b="1" i="1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larger</a:t>
                      </a: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decimal is the greater number.</a:t>
                      </a:r>
                    </a:p>
                  </a:txBody>
                  <a:tcPr marL="73025" marR="73025" marT="73025" marB="730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3025" marR="73025" marT="73025" marB="73025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896236"/>
                  </a:ext>
                </a:extLst>
              </a:tr>
              <a:tr h="6678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ex.) 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2.4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5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&lt;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5.1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5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ex.) 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8.0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–6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&gt;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1.3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–6</a:t>
                      </a:r>
                    </a:p>
                  </a:txBody>
                  <a:tcPr marL="73025" marR="73025" marT="73025" marB="730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14294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D3B343A-6263-787B-024A-897B6443B7C3}"/>
              </a:ext>
            </a:extLst>
          </p:cNvPr>
          <p:cNvSpPr/>
          <p:nvPr/>
        </p:nvSpPr>
        <p:spPr>
          <a:xfrm>
            <a:off x="6568966" y="4158114"/>
            <a:ext cx="204951" cy="2562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7AD62-303F-4BF7-5459-9A3E380E25A1}"/>
              </a:ext>
            </a:extLst>
          </p:cNvPr>
          <p:cNvSpPr/>
          <p:nvPr/>
        </p:nvSpPr>
        <p:spPr>
          <a:xfrm>
            <a:off x="6568966" y="2520215"/>
            <a:ext cx="204951" cy="2562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0A3660-F12A-2F4C-CBD7-3DB1BDB7C5AC}"/>
              </a:ext>
            </a:extLst>
          </p:cNvPr>
          <p:cNvSpPr/>
          <p:nvPr/>
        </p:nvSpPr>
        <p:spPr>
          <a:xfrm>
            <a:off x="2357252" y="4158114"/>
            <a:ext cx="204951" cy="2562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5652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1C91A2B-0E6C-78FE-7DCE-9A3C64596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3CC8-CB6F-AA68-1622-62C440B27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Numbers in Scientific Notation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B8F53-B30D-24ED-1EFA-25B0287608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lvl="0" indent="0">
              <a:spcBef>
                <a:spcPts val="624"/>
              </a:spcBef>
              <a:buNone/>
            </a:pPr>
            <a:r>
              <a:rPr lang="en-US" dirty="0"/>
              <a:t>Look at the </a:t>
            </a:r>
            <a:r>
              <a:rPr lang="en-US" b="1" i="1" u="sng" dirty="0">
                <a:solidFill>
                  <a:schemeClr val="accent3"/>
                </a:solidFill>
              </a:rPr>
              <a:t>exponents</a:t>
            </a:r>
            <a:r>
              <a:rPr lang="en-US" dirty="0"/>
              <a:t> first.</a:t>
            </a:r>
          </a:p>
        </p:txBody>
      </p:sp>
      <p:graphicFrame>
        <p:nvGraphicFramePr>
          <p:cNvPr id="4" name="Google Shape;84;p17">
            <a:extLst>
              <a:ext uri="{FF2B5EF4-FFF2-40B4-BE49-F238E27FC236}">
                <a16:creationId xmlns:a16="http://schemas.microsoft.com/office/drawing/2014/main" id="{A0F25130-C717-6DF9-DB9B-B862C843FE1C}"/>
              </a:ext>
            </a:extLst>
          </p:cNvPr>
          <p:cNvGraphicFramePr/>
          <p:nvPr/>
        </p:nvGraphicFramePr>
        <p:xfrm>
          <a:off x="456175" y="1749971"/>
          <a:ext cx="8225400" cy="286094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1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69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24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number with the </a:t>
                      </a:r>
                      <a:r>
                        <a:rPr lang="en-US" sz="2400" b="1" i="1" u="sng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larger</a:t>
                      </a:r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exponent is the greater number.</a:t>
                      </a:r>
                    </a:p>
                  </a:txBody>
                  <a:tcPr marL="73025" marR="73025" marT="73025" marB="730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3025" marR="73025" marT="73025" marB="73025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4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ex.)  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3.1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5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&gt;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8.7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3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ex.)  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9.2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–2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&gt;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2.4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–6</a:t>
                      </a:r>
                    </a:p>
                  </a:txBody>
                  <a:tcPr marL="73025" marR="73025" marT="73025" marB="730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506782"/>
                  </a:ext>
                </a:extLst>
              </a:tr>
              <a:tr h="95401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24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If the </a:t>
                      </a:r>
                      <a:r>
                        <a:rPr kumimoji="0" lang="en-US" sz="2400" b="1" i="1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exponents</a:t>
                      </a: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are the same, compare the </a:t>
                      </a:r>
                      <a:r>
                        <a:rPr kumimoji="0" lang="en-US" sz="2400" b="1" i="1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decimal values</a:t>
                      </a: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  <a:b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</a:b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The number with the </a:t>
                      </a:r>
                      <a:r>
                        <a:rPr kumimoji="0" lang="en-US" sz="2400" b="1" i="1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larger</a:t>
                      </a: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decimal is the greater number.</a:t>
                      </a:r>
                    </a:p>
                  </a:txBody>
                  <a:tcPr marL="73025" marR="73025" marT="73025" marB="730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3025" marR="73025" marT="73025" marB="73025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896236"/>
                  </a:ext>
                </a:extLst>
              </a:tr>
              <a:tr h="6678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ex.) 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2.4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5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&lt;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5.1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5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ex.) 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8.0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–6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&gt;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1.3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–6</a:t>
                      </a:r>
                    </a:p>
                  </a:txBody>
                  <a:tcPr marL="73025" marR="73025" marT="73025" marB="730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14294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9D5DA44-D4D2-79AC-9153-C10E5E897119}"/>
              </a:ext>
            </a:extLst>
          </p:cNvPr>
          <p:cNvSpPr/>
          <p:nvPr/>
        </p:nvSpPr>
        <p:spPr>
          <a:xfrm>
            <a:off x="6568966" y="4158114"/>
            <a:ext cx="204951" cy="2562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9258CD-3B6E-6624-DCFB-7E4CD6478870}"/>
              </a:ext>
            </a:extLst>
          </p:cNvPr>
          <p:cNvSpPr/>
          <p:nvPr/>
        </p:nvSpPr>
        <p:spPr>
          <a:xfrm>
            <a:off x="2357252" y="4158114"/>
            <a:ext cx="204951" cy="2562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5747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CD739E5-5998-9BA5-056F-1C4F8BCB0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39AE3-26CA-65E5-BA60-CB73B38BC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Numbers in Scientific Notation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E7488-DC13-4656-70A1-3E01B7E349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lvl="0" indent="0">
              <a:spcBef>
                <a:spcPts val="624"/>
              </a:spcBef>
              <a:buNone/>
            </a:pPr>
            <a:r>
              <a:rPr lang="en-US" dirty="0"/>
              <a:t>Look at the </a:t>
            </a:r>
            <a:r>
              <a:rPr lang="en-US" b="1" i="1" u="sng" dirty="0">
                <a:solidFill>
                  <a:schemeClr val="accent3"/>
                </a:solidFill>
              </a:rPr>
              <a:t>exponents</a:t>
            </a:r>
            <a:r>
              <a:rPr lang="en-US" dirty="0"/>
              <a:t> first.</a:t>
            </a:r>
          </a:p>
        </p:txBody>
      </p:sp>
      <p:graphicFrame>
        <p:nvGraphicFramePr>
          <p:cNvPr id="4" name="Google Shape;84;p17">
            <a:extLst>
              <a:ext uri="{FF2B5EF4-FFF2-40B4-BE49-F238E27FC236}">
                <a16:creationId xmlns:a16="http://schemas.microsoft.com/office/drawing/2014/main" id="{8F28F651-C216-6A04-9228-9B5ED2BC07D7}"/>
              </a:ext>
            </a:extLst>
          </p:cNvPr>
          <p:cNvGraphicFramePr/>
          <p:nvPr/>
        </p:nvGraphicFramePr>
        <p:xfrm>
          <a:off x="456175" y="1749971"/>
          <a:ext cx="8225400" cy="286094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1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69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24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number with the </a:t>
                      </a:r>
                      <a:r>
                        <a:rPr lang="en-US" sz="2400" b="1" i="1" u="sng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larger</a:t>
                      </a:r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exponent is the greater number.</a:t>
                      </a:r>
                    </a:p>
                  </a:txBody>
                  <a:tcPr marL="73025" marR="73025" marT="73025" marB="730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3025" marR="73025" marT="73025" marB="73025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4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ex.)  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3.1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5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&gt;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8.7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3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ex.)  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9.2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–2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&gt;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2.4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–6</a:t>
                      </a:r>
                    </a:p>
                  </a:txBody>
                  <a:tcPr marL="73025" marR="73025" marT="73025" marB="730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506782"/>
                  </a:ext>
                </a:extLst>
              </a:tr>
              <a:tr h="95401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24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If the </a:t>
                      </a:r>
                      <a:r>
                        <a:rPr kumimoji="0" lang="en-US" sz="2400" b="1" i="1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exponents</a:t>
                      </a: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are the same, compare the </a:t>
                      </a:r>
                      <a:r>
                        <a:rPr kumimoji="0" lang="en-US" sz="2400" b="1" i="1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decimal values</a:t>
                      </a: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  <a:b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</a:b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The number with the </a:t>
                      </a:r>
                      <a:r>
                        <a:rPr kumimoji="0" lang="en-US" sz="2400" b="1" i="1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larger</a:t>
                      </a: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decimal is the greater number.</a:t>
                      </a:r>
                    </a:p>
                  </a:txBody>
                  <a:tcPr marL="73025" marR="73025" marT="73025" marB="730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3025" marR="73025" marT="73025" marB="73025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896236"/>
                  </a:ext>
                </a:extLst>
              </a:tr>
              <a:tr h="6678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ex.) 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2.4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5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&lt;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5.1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5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ex.) 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8.0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–6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&gt;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1.3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–6</a:t>
                      </a:r>
                    </a:p>
                  </a:txBody>
                  <a:tcPr marL="73025" marR="73025" marT="73025" marB="730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14294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F812C3E-F6ED-9F77-97E7-79EBB2ABD81A}"/>
              </a:ext>
            </a:extLst>
          </p:cNvPr>
          <p:cNvSpPr/>
          <p:nvPr/>
        </p:nvSpPr>
        <p:spPr>
          <a:xfrm>
            <a:off x="6568966" y="4158114"/>
            <a:ext cx="204951" cy="2562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8828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5738E04-584E-C3D3-9F76-F7AA9DE64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C516A-1FDC-52F7-4972-5210CB828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Numbers in Scientific Notation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B41D4-AA9D-7954-E3D1-D06A24AE40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lvl="0" indent="0">
              <a:spcBef>
                <a:spcPts val="624"/>
              </a:spcBef>
              <a:buNone/>
            </a:pPr>
            <a:r>
              <a:rPr lang="en-US" dirty="0"/>
              <a:t>Look at the </a:t>
            </a:r>
            <a:r>
              <a:rPr lang="en-US" b="1" i="1" u="sng" dirty="0">
                <a:solidFill>
                  <a:schemeClr val="accent3"/>
                </a:solidFill>
              </a:rPr>
              <a:t>exponents</a:t>
            </a:r>
            <a:r>
              <a:rPr lang="en-US" dirty="0"/>
              <a:t> first.</a:t>
            </a:r>
          </a:p>
        </p:txBody>
      </p:sp>
      <p:graphicFrame>
        <p:nvGraphicFramePr>
          <p:cNvPr id="4" name="Google Shape;84;p17">
            <a:extLst>
              <a:ext uri="{FF2B5EF4-FFF2-40B4-BE49-F238E27FC236}">
                <a16:creationId xmlns:a16="http://schemas.microsoft.com/office/drawing/2014/main" id="{16395933-372B-D228-BC3E-ED77BA98DB70}"/>
              </a:ext>
            </a:extLst>
          </p:cNvPr>
          <p:cNvGraphicFramePr/>
          <p:nvPr/>
        </p:nvGraphicFramePr>
        <p:xfrm>
          <a:off x="456175" y="1749971"/>
          <a:ext cx="8225400" cy="286094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1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69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24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number with the </a:t>
                      </a:r>
                      <a:r>
                        <a:rPr lang="en-US" sz="2400" b="1" i="1" u="sng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larger</a:t>
                      </a:r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exponent is the greater number.</a:t>
                      </a:r>
                    </a:p>
                  </a:txBody>
                  <a:tcPr marL="73025" marR="73025" marT="73025" marB="730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3025" marR="73025" marT="73025" marB="73025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4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ex.)  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3.1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5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&gt;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8.7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3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ex.)  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9.2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–2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&gt;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2.4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–6</a:t>
                      </a:r>
                    </a:p>
                  </a:txBody>
                  <a:tcPr marL="73025" marR="73025" marT="73025" marB="730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506782"/>
                  </a:ext>
                </a:extLst>
              </a:tr>
              <a:tr h="95401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24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If the </a:t>
                      </a:r>
                      <a:r>
                        <a:rPr kumimoji="0" lang="en-US" sz="2400" b="1" i="1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exponents</a:t>
                      </a: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are the same, compare the </a:t>
                      </a:r>
                      <a:r>
                        <a:rPr kumimoji="0" lang="en-US" sz="2400" b="1" i="1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decimal values</a:t>
                      </a: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  <a:b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</a:b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The number with the </a:t>
                      </a:r>
                      <a:r>
                        <a:rPr kumimoji="0" lang="en-US" sz="2400" b="1" i="1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larger</a:t>
                      </a: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decimal is the greater number.</a:t>
                      </a:r>
                    </a:p>
                  </a:txBody>
                  <a:tcPr marL="73025" marR="73025" marT="73025" marB="730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3025" marR="73025" marT="73025" marB="73025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896236"/>
                  </a:ext>
                </a:extLst>
              </a:tr>
              <a:tr h="6678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ex.) 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2.4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5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&lt;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5.1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5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ex.) 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8.0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–6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&gt;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1.3 × 10</a:t>
                      </a:r>
                      <a:r>
                        <a:rPr kumimoji="0" lang="en-US" sz="2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–6</a:t>
                      </a:r>
                    </a:p>
                  </a:txBody>
                  <a:tcPr marL="73025" marR="73025" marT="73025" marB="730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142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829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673EEEAC-219A-26B6-40FB-2861D581C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6A2719-803A-4EAD-AD61-37DBE75B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Scale: The Solar System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8C25565A-0285-A3AA-F7D5-252ACF3C0DE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/>
        </p:blipFill>
        <p:spPr>
          <a:xfrm>
            <a:off x="1123758" y="450303"/>
            <a:ext cx="689648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8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8E3E5-260B-A9A6-0B73-2C1FD1513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4CEDC-2763-929A-946A-08511DA4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Notice, I Wonder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5194E-8D52-5AB2-908E-0DAF72578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624"/>
              </a:spcBef>
            </a:pPr>
            <a:r>
              <a:rPr lang="en-US" dirty="0"/>
              <a:t>You are about to watch a video of Donna Shirley</a:t>
            </a:r>
            <a:br>
              <a:rPr lang="en-US" dirty="0"/>
            </a:br>
            <a:r>
              <a:rPr lang="en-US" dirty="0"/>
              <a:t>sharing her experience of working with NASA and</a:t>
            </a:r>
            <a:br>
              <a:rPr lang="en-US" dirty="0"/>
            </a:br>
            <a:r>
              <a:rPr lang="en-US" dirty="0"/>
              <a:t>the Mars Rover.</a:t>
            </a:r>
          </a:p>
          <a:p>
            <a:pPr lvl="0">
              <a:spcBef>
                <a:spcPts val="624"/>
              </a:spcBef>
            </a:pPr>
            <a:r>
              <a:rPr lang="en-US" dirty="0"/>
              <a:t>Keep in mind the following questions</a:t>
            </a:r>
            <a:br>
              <a:rPr lang="en-US" dirty="0"/>
            </a:br>
            <a:r>
              <a:rPr lang="en-US" dirty="0"/>
              <a:t>as you watch the video:</a:t>
            </a:r>
          </a:p>
          <a:p>
            <a:pPr lvl="1">
              <a:spcBef>
                <a:spcPts val="480"/>
              </a:spcBef>
            </a:pPr>
            <a:r>
              <a:rPr lang="en-US" dirty="0"/>
              <a:t>What did you </a:t>
            </a:r>
            <a:r>
              <a:rPr lang="en-US" b="1" dirty="0"/>
              <a:t>notice</a:t>
            </a:r>
            <a:r>
              <a:rPr lang="en-US" dirty="0"/>
              <a:t>?</a:t>
            </a:r>
          </a:p>
          <a:p>
            <a:pPr lvl="1">
              <a:spcBef>
                <a:spcPts val="480"/>
              </a:spcBef>
            </a:pPr>
            <a:r>
              <a:rPr lang="en-US" dirty="0"/>
              <a:t>What do you </a:t>
            </a:r>
            <a:r>
              <a:rPr lang="en-US" b="1" dirty="0"/>
              <a:t>wonder</a:t>
            </a:r>
            <a:r>
              <a:rPr lang="en-US" dirty="0"/>
              <a:t>?</a:t>
            </a:r>
          </a:p>
        </p:txBody>
      </p:sp>
      <p:pic>
        <p:nvPicPr>
          <p:cNvPr id="5" name="Picture 4" descr="A couple of heads with speech bubbles&#10;&#10;AI-generated content may be incorrect.">
            <a:extLst>
              <a:ext uri="{FF2B5EF4-FFF2-40B4-BE49-F238E27FC236}">
                <a16:creationId xmlns:a16="http://schemas.microsoft.com/office/drawing/2014/main" id="{E63E2DD0-975A-F10F-AFB1-D1E58F59B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22125" y="2215177"/>
            <a:ext cx="2265008" cy="235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83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FC30A-D6C9-D2BC-F13B-6C38669CD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3C38C-7F99-7901-7AA2-64637C6F234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4427325"/>
            <a:ext cx="7467600" cy="482600"/>
          </a:xfrm>
        </p:spPr>
        <p:txBody>
          <a:bodyPr/>
          <a:lstStyle/>
          <a:p>
            <a:pPr marL="63500" lvl="0" indent="0" algn="ctr">
              <a:buNone/>
            </a:pPr>
            <a:r>
              <a:rPr lang="en-US" sz="18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Aeronautical Engineering for NASA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C7BF3390-AA17-BE0E-D326-A8E53EC23E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/>
        </p:blipFill>
        <p:spPr>
          <a:xfrm>
            <a:off x="1145600" y="474875"/>
            <a:ext cx="6852800" cy="3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1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DEA65-3D1A-23C2-380B-F9C27B853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6D5A3-7826-58D8-F621-B38CF8A9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Notice, I Wonder: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25823-6302-7CE6-B809-3D94FA42E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624"/>
              </a:spcBef>
            </a:pPr>
            <a:r>
              <a:rPr lang="en-US" dirty="0"/>
              <a:t>What did you </a:t>
            </a:r>
            <a:r>
              <a:rPr lang="en-US" b="1" dirty="0"/>
              <a:t>notice</a:t>
            </a:r>
            <a:r>
              <a:rPr lang="en-US" dirty="0"/>
              <a:t>?</a:t>
            </a:r>
          </a:p>
          <a:p>
            <a:pPr>
              <a:spcBef>
                <a:spcPts val="624"/>
              </a:spcBef>
            </a:pPr>
            <a:r>
              <a:rPr lang="en-US" dirty="0"/>
              <a:t>What do you </a:t>
            </a:r>
            <a:r>
              <a:rPr lang="en-US" b="1" dirty="0"/>
              <a:t>wonder</a:t>
            </a:r>
            <a:r>
              <a:rPr lang="en-US" dirty="0"/>
              <a:t>?</a:t>
            </a:r>
          </a:p>
          <a:p>
            <a:pPr lvl="1">
              <a:spcBef>
                <a:spcPts val="480"/>
              </a:spcBef>
            </a:pPr>
            <a:r>
              <a:rPr lang="en-US" i="1" dirty="0"/>
              <a:t>Donna Shirley helped send rovers to Mars,</a:t>
            </a:r>
            <a:br>
              <a:rPr lang="en-US" i="1" dirty="0"/>
            </a:br>
            <a:r>
              <a:rPr lang="en-US" i="1" dirty="0"/>
              <a:t>which is really far from Earth—about 225,000,000 kilometers! Why would using scientific notation be helpful for working with numbers this big?</a:t>
            </a:r>
          </a:p>
        </p:txBody>
      </p:sp>
      <p:pic>
        <p:nvPicPr>
          <p:cNvPr id="4" name="Picture 3" descr="A couple of heads with speech bubbles&#10;&#10;AI-generated content may be incorrect.">
            <a:extLst>
              <a:ext uri="{FF2B5EF4-FFF2-40B4-BE49-F238E27FC236}">
                <a16:creationId xmlns:a16="http://schemas.microsoft.com/office/drawing/2014/main" id="{0C350966-D67E-93E6-950C-EF3D75104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047" y="445025"/>
            <a:ext cx="1842404" cy="191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22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D9F69-3014-6CFD-4667-B91040B82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8F563-66C4-11F0-E085-E803C5F92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Report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771FAA8-42DD-E23A-351F-F3C9EAAB5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490" y="1007215"/>
            <a:ext cx="8169104" cy="34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14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AB5D4-D641-24A8-2F4E-6E8A121A5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A1585-632B-E753-72E0-CA04B5B92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Muddiest Point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62F6C-58F6-3E10-A950-F31F5278E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624"/>
              </a:spcBef>
            </a:pPr>
            <a:r>
              <a:rPr lang="en-US" dirty="0"/>
              <a:t>Crystal Clear</a:t>
            </a:r>
          </a:p>
          <a:p>
            <a:pPr lvl="1">
              <a:spcBef>
                <a:spcPts val="480"/>
              </a:spcBef>
            </a:pPr>
            <a:r>
              <a:rPr lang="en-US" sz="2400" dirty="0"/>
              <a:t>What do you think is the easiest (clearest) part</a:t>
            </a:r>
            <a:br>
              <a:rPr lang="en-US" sz="2400" dirty="0"/>
            </a:br>
            <a:r>
              <a:rPr lang="en-US" sz="2400" dirty="0"/>
              <a:t>of what you learned today?</a:t>
            </a:r>
          </a:p>
          <a:p>
            <a:pPr>
              <a:spcBef>
                <a:spcPts val="624"/>
              </a:spcBef>
            </a:pPr>
            <a:r>
              <a:rPr lang="en-US" dirty="0"/>
              <a:t>Muddiest Point</a:t>
            </a:r>
          </a:p>
          <a:p>
            <a:pPr lvl="1">
              <a:spcBef>
                <a:spcPts val="480"/>
              </a:spcBef>
            </a:pPr>
            <a:r>
              <a:rPr lang="en-US" sz="2400" dirty="0"/>
              <a:t>What do you think is the</a:t>
            </a:r>
            <a:br>
              <a:rPr lang="en-US" sz="2400" dirty="0"/>
            </a:br>
            <a:r>
              <a:rPr lang="en-US" sz="2400" dirty="0"/>
              <a:t>most confusing (muddiest) part</a:t>
            </a:r>
            <a:br>
              <a:rPr lang="en-US" sz="2400" dirty="0"/>
            </a:br>
            <a:r>
              <a:rPr lang="en-US" sz="2400" dirty="0"/>
              <a:t>of what you learned today?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3F780B8-71D3-A4D3-793C-1D24AC992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669" y="2257519"/>
            <a:ext cx="2501462" cy="18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89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3A0E6-DE86-34E4-45AF-491376B3B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BA82C-2C70-D628-E364-57268A68C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Board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084BF-D025-C776-4CD0-DE52AAA1AE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4655630" cy="3262312"/>
          </a:xfrm>
        </p:spPr>
        <p:txBody>
          <a:bodyPr/>
          <a:lstStyle/>
          <a:p>
            <a:pPr marL="577850" lvl="0" indent="-514350">
              <a:spcBef>
                <a:spcPts val="624"/>
              </a:spcBef>
              <a:buFont typeface="+mj-lt"/>
              <a:buAutoNum type="arabicParenR"/>
            </a:pPr>
            <a:r>
              <a:rPr lang="en-US" dirty="0"/>
              <a:t>Circle 2 prompts that you want to answer from the Choice Board.</a:t>
            </a:r>
          </a:p>
          <a:p>
            <a:pPr marL="577850" lvl="0" indent="-514350">
              <a:spcBef>
                <a:spcPts val="624"/>
              </a:spcBef>
              <a:buFont typeface="+mj-lt"/>
              <a:buAutoNum type="arabicParenR"/>
            </a:pPr>
            <a:r>
              <a:rPr lang="en-US" dirty="0"/>
              <a:t>Label and write your responses on the back of your handout.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C16AE2-21EC-E983-D706-421A33FF8BF7}"/>
              </a:ext>
            </a:extLst>
          </p:cNvPr>
          <p:cNvGrpSpPr/>
          <p:nvPr/>
        </p:nvGrpSpPr>
        <p:grpSpPr>
          <a:xfrm>
            <a:off x="5612334" y="550946"/>
            <a:ext cx="2606566" cy="2624292"/>
            <a:chOff x="5696154" y="550946"/>
            <a:chExt cx="2606566" cy="2624292"/>
          </a:xfrm>
        </p:grpSpPr>
        <p:pic>
          <p:nvPicPr>
            <p:cNvPr id="8" name="Picture 7" descr="A hand pointing at a screen&#10;&#10;AI-generated content may be incorrect.">
              <a:extLst>
                <a:ext uri="{FF2B5EF4-FFF2-40B4-BE49-F238E27FC236}">
                  <a16:creationId xmlns:a16="http://schemas.microsoft.com/office/drawing/2014/main" id="{D9351BF0-DA0F-0B56-1084-FF9099B4C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8286" y="550946"/>
              <a:ext cx="2454434" cy="2624292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B70123E-84A3-3C64-8706-08B907415F42}"/>
                </a:ext>
              </a:extLst>
            </p:cNvPr>
            <p:cNvSpPr/>
            <p:nvPr/>
          </p:nvSpPr>
          <p:spPr>
            <a:xfrm>
              <a:off x="6999437" y="1755228"/>
              <a:ext cx="935422" cy="777766"/>
            </a:xfrm>
            <a:prstGeom prst="ellipse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D883A9-9C6B-9BD4-4030-8D786AFB0469}"/>
                </a:ext>
              </a:extLst>
            </p:cNvPr>
            <p:cNvSpPr/>
            <p:nvPr/>
          </p:nvSpPr>
          <p:spPr>
            <a:xfrm>
              <a:off x="5696154" y="1085326"/>
              <a:ext cx="935422" cy="777766"/>
            </a:xfrm>
            <a:prstGeom prst="ellipse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35306D-9E39-2BF7-9239-311E258C96DA}"/>
              </a:ext>
            </a:extLst>
          </p:cNvPr>
          <p:cNvGrpSpPr/>
          <p:nvPr/>
        </p:nvGrpSpPr>
        <p:grpSpPr>
          <a:xfrm>
            <a:off x="5413090" y="3394156"/>
            <a:ext cx="2848303" cy="1220395"/>
            <a:chOff x="5312980" y="3615858"/>
            <a:chExt cx="2848303" cy="122039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1DCF24-CEEC-584C-CF45-8AA3CB116A86}"/>
                </a:ext>
              </a:extLst>
            </p:cNvPr>
            <p:cNvSpPr/>
            <p:nvPr/>
          </p:nvSpPr>
          <p:spPr>
            <a:xfrm>
              <a:off x="5312980" y="3615858"/>
              <a:ext cx="2848303" cy="122039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dirty="0"/>
                <a:t>  4.)</a:t>
              </a:r>
            </a:p>
            <a:p>
              <a:endParaRPr lang="en-US" sz="2000" dirty="0"/>
            </a:p>
            <a:p>
              <a:r>
                <a:rPr lang="en-US" sz="2000" dirty="0"/>
                <a:t>  9.)</a:t>
              </a:r>
            </a:p>
          </p:txBody>
        </p:sp>
        <p:pic>
          <p:nvPicPr>
            <p:cNvPr id="13" name="Graphic 12" descr="Squiggle outline">
              <a:extLst>
                <a:ext uri="{FF2B5EF4-FFF2-40B4-BE49-F238E27FC236}">
                  <a16:creationId xmlns:a16="http://schemas.microsoft.com/office/drawing/2014/main" id="{ABE2CB88-536E-A50F-120E-C71730435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22898" b="15259"/>
            <a:stretch/>
          </p:blipFill>
          <p:spPr>
            <a:xfrm rot="5400000" flipH="1">
              <a:off x="6706718" y="2952339"/>
              <a:ext cx="297575" cy="2001954"/>
            </a:xfrm>
            <a:prstGeom prst="rect">
              <a:avLst/>
            </a:prstGeom>
          </p:spPr>
        </p:pic>
        <p:pic>
          <p:nvPicPr>
            <p:cNvPr id="14" name="Graphic 13" descr="Squiggle outline">
              <a:extLst>
                <a:ext uri="{FF2B5EF4-FFF2-40B4-BE49-F238E27FC236}">
                  <a16:creationId xmlns:a16="http://schemas.microsoft.com/office/drawing/2014/main" id="{B6E1533C-754B-9CB4-FFC8-AE90779C1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22898" b="15259"/>
            <a:stretch/>
          </p:blipFill>
          <p:spPr>
            <a:xfrm rot="5400000" flipH="1">
              <a:off x="6706719" y="3541746"/>
              <a:ext cx="297575" cy="2001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497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1636A-C017-5917-2BCF-662F34381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4D083-EBB8-15FA-E5DC-213C33F57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Board: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623E7-238E-A0C3-86C8-B7648F753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4781550" cy="3262312"/>
          </a:xfrm>
        </p:spPr>
        <p:txBody>
          <a:bodyPr/>
          <a:lstStyle/>
          <a:p>
            <a:pPr lvl="0">
              <a:spcBef>
                <a:spcPts val="624"/>
              </a:spcBef>
            </a:pPr>
            <a:r>
              <a:rPr lang="en-US" dirty="0"/>
              <a:t>What prompt did you choose?</a:t>
            </a:r>
          </a:p>
          <a:p>
            <a:pPr lvl="0">
              <a:spcBef>
                <a:spcPts val="624"/>
              </a:spcBef>
            </a:pPr>
            <a:r>
              <a:rPr lang="en-US" dirty="0"/>
              <a:t>How did you respond?</a:t>
            </a:r>
          </a:p>
        </p:txBody>
      </p:sp>
      <p:pic>
        <p:nvPicPr>
          <p:cNvPr id="7" name="Picture 6" descr="A hand pointing at a screen&#10;&#10;AI-generated content may be incorrect.">
            <a:extLst>
              <a:ext uri="{FF2B5EF4-FFF2-40B4-BE49-F238E27FC236}">
                <a16:creationId xmlns:a16="http://schemas.microsoft.com/office/drawing/2014/main" id="{49C05AA8-489D-60A8-82FC-852312266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602" y="1375411"/>
            <a:ext cx="2747747" cy="293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03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64396-91B2-A04F-3A13-0459C13BD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04CF9-76D9-E6B6-2737-360466CC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Matching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EE1E7-BD6C-BDB0-B127-6EC8D747D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0700">
              <a:spcBef>
                <a:spcPts val="624"/>
              </a:spcBef>
            </a:pPr>
            <a:r>
              <a:rPr lang="en-US" dirty="0"/>
              <a:t>Match each item card with its corresponding measurement card.</a:t>
            </a:r>
          </a:p>
          <a:p>
            <a:pPr marL="977900" lvl="1">
              <a:spcBef>
                <a:spcPts val="480"/>
              </a:spcBef>
            </a:pPr>
            <a:r>
              <a:rPr lang="en-US" dirty="0"/>
              <a:t>The measurement cards have</a:t>
            </a:r>
            <a:br>
              <a:rPr lang="en-US" dirty="0"/>
            </a:br>
            <a:r>
              <a:rPr lang="en-US" b="1" i="1" dirty="0"/>
              <a:t>approximated</a:t>
            </a:r>
            <a:r>
              <a:rPr lang="en-US" dirty="0"/>
              <a:t> measurements.</a:t>
            </a:r>
          </a:p>
        </p:txBody>
      </p:sp>
      <p:pic>
        <p:nvPicPr>
          <p:cNvPr id="4" name="Picture 3" descr="A close up of a game&#10;&#10;AI-generated content may be incorrect.">
            <a:extLst>
              <a:ext uri="{FF2B5EF4-FFF2-40B4-BE49-F238E27FC236}">
                <a16:creationId xmlns:a16="http://schemas.microsoft.com/office/drawing/2014/main" id="{BA6DF1F9-BF35-39FC-C378-362881A53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21420">
            <a:off x="5505733" y="2814078"/>
            <a:ext cx="3166354" cy="158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96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>
          <a:extLst>
            <a:ext uri="{FF2B5EF4-FFF2-40B4-BE49-F238E27FC236}">
              <a16:creationId xmlns:a16="http://schemas.microsoft.com/office/drawing/2014/main" id="{CCA2286A-1DD1-443A-545F-F71EAA2C1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84;p17">
            <a:extLst>
              <a:ext uri="{FF2B5EF4-FFF2-40B4-BE49-F238E27FC236}">
                <a16:creationId xmlns:a16="http://schemas.microsoft.com/office/drawing/2014/main" id="{3BBC40AF-7BE3-E175-089E-6DCDC49F68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8653033"/>
              </p:ext>
            </p:extLst>
          </p:nvPr>
        </p:nvGraphicFramePr>
        <p:xfrm>
          <a:off x="456175" y="1152475"/>
          <a:ext cx="8225400" cy="36372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1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45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</a:t>
                      </a:r>
                      <a:endParaRPr sz="22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Measurement</a:t>
                      </a:r>
                      <a:endParaRPr sz="22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600" b="1" kern="1200" dirty="0">
                          <a:solidFill>
                            <a:srgbClr val="8F192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 of a Blue Whale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310,000</a:t>
                      </a: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pounds</a:t>
                      </a:r>
                    </a:p>
                  </a:txBody>
                  <a:tcPr marL="73025" marR="73025" marT="73025" marB="730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600" b="1" kern="1200" dirty="0">
                          <a:solidFill>
                            <a:srgbClr val="8F192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U.S. Life Expectancy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2,443,500,000</a:t>
                      </a: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seconds</a:t>
                      </a:r>
                    </a:p>
                  </a:txBody>
                  <a:tcPr marL="73025" marR="73025" marT="73025" marB="730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25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600" b="1" kern="1200" dirty="0">
                          <a:solidFill>
                            <a:srgbClr val="8F192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Diameter of the Sun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1,392,700,000</a:t>
                      </a: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meters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25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600" b="1" kern="1200" dirty="0">
                          <a:solidFill>
                            <a:srgbClr val="8F192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Circumference of the Sun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4,378,993,000</a:t>
                      </a: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meters</a:t>
                      </a:r>
                    </a:p>
                  </a:txBody>
                  <a:tcPr marL="73025" marR="73025" marT="73025" marB="730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172192"/>
                  </a:ext>
                </a:extLst>
              </a:tr>
              <a:tr h="3161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>
                          <a:solidFill>
                            <a:srgbClr val="8F192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Diameter of an Atom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0.0000000001</a:t>
                      </a: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meters</a:t>
                      </a:r>
                    </a:p>
                  </a:txBody>
                  <a:tcPr marL="73025" marR="73025" marT="73025" marB="730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290120"/>
                  </a:ext>
                </a:extLst>
              </a:tr>
              <a:tr h="316125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600" b="1" kern="1200" dirty="0">
                          <a:solidFill>
                            <a:srgbClr val="8F192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Width of a Hair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0.000181</a:t>
                      </a: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meters</a:t>
                      </a:r>
                    </a:p>
                  </a:txBody>
                  <a:tcPr marL="73025" marR="73025" marT="73025" marB="730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200963"/>
                  </a:ext>
                </a:extLst>
              </a:tr>
              <a:tr h="316125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600" b="1" kern="1200" dirty="0">
                          <a:solidFill>
                            <a:srgbClr val="8F192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MacBook Pro Processing Speed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2,900,000,000</a:t>
                      </a: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cycles per second</a:t>
                      </a:r>
                    </a:p>
                  </a:txBody>
                  <a:tcPr marL="73025" marR="73025" marT="73025" marB="730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471217"/>
                  </a:ext>
                </a:extLst>
              </a:tr>
              <a:tr h="316125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600" b="1" kern="1200" dirty="0">
                          <a:solidFill>
                            <a:srgbClr val="8F192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Speed of Light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299,792,458</a:t>
                      </a: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meters per second</a:t>
                      </a:r>
                    </a:p>
                  </a:txBody>
                  <a:tcPr marL="73025" marR="73025" marT="73025" marB="730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235750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7334FB33-F932-8B15-7380-3C596870DA57}"/>
              </a:ext>
            </a:extLst>
          </p:cNvPr>
          <p:cNvSpPr txBox="1">
            <a:spLocks/>
          </p:cNvSpPr>
          <p:nvPr/>
        </p:nvSpPr>
        <p:spPr bwMode="auto">
          <a:xfrm>
            <a:off x="628650" y="59485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r>
              <a:rPr lang="en-US"/>
              <a:t>Card Matching (Key)</a:t>
            </a:r>
            <a:endParaRPr lang="en-US" dirty="0"/>
          </a:p>
        </p:txBody>
      </p:sp>
      <p:pic>
        <p:nvPicPr>
          <p:cNvPr id="2" name="Picture 1" descr="A close up of a game&#10;&#10;AI-generated content may be incorrect.">
            <a:extLst>
              <a:ext uri="{FF2B5EF4-FFF2-40B4-BE49-F238E27FC236}">
                <a16:creationId xmlns:a16="http://schemas.microsoft.com/office/drawing/2014/main" id="{6D64A273-2026-D3E3-1224-E306091F7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93288">
            <a:off x="6889116" y="395598"/>
            <a:ext cx="1831531" cy="91933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2527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>
          <a:extLst>
            <a:ext uri="{FF2B5EF4-FFF2-40B4-BE49-F238E27FC236}">
              <a16:creationId xmlns:a16="http://schemas.microsoft.com/office/drawing/2014/main" id="{8D45D52E-7E6E-4BCD-55AD-82771E9C6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84;p17">
            <a:extLst>
              <a:ext uri="{FF2B5EF4-FFF2-40B4-BE49-F238E27FC236}">
                <a16:creationId xmlns:a16="http://schemas.microsoft.com/office/drawing/2014/main" id="{4007C539-6F1E-BB1A-3EC4-552594B587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199394"/>
              </p:ext>
            </p:extLst>
          </p:nvPr>
        </p:nvGraphicFramePr>
        <p:xfrm>
          <a:off x="456175" y="1152475"/>
          <a:ext cx="8225400" cy="36372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1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45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</a:t>
                      </a:r>
                      <a:endParaRPr sz="22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Measurement</a:t>
                      </a:r>
                      <a:endParaRPr sz="22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600" b="1" kern="1200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Diameter of a Blood Cell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0.0000075</a:t>
                      </a: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meters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600" b="1" kern="1200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Diameter of the COVID-19 Virus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0.0000001</a:t>
                      </a: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meters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25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600" b="1" kern="1200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 of the Moon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73,400,000,000,000,000,000,000</a:t>
                      </a: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kg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25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600" b="1" kern="1200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Distance From the Moon to the Sun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149,600,000,000</a:t>
                      </a: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meters</a:t>
                      </a:r>
                    </a:p>
                  </a:txBody>
                  <a:tcPr marL="73025" marR="73025" marT="73025" marB="730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172192"/>
                  </a:ext>
                </a:extLst>
              </a:tr>
              <a:tr h="316125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600" b="1" kern="1200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 of a Proton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0.00000000000000000000000000167</a:t>
                      </a: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kg</a:t>
                      </a:r>
                    </a:p>
                  </a:txBody>
                  <a:tcPr marL="73025" marR="73025" marT="73025" marB="730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290120"/>
                  </a:ext>
                </a:extLst>
              </a:tr>
              <a:tr h="316125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600" b="1" kern="1200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Wavelength of Green Light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0.00000055</a:t>
                      </a: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meters</a:t>
                      </a:r>
                    </a:p>
                  </a:txBody>
                  <a:tcPr marL="73025" marR="73025" marT="73025" marB="730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200963"/>
                  </a:ext>
                </a:extLst>
              </a:tr>
              <a:tr h="316125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600" b="1" kern="1200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 of an Electron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0.00000000000000000000000000000091</a:t>
                      </a: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kg</a:t>
                      </a:r>
                    </a:p>
                  </a:txBody>
                  <a:tcPr marL="73025" marR="73025" marT="73025" marB="730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471217"/>
                  </a:ext>
                </a:extLst>
              </a:tr>
              <a:tr h="316125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600" b="1" kern="1200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Mass of an Asteroid Grain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0.0000745</a:t>
                      </a: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meters</a:t>
                      </a:r>
                    </a:p>
                  </a:txBody>
                  <a:tcPr marL="73025" marR="73025" marT="73025" marB="730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23575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EC97D99-D57A-D24F-F82A-54393D592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9485"/>
            <a:ext cx="7886700" cy="993775"/>
          </a:xfrm>
        </p:spPr>
        <p:txBody>
          <a:bodyPr/>
          <a:lstStyle/>
          <a:p>
            <a:r>
              <a:rPr lang="en-US" dirty="0"/>
              <a:t>Card Matching (Key)</a:t>
            </a:r>
          </a:p>
        </p:txBody>
      </p:sp>
      <p:pic>
        <p:nvPicPr>
          <p:cNvPr id="5" name="Picture 4" descr="A close up of a game&#10;&#10;AI-generated content may be incorrect.">
            <a:extLst>
              <a:ext uri="{FF2B5EF4-FFF2-40B4-BE49-F238E27FC236}">
                <a16:creationId xmlns:a16="http://schemas.microsoft.com/office/drawing/2014/main" id="{028CC1BD-1D76-42E9-E7A4-898D8FE67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93288">
            <a:off x="6889116" y="395598"/>
            <a:ext cx="1831531" cy="91933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4349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76835-91FE-3361-96F6-E8807AA11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A8538-3849-DC9A-DD4B-84F32E7CF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Matching: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792E1-7A0D-BF2E-CD6C-DD38FBF39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624"/>
              </a:spcBef>
            </a:pPr>
            <a:r>
              <a:rPr lang="en-US" dirty="0"/>
              <a:t>What similarities and differences</a:t>
            </a:r>
            <a:br>
              <a:rPr lang="en-US" dirty="0"/>
            </a:br>
            <a:r>
              <a:rPr lang="en-US" dirty="0"/>
              <a:t>did you notice about the objects on the cards?</a:t>
            </a:r>
          </a:p>
          <a:p>
            <a:pPr lvl="0">
              <a:spcBef>
                <a:spcPts val="624"/>
              </a:spcBef>
            </a:pPr>
            <a:r>
              <a:rPr lang="en-US" dirty="0"/>
              <a:t>How did it feel trying to compare or organize these</a:t>
            </a:r>
            <a:br>
              <a:rPr lang="en-US" dirty="0"/>
            </a:br>
            <a:r>
              <a:rPr lang="en-US" dirty="0"/>
              <a:t>very large and very small numbers?</a:t>
            </a:r>
          </a:p>
          <a:p>
            <a:pPr lvl="0">
              <a:spcBef>
                <a:spcPts val="624"/>
              </a:spcBef>
            </a:pPr>
            <a:r>
              <a:rPr lang="en-US" dirty="0"/>
              <a:t>Was it easy or difficult to read the numbers? Why?</a:t>
            </a:r>
          </a:p>
          <a:p>
            <a:pPr lvl="0">
              <a:spcBef>
                <a:spcPts val="624"/>
              </a:spcBef>
            </a:pPr>
            <a:r>
              <a:rPr lang="en-US" dirty="0"/>
              <a:t>What were some clues you used to sort or match the cards?</a:t>
            </a:r>
          </a:p>
        </p:txBody>
      </p:sp>
      <p:pic>
        <p:nvPicPr>
          <p:cNvPr id="4" name="Picture 3" descr="A close up of a game&#10;&#10;AI-generated content may be incorrect.">
            <a:extLst>
              <a:ext uri="{FF2B5EF4-FFF2-40B4-BE49-F238E27FC236}">
                <a16:creationId xmlns:a16="http://schemas.microsoft.com/office/drawing/2014/main" id="{D3111A94-D4F4-691B-17A3-4DC90CDA9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568" y="175650"/>
            <a:ext cx="2374243" cy="119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750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428D88D8-1C76-044E-9A77-2AF84997F5DB}" vid="{74E8C421-F9A0-6B49-B04B-A1E80ABBD1B8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428D88D8-1C76-044E-9A77-2AF84997F5DB}" vid="{FC5F3D8B-80CB-0F4F-927C-C391EA67D2E1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25</Template>
  <TotalTime>823</TotalTime>
  <Words>1692</Words>
  <Application>Microsoft Office PowerPoint</Application>
  <PresentationFormat>On-screen Show (16:9)</PresentationFormat>
  <Paragraphs>228</Paragraphs>
  <Slides>34</Slides>
  <Notes>20</Notes>
  <HiddenSlides>4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Aptos Display</vt:lpstr>
      <vt:lpstr>Arial</vt:lpstr>
      <vt:lpstr>Calibri</vt:lpstr>
      <vt:lpstr>Courier New</vt:lpstr>
      <vt:lpstr>System Font Regular</vt:lpstr>
      <vt:lpstr>Times New Roman</vt:lpstr>
      <vt:lpstr>Wingdings</vt:lpstr>
      <vt:lpstr>Custom Design</vt:lpstr>
      <vt:lpstr>1_Custom Design</vt:lpstr>
      <vt:lpstr>PowerPoint Presentation</vt:lpstr>
      <vt:lpstr>Notation for NASA, Part 1</vt:lpstr>
      <vt:lpstr>To Scale: The Solar System</vt:lpstr>
      <vt:lpstr>Choice Board</vt:lpstr>
      <vt:lpstr>Choice Board: Discussion</vt:lpstr>
      <vt:lpstr>Card Matching</vt:lpstr>
      <vt:lpstr>PowerPoint Presentation</vt:lpstr>
      <vt:lpstr>Card Matching (Key)</vt:lpstr>
      <vt:lpstr>Card Matching: Discussion</vt:lpstr>
      <vt:lpstr>Scientific Notation</vt:lpstr>
      <vt:lpstr>Essential Question</vt:lpstr>
      <vt:lpstr>Lesson Objectives</vt:lpstr>
      <vt:lpstr>Notations</vt:lpstr>
      <vt:lpstr>Standard Notation to Scientific Notation</vt:lpstr>
      <vt:lpstr>Standard Notation to Scientific Notation</vt:lpstr>
      <vt:lpstr>What Are Significant Figures?</vt:lpstr>
      <vt:lpstr>Why Do Significant Figures Matter?</vt:lpstr>
      <vt:lpstr>How Do You Count Significant Figures?</vt:lpstr>
      <vt:lpstr>How Do You Count Significant Figures?</vt:lpstr>
      <vt:lpstr>Examples</vt:lpstr>
      <vt:lpstr>Examples</vt:lpstr>
      <vt:lpstr>Scientific Notation to Standard Notation</vt:lpstr>
      <vt:lpstr>Examples</vt:lpstr>
      <vt:lpstr>Examples</vt:lpstr>
      <vt:lpstr>Comparing Numbers in Scientific Notation</vt:lpstr>
      <vt:lpstr>Comparing Numbers in Scientific Notation</vt:lpstr>
      <vt:lpstr>Comparing Numbers in Scientific Notation</vt:lpstr>
      <vt:lpstr>Comparing Numbers in Scientific Notation</vt:lpstr>
      <vt:lpstr>Comparing Numbers in Scientific Notation</vt:lpstr>
      <vt:lpstr>I Notice, I Wonder</vt:lpstr>
      <vt:lpstr>PowerPoint Presentation</vt:lpstr>
      <vt:lpstr>I Notice, I Wonder: Discussion</vt:lpstr>
      <vt:lpstr>Mission Report</vt:lpstr>
      <vt:lpstr>Muddiest 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Slides 25</dc:title>
  <dc:subject/>
  <dc:creator>K20 Center</dc:creator>
  <cp:keywords/>
  <dc:description/>
  <cp:lastModifiedBy>Eike, Michell L.</cp:lastModifiedBy>
  <cp:revision>31</cp:revision>
  <dcterms:modified xsi:type="dcterms:W3CDTF">2025-08-07T19:59:22Z</dcterms:modified>
  <cp:category/>
</cp:coreProperties>
</file>