
<file path=[Content_Types].xml><?xml version="1.0" encoding="utf-8"?>
<Types xmlns="http://schemas.openxmlformats.org/package/2006/content-types"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7" roundtripDataSignature="AMtx7mjtT1tkKAufF+fmL+Okb5rNLHizM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1996" autoAdjust="0"/>
  </p:normalViewPr>
  <p:slideViewPr>
    <p:cSldViewPr snapToGrid="0">
      <p:cViewPr varScale="1">
        <p:scale>
          <a:sx n="138" d="100"/>
          <a:sy n="138" d="100"/>
        </p:scale>
        <p:origin x="834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customschemas.google.com/relationships/presentationmetadata" Target="meta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kids.britannica.com/kids/article/Mesopotamia/353456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learn.k20center.ou.edu/strategy/82" TargetMode="Externa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shorts/HxDPZG_KhH0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79" TargetMode="External"/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tech-tool/689" TargetMode="External"/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MZwaGU6dOH8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82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82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harvardartmuseums.org/collections/object/146548" TargetMode="Externa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etmuseum.org/art/collection/search/325858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learn.k20center.ou.edu/strategy/82" TargetMode="Externa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82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historyofwriting.learncalligraphy.co.uk/the-sumerians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" name="Google Shape;39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Encyclopædia Britannica, inc. (2025). Mesopotamia. Encyclopædia Britannica. </a:t>
            </a:r>
            <a:r>
              <a:rPr lang="en-US" sz="1100" b="0" i="0" u="sng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https://kids.britannica.com/kids/article/Mesopotamia/353456</a:t>
            </a:r>
            <a:r>
              <a:rPr lang="en-U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endParaRPr/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K20 Center. (n.d.). Caption this. Strategies. </a:t>
            </a:r>
            <a:r>
              <a:rPr lang="en-US" sz="1100" b="0" i="0" u="sng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https://learn.k20center.ou.edu/strategy/82</a:t>
            </a:r>
            <a:endParaRPr b="0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6af302e1f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36af302e1f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6b18029bf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36b18029bf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Adapted from CREWS Project at the University of Cambridge. 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69dd99da8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369dd99da8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K20  Center. (n.d.). Writing in cuneiform. Video. </a:t>
            </a:r>
            <a:r>
              <a:rPr lang="en-US" dirty="0">
                <a:hlinkClick r:id="rId3"/>
              </a:rPr>
              <a:t>Writing in Cuneiform</a:t>
            </a:r>
            <a:endParaRPr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69dd99da87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69dd99da87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6" name="Google Shape;136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/>
              <a:t>Łubocki, J. M. (n.d.). </a:t>
            </a:r>
            <a:r>
              <a:rPr lang="en-US" i="1"/>
              <a:t>Writing and books at the National Museum of Wrocław</a:t>
            </a:r>
            <a:r>
              <a:rPr lang="en-US"/>
              <a:t>. Google Arts &amp; Culture. https://artsandculture.google.com/story/7QWxHkBam8ko9A   </a:t>
            </a:r>
            <a:endParaRPr/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2" name="Google Shape;142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/>
              <a:t>Łubocki, J. M. (n.d.). </a:t>
            </a:r>
            <a:r>
              <a:rPr lang="en-US" i="1"/>
              <a:t>Writing and books at the National Museum of Wrocław</a:t>
            </a:r>
            <a:r>
              <a:rPr lang="en-US"/>
              <a:t>. Google Arts &amp; Culture. https://artsandculture.google.com/story/7QWxHkBam8ko9A   </a:t>
            </a:r>
            <a:endParaRPr/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8" name="Google Shape;148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K20 Center. (n.d.). Jigsaw. Strategies. </a:t>
            </a:r>
            <a:r>
              <a:rPr lang="en-US" sz="1100" b="0" i="0" u="sng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https://learn.k20center.ou.edu/strategy/179</a:t>
            </a:r>
            <a:r>
              <a:rPr lang="en-U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/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" name="Google Shape;4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Harmon, J. (2025). Mug Template [personal image].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dirty="0"/>
              <a:t>Harmon, J. (2025). </a:t>
            </a:r>
            <a:r>
              <a:rPr lang="en-US"/>
              <a:t>Mug Model [personal image].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1" name="Google Shape;161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9" name="Google Shape;169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K20 Center. (n.d.). Venn diagram. Tech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Tools.</a:t>
            </a:r>
            <a:r>
              <a:rPr lang="en-US" sz="1100" b="0" i="0" u="sng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</a:t>
            </a:r>
            <a:r>
              <a:rPr lang="en-US" sz="1100" b="0" i="0" u="sng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://learn.k20center.ou.edu/tech-tool/689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 </a:t>
            </a:r>
            <a:endParaRPr b="0" dirty="0"/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" name="Google Shape;50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6" name="Google Shape;56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2" name="Google Shape;62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Daily Bellringer. (2022, December 4). </a:t>
            </a:r>
            <a:r>
              <a:rPr lang="en-US" sz="11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Cuneiform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YouTube. [video] </a:t>
            </a:r>
            <a:r>
              <a:rPr lang="en-US" sz="1100" b="0" i="0" u="sng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https://www.youtube.com/watch?v=MZwaGU6dOH8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dirty="0"/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8" name="Google Shape;68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K20 Center. (n.d.). Caption this. Strategies. </a:t>
            </a:r>
            <a:r>
              <a:rPr lang="en-US" sz="1100" b="0" i="0" u="sng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https://learn.k20center.ou.edu/strategy/82</a:t>
            </a:r>
            <a:endParaRPr b="0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5" name="Google Shape;75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K20 Center. (n.d.). Caption this. Strategies. </a:t>
            </a:r>
            <a:r>
              <a:rPr lang="en-US" sz="1100" b="0" i="0" u="sng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https://learn.k20center.ou.edu/strategy/82</a:t>
            </a:r>
            <a:endParaRPr b="0" dirty="0"/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  <a:p>
            <a:pPr marL="1587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Harvard Art Museums. (2000). Cuneiform tablet and envelope: Old Assyrian letter. The Harvard Art Museums. Retrieved from </a:t>
            </a:r>
            <a:r>
              <a:rPr lang="en-US" sz="1100" b="0" i="0" u="sng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https://harvardartmuseums.org/collections/object/146548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 </a:t>
            </a:r>
            <a:endParaRPr dirty="0"/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2" name="Google Shape;82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1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Cuneiform tablet. The Metropolitan Museum of Art. (n.d.). </a:t>
            </a:r>
            <a:r>
              <a:rPr lang="en-US" sz="1100" b="0" i="1" u="sng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https://www.metmuseum.org/art/collection/search/325858    </a:t>
            </a:r>
            <a:r>
              <a:rPr lang="en-US" sz="1100" b="0" i="1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K20 Center. (n.d.). Caption this. Strategies. </a:t>
            </a:r>
            <a:r>
              <a:rPr lang="en-US" sz="1100" b="0" i="0" u="sng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https://learn.k20center.ou.edu/strategy/82</a:t>
            </a:r>
            <a:endParaRPr b="0"/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9" name="Google Shape;89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K20 Center. (n.d.). Caption this. Strategies. </a:t>
            </a:r>
            <a:r>
              <a:rPr lang="en-US" sz="1100" b="0" i="0" u="sng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https://learn.k20center.ou.edu/strategy/82</a:t>
            </a:r>
            <a:endParaRPr b="0" dirty="0"/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  <a:p>
            <a:pPr marL="1587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Sumerians. A brief history of writing. (2019, May 26). </a:t>
            </a:r>
            <a:r>
              <a:rPr lang="en-US" sz="1100" b="0" i="0" u="sng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http://historyofwriting.learncalligraphy.co.uk/the-sumerians/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endParaRPr dirty="0"/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secHead">
  <p:cSld name="SECTION_HEAD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5"/>
          <p:cNvSpPr txBox="1">
            <a:spLocks noGrp="1"/>
          </p:cNvSpPr>
          <p:nvPr>
            <p:ph type="ctrTitle"/>
          </p:nvPr>
        </p:nvSpPr>
        <p:spPr>
          <a:xfrm>
            <a:off x="456175" y="744575"/>
            <a:ext cx="82323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5"/>
          <p:cNvSpPr txBox="1">
            <a:spLocks noGrp="1"/>
          </p:cNvSpPr>
          <p:nvPr>
            <p:ph type="subTitle" idx="1"/>
          </p:nvPr>
        </p:nvSpPr>
        <p:spPr>
          <a:xfrm>
            <a:off x="456175" y="2834125"/>
            <a:ext cx="82323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3" name="Google Shape;13;p25" title="k20center-logo-variations_K20 Bug - Whit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28801" y="4450849"/>
            <a:ext cx="510701" cy="510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estion/Objective" type="tx">
  <p:cSld name="TITLE_AND_BOD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26"/>
          <p:cNvSpPr txBox="1">
            <a:spLocks noGrp="1"/>
          </p:cNvSpPr>
          <p:nvPr>
            <p:ph type="ctrTitle"/>
          </p:nvPr>
        </p:nvSpPr>
        <p:spPr>
          <a:xfrm>
            <a:off x="456175" y="744575"/>
            <a:ext cx="82323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Google Shape;16;p26"/>
          <p:cNvSpPr txBox="1">
            <a:spLocks noGrp="1"/>
          </p:cNvSpPr>
          <p:nvPr>
            <p:ph type="subTitle" idx="1"/>
          </p:nvPr>
        </p:nvSpPr>
        <p:spPr>
          <a:xfrm>
            <a:off x="456175" y="2834125"/>
            <a:ext cx="82323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7" name="Google Shape;17;p26" title="k20center-logo-variations_K20 Bug - Whit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28801" y="4450849"/>
            <a:ext cx="510701" cy="510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o Option 1">
  <p:cSld name="TITLE_AND_BODY_1_1_1_2">
    <p:bg>
      <p:bgPr>
        <a:solidFill>
          <a:schemeClr val="lt1"/>
        </a:solid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oogle Shape;19;p27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800" y="4450850"/>
            <a:ext cx="510701" cy="510702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27"/>
          <p:cNvSpPr txBox="1">
            <a:spLocks noGrp="1"/>
          </p:cNvSpPr>
          <p:nvPr>
            <p:ph type="title"/>
          </p:nvPr>
        </p:nvSpPr>
        <p:spPr>
          <a:xfrm>
            <a:off x="754050" y="4329575"/>
            <a:ext cx="7635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1800"/>
              <a:buFont typeface="Calibri"/>
              <a:buNone/>
              <a:defRPr sz="1800">
                <a:solidFill>
                  <a:srgbClr val="27578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Layout">
  <p:cSld name="TITLE_AND_BODY_1">
    <p:bg>
      <p:bgPr>
        <a:solidFill>
          <a:schemeClr val="lt1"/>
        </a:solid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oogle Shape;22;p28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800" y="4450850"/>
            <a:ext cx="510701" cy="510702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28"/>
          <p:cNvSpPr txBox="1">
            <a:spLocks noGrp="1"/>
          </p:cNvSpPr>
          <p:nvPr>
            <p:ph type="title"/>
          </p:nvPr>
        </p:nvSpPr>
        <p:spPr>
          <a:xfrm>
            <a:off x="456175" y="445025"/>
            <a:ext cx="8225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  <a:defRPr sz="3600">
                <a:solidFill>
                  <a:srgbClr val="91192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" name="Google Shape;24;p28"/>
          <p:cNvSpPr txBox="1">
            <a:spLocks noGrp="1"/>
          </p:cNvSpPr>
          <p:nvPr>
            <p:ph type="body" idx="1"/>
          </p:nvPr>
        </p:nvSpPr>
        <p:spPr>
          <a:xfrm>
            <a:off x="456300" y="1152475"/>
            <a:ext cx="82254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937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Calibri"/>
              <a:buChar char="●"/>
              <a:defRPr sz="2600" b="0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93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2600"/>
              <a:buFont typeface="Calibri"/>
              <a:buChar char="○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93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5BB38"/>
              </a:buClr>
              <a:buSzPts val="2600"/>
              <a:buFont typeface="Noto Sans Symbols"/>
              <a:buChar char="▪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93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Calibri"/>
              <a:buChar char="●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93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2600"/>
              <a:buFont typeface="Calibri"/>
              <a:buChar char="○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93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5BB38"/>
              </a:buClr>
              <a:buSzPts val="2600"/>
              <a:buFont typeface="Calibri"/>
              <a:buChar char="■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393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Calibri"/>
              <a:buChar char="●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393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2600"/>
              <a:buFont typeface="Calibri"/>
              <a:buChar char="○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393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5BB38"/>
              </a:buClr>
              <a:buSzPts val="2600"/>
              <a:buFont typeface="Calibri"/>
              <a:buChar char="■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AND_BODY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29" title="k20center-logo-variations_K20 - Bug Color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28800" y="4450850"/>
            <a:ext cx="510701" cy="510702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29"/>
          <p:cNvSpPr txBox="1">
            <a:spLocks noGrp="1"/>
          </p:cNvSpPr>
          <p:nvPr>
            <p:ph type="title"/>
          </p:nvPr>
        </p:nvSpPr>
        <p:spPr>
          <a:xfrm>
            <a:off x="1483050" y="1515775"/>
            <a:ext cx="6177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Font typeface="Calibri"/>
              <a:buNone/>
              <a:defRPr sz="5000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" name="Google Shape;28;p29"/>
          <p:cNvSpPr txBox="1">
            <a:spLocks noGrp="1"/>
          </p:cNvSpPr>
          <p:nvPr>
            <p:ph type="title" idx="2"/>
          </p:nvPr>
        </p:nvSpPr>
        <p:spPr>
          <a:xfrm>
            <a:off x="1483050" y="3100738"/>
            <a:ext cx="6177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Font typeface="Calibri"/>
              <a:buNone/>
              <a:defRPr sz="2600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 Layout">
  <p:cSld name="TITLE_AND_BODY_1_1">
    <p:bg>
      <p:bgPr>
        <a:solidFill>
          <a:schemeClr val="lt1"/>
        </a:solid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30"/>
          <p:cNvSpPr txBox="1">
            <a:spLocks noGrp="1"/>
          </p:cNvSpPr>
          <p:nvPr>
            <p:ph type="title"/>
          </p:nvPr>
        </p:nvSpPr>
        <p:spPr>
          <a:xfrm>
            <a:off x="456175" y="445025"/>
            <a:ext cx="8225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  <a:defRPr sz="3600">
                <a:solidFill>
                  <a:srgbClr val="91192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" name="Google Shape;31;p30"/>
          <p:cNvSpPr txBox="1">
            <a:spLocks noGrp="1"/>
          </p:cNvSpPr>
          <p:nvPr>
            <p:ph type="body" idx="1"/>
          </p:nvPr>
        </p:nvSpPr>
        <p:spPr>
          <a:xfrm>
            <a:off x="456300" y="1152475"/>
            <a:ext cx="3993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93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Calibri"/>
              <a:buChar char="●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93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2600"/>
              <a:buFont typeface="Calibri"/>
              <a:buChar char="○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93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5BB38"/>
              </a:buClr>
              <a:buSzPts val="2600"/>
              <a:buFont typeface="Calibri"/>
              <a:buChar char="■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93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Calibri"/>
              <a:buChar char="●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93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2600"/>
              <a:buFont typeface="Calibri"/>
              <a:buChar char="○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93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5BB38"/>
              </a:buClr>
              <a:buSzPts val="2600"/>
              <a:buFont typeface="Calibri"/>
              <a:buChar char="■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393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Calibri"/>
              <a:buChar char="●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393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2600"/>
              <a:buFont typeface="Calibri"/>
              <a:buChar char="○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393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5BB38"/>
              </a:buClr>
              <a:buSzPts val="2600"/>
              <a:buFont typeface="Calibri"/>
              <a:buChar char="■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" name="Google Shape;32;p30"/>
          <p:cNvSpPr txBox="1">
            <a:spLocks noGrp="1"/>
          </p:cNvSpPr>
          <p:nvPr>
            <p:ph type="body" idx="2"/>
          </p:nvPr>
        </p:nvSpPr>
        <p:spPr>
          <a:xfrm>
            <a:off x="4687932" y="1152475"/>
            <a:ext cx="3993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93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Calibri"/>
              <a:buChar char="●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93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2600"/>
              <a:buFont typeface="Calibri"/>
              <a:buChar char="○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93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5BB38"/>
              </a:buClr>
              <a:buSzPts val="2600"/>
              <a:buFont typeface="Calibri"/>
              <a:buChar char="■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93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Calibri"/>
              <a:buChar char="●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93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2600"/>
              <a:buFont typeface="Calibri"/>
              <a:buChar char="○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93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5BB38"/>
              </a:buClr>
              <a:buSzPts val="2600"/>
              <a:buFont typeface="Calibri"/>
              <a:buChar char="■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393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Calibri"/>
              <a:buChar char="●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393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2600"/>
              <a:buFont typeface="Calibri"/>
              <a:buChar char="○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393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5BB38"/>
              </a:buClr>
              <a:buSzPts val="2600"/>
              <a:buFont typeface="Calibri"/>
              <a:buChar char="■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33" name="Google Shape;33;p30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800" y="4450850"/>
            <a:ext cx="510701" cy="510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_AND_BODY_1_1_1">
    <p:bg>
      <p:bgPr>
        <a:solidFill>
          <a:schemeClr val="lt1"/>
        </a:solid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31"/>
          <p:cNvSpPr txBox="1">
            <a:spLocks noGrp="1"/>
          </p:cNvSpPr>
          <p:nvPr>
            <p:ph type="title"/>
          </p:nvPr>
        </p:nvSpPr>
        <p:spPr>
          <a:xfrm>
            <a:off x="456175" y="445025"/>
            <a:ext cx="8225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  <a:defRPr sz="3600">
                <a:solidFill>
                  <a:srgbClr val="91192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36" name="Google Shape;36;p31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800" y="4450850"/>
            <a:ext cx="510701" cy="510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0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gi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HxDPZG_KhH0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youtube.com/shorts/HxDPZG_KhH0" TargetMode="External"/><Relationship Id="rId4" Type="http://schemas.openxmlformats.org/officeDocument/2006/relationships/image" Target="../media/image16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artsandculture.google.com/story/7QWxHkBam8ko9A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k20.ou.edu/cuneiform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MZwaGU6dOH8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0"/>
          <p:cNvSpPr txBox="1">
            <a:spLocks noGrp="1"/>
          </p:cNvSpPr>
          <p:nvPr>
            <p:ph type="title"/>
          </p:nvPr>
        </p:nvSpPr>
        <p:spPr>
          <a:xfrm>
            <a:off x="456175" y="445025"/>
            <a:ext cx="8225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US" sz="3640"/>
              <a:t>Caption This</a:t>
            </a:r>
            <a:endParaRPr sz="3640"/>
          </a:p>
        </p:txBody>
      </p:sp>
      <p:pic>
        <p:nvPicPr>
          <p:cNvPr id="99" name="Google Shape;99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3712569"/>
            <a:ext cx="1430931" cy="14309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0" descr="A map of the ancient world&#10;&#10;AI-generated content may be incorrect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112784" y="280968"/>
            <a:ext cx="5536066" cy="40205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6af302e1f4_0_0"/>
          <p:cNvSpPr txBox="1">
            <a:spLocks noGrp="1"/>
          </p:cNvSpPr>
          <p:nvPr>
            <p:ph type="title"/>
          </p:nvPr>
        </p:nvSpPr>
        <p:spPr>
          <a:xfrm>
            <a:off x="456175" y="445025"/>
            <a:ext cx="8225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Important Vocabulary</a:t>
            </a:r>
            <a:endParaRPr/>
          </a:p>
        </p:txBody>
      </p:sp>
      <p:sp>
        <p:nvSpPr>
          <p:cNvPr id="106" name="Google Shape;106;g36af302e1f4_0_0"/>
          <p:cNvSpPr txBox="1">
            <a:spLocks noGrp="1"/>
          </p:cNvSpPr>
          <p:nvPr>
            <p:ph type="body" idx="1"/>
          </p:nvPr>
        </p:nvSpPr>
        <p:spPr>
          <a:xfrm>
            <a:off x="456300" y="1152475"/>
            <a:ext cx="8225400" cy="302918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l" rtl="0">
              <a:spcBef>
                <a:spcPts val="0"/>
              </a:spcBef>
              <a:spcAft>
                <a:spcPts val="0"/>
              </a:spcAft>
              <a:buSzPts val="2600"/>
              <a:buFont typeface="Arial" panose="020B0604020202020204" pitchFamily="34" charset="0"/>
              <a:buChar char="•"/>
            </a:pPr>
            <a:r>
              <a:rPr lang="en-US" u="sng" dirty="0"/>
              <a:t>Translate</a:t>
            </a:r>
            <a:r>
              <a:rPr lang="en-US" dirty="0"/>
              <a:t> (verb)</a:t>
            </a:r>
            <a:endParaRPr dirty="0"/>
          </a:p>
          <a:p>
            <a:pPr marL="520700" lvl="1" indent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None/>
            </a:pPr>
            <a:r>
              <a:rPr lang="en-US" dirty="0"/>
              <a:t>Express the sense of (words or text) in another language. </a:t>
            </a:r>
            <a:endParaRPr dirty="0"/>
          </a:p>
          <a:p>
            <a:pPr>
              <a:buFont typeface="Arial" panose="020B0604020202020204" pitchFamily="34" charset="0"/>
              <a:buChar char="•"/>
            </a:pPr>
            <a:r>
              <a:rPr lang="en-US" u="sng" dirty="0"/>
              <a:t>Transliterate</a:t>
            </a:r>
            <a:r>
              <a:rPr lang="en-US" dirty="0"/>
              <a:t> (verb)</a:t>
            </a:r>
            <a:endParaRPr dirty="0"/>
          </a:p>
          <a:p>
            <a:pPr marL="520700" lvl="1" indent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None/>
            </a:pPr>
            <a:r>
              <a:rPr lang="en-US" dirty="0"/>
              <a:t>Write or print (a letter or word) using the closest corresponding letters of a different alphabet or script.</a:t>
            </a:r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6b18029bf9_0_0"/>
          <p:cNvSpPr txBox="1">
            <a:spLocks noGrp="1"/>
          </p:cNvSpPr>
          <p:nvPr>
            <p:ph type="title"/>
          </p:nvPr>
        </p:nvSpPr>
        <p:spPr>
          <a:xfrm>
            <a:off x="456175" y="445025"/>
            <a:ext cx="8225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Alphabetic Cuneiform Chart</a:t>
            </a:r>
            <a:endParaRPr/>
          </a:p>
        </p:txBody>
      </p:sp>
      <p:pic>
        <p:nvPicPr>
          <p:cNvPr id="112" name="Google Shape;112;g36b18029bf9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94811" y="1191950"/>
            <a:ext cx="6348125" cy="3705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1"/>
          <p:cNvSpPr txBox="1">
            <a:spLocks noGrp="1"/>
          </p:cNvSpPr>
          <p:nvPr>
            <p:ph type="title"/>
          </p:nvPr>
        </p:nvSpPr>
        <p:spPr>
          <a:xfrm>
            <a:off x="456300" y="267927"/>
            <a:ext cx="8225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</a:pPr>
            <a:r>
              <a:rPr lang="en-US" dirty="0"/>
              <a:t>Crack the Code! </a:t>
            </a:r>
            <a:endParaRPr dirty="0"/>
          </a:p>
        </p:txBody>
      </p:sp>
      <p:sp>
        <p:nvSpPr>
          <p:cNvPr id="118" name="Google Shape;118;p11"/>
          <p:cNvSpPr txBox="1">
            <a:spLocks noGrp="1"/>
          </p:cNvSpPr>
          <p:nvPr>
            <p:ph type="body" idx="1"/>
          </p:nvPr>
        </p:nvSpPr>
        <p:spPr>
          <a:xfrm>
            <a:off x="387630" y="840627"/>
            <a:ext cx="7169724" cy="41206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Calibri"/>
              <a:buNone/>
            </a:pPr>
            <a:r>
              <a:rPr lang="en-US" sz="2500" dirty="0"/>
              <a:t>Hidden around the room are 8 slips of paper containing parts of a mystical message from the ancient past. </a:t>
            </a:r>
            <a:endParaRPr sz="2500" dirty="0"/>
          </a:p>
          <a:p>
            <a:pPr marL="45720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AutoNum type="arabicPeriod"/>
            </a:pPr>
            <a:r>
              <a:rPr lang="en-US" sz="2500" dirty="0"/>
              <a:t>Find each slip. </a:t>
            </a:r>
            <a:endParaRPr sz="2500" dirty="0"/>
          </a:p>
          <a:p>
            <a:pPr marL="45720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AutoNum type="arabicPeriod"/>
            </a:pPr>
            <a:r>
              <a:rPr lang="en-US" sz="2500" dirty="0"/>
              <a:t>Use your </a:t>
            </a:r>
            <a:r>
              <a:rPr lang="en-US" sz="2500" b="1" dirty="0"/>
              <a:t>Cuneiform Chart</a:t>
            </a:r>
            <a:r>
              <a:rPr lang="en-US" sz="2500" dirty="0"/>
              <a:t> to transliterate the word into English. </a:t>
            </a:r>
            <a:endParaRPr sz="2500" dirty="0"/>
          </a:p>
          <a:p>
            <a:pPr marL="91440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AutoNum type="alphaLcPeriod"/>
            </a:pPr>
            <a:r>
              <a:rPr lang="en-US" sz="2500" dirty="0"/>
              <a:t>Leave the slip where you found it! </a:t>
            </a:r>
            <a:endParaRPr sz="2500" dirty="0"/>
          </a:p>
          <a:p>
            <a:pPr marL="45720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AutoNum type="arabicPeriod"/>
            </a:pPr>
            <a:r>
              <a:rPr lang="en-US" sz="2500" dirty="0"/>
              <a:t>Add the English word on the correct space based on the second number. </a:t>
            </a:r>
            <a:endParaRPr sz="2500" dirty="0"/>
          </a:p>
          <a:p>
            <a:pPr marL="45720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AutoNum type="arabicPeriod"/>
            </a:pPr>
            <a:r>
              <a:rPr lang="en-US" sz="2500" dirty="0"/>
              <a:t>Repeat until you fill in all the spaces.  </a:t>
            </a:r>
            <a:endParaRPr sz="2500" dirty="0"/>
          </a:p>
        </p:txBody>
      </p:sp>
      <p:pic>
        <p:nvPicPr>
          <p:cNvPr id="119" name="Google Shape;119;p11" title="Cuneiform Her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59807" y="152885"/>
            <a:ext cx="2146851" cy="1130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69dd99da87_0_0"/>
          <p:cNvSpPr txBox="1">
            <a:spLocks noGrp="1"/>
          </p:cNvSpPr>
          <p:nvPr>
            <p:ph type="title"/>
          </p:nvPr>
        </p:nvSpPr>
        <p:spPr>
          <a:xfrm>
            <a:off x="1235108" y="454392"/>
            <a:ext cx="8225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How to Stamp Clay</a:t>
            </a:r>
            <a:endParaRPr/>
          </a:p>
        </p:txBody>
      </p:sp>
      <p:sp>
        <p:nvSpPr>
          <p:cNvPr id="125" name="Google Shape;125;g369dd99da87_0_0"/>
          <p:cNvSpPr txBox="1">
            <a:spLocks noGrp="1"/>
          </p:cNvSpPr>
          <p:nvPr>
            <p:ph type="body" idx="1"/>
          </p:nvPr>
        </p:nvSpPr>
        <p:spPr>
          <a:xfrm>
            <a:off x="456300" y="1152475"/>
            <a:ext cx="48243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Be the first to stamp your answer! </a:t>
            </a:r>
            <a:endParaRPr/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AutoNum type="arabicPeriod"/>
            </a:pPr>
            <a:r>
              <a:rPr lang="en-US"/>
              <a:t> Transliterate your Riddle answer.</a:t>
            </a:r>
            <a:endParaRPr/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AutoNum type="arabicPeriod"/>
            </a:pPr>
            <a:r>
              <a:rPr lang="en-US"/>
              <a:t>Use popsicle sticks to stamp your clay.</a:t>
            </a:r>
            <a:endParaRPr/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AutoNum type="arabicPeriod"/>
            </a:pPr>
            <a:r>
              <a:rPr lang="en-US"/>
              <a:t>Check your work with your teacher to see if your team is the winner! </a:t>
            </a:r>
            <a:endParaRPr/>
          </a:p>
        </p:txBody>
      </p:sp>
      <p:pic>
        <p:nvPicPr>
          <p:cNvPr id="126" name="Google Shape;126;g369dd99da87_0_0" descr="Art and ancient language meet in this hands-on demonstration of early writing systems.&#10;The video features an art teacher demonstrating how to replicate ancient Mesopotamian writing with modern, accessible tools. Using a popsicle stick as a stylus, the teacher shows how to press wedge-shaped marks into a soft modeling clay tablet, mimicking the traditional cuneiform script." title="Writing in Cuneiform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33000" y="1170125"/>
            <a:ext cx="3048000" cy="1714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g369dd99da87_0_0"/>
          <p:cNvSpPr txBox="1"/>
          <p:nvPr/>
        </p:nvSpPr>
        <p:spPr>
          <a:xfrm>
            <a:off x="5466200" y="2980900"/>
            <a:ext cx="2977500" cy="6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u="sng" dirty="0">
                <a:solidFill>
                  <a:srgbClr val="275781"/>
                </a:solidFill>
                <a:latin typeface="Calibri"/>
                <a:ea typeface="Calibri"/>
                <a:cs typeface="Calibri"/>
                <a:sym typeface="Calibri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Writing in Cuneiform</a:t>
            </a:r>
            <a:endParaRPr sz="1800" dirty="0">
              <a:solidFill>
                <a:srgbClr val="27578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69dd99da87_1_0"/>
          <p:cNvSpPr txBox="1">
            <a:spLocks noGrp="1"/>
          </p:cNvSpPr>
          <p:nvPr>
            <p:ph type="title"/>
          </p:nvPr>
        </p:nvSpPr>
        <p:spPr>
          <a:xfrm>
            <a:off x="420158" y="128793"/>
            <a:ext cx="8225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</a:pPr>
            <a:r>
              <a:rPr lang="en-US" dirty="0"/>
              <a:t>Crack the Code! </a:t>
            </a:r>
            <a:endParaRPr dirty="0"/>
          </a:p>
        </p:txBody>
      </p:sp>
      <p:sp>
        <p:nvSpPr>
          <p:cNvPr id="133" name="Google Shape;133;g369dd99da87_1_0"/>
          <p:cNvSpPr txBox="1">
            <a:spLocks noGrp="1"/>
          </p:cNvSpPr>
          <p:nvPr>
            <p:ph type="body" idx="1"/>
          </p:nvPr>
        </p:nvSpPr>
        <p:spPr>
          <a:xfrm>
            <a:off x="452686" y="701493"/>
            <a:ext cx="7659150" cy="43132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Calibri"/>
              <a:buNone/>
            </a:pPr>
            <a:r>
              <a:rPr lang="en-US" sz="2500" dirty="0"/>
              <a:t>Hidden around the room are 8 slips of paper containing parts of a mystical message from the ancient past. </a:t>
            </a:r>
            <a:endParaRPr sz="2500" dirty="0"/>
          </a:p>
          <a:p>
            <a:pPr marL="45720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AutoNum type="arabicPeriod"/>
            </a:pPr>
            <a:r>
              <a:rPr lang="en-US" sz="2500" dirty="0"/>
              <a:t>Find each slip. </a:t>
            </a:r>
            <a:endParaRPr sz="2500" dirty="0"/>
          </a:p>
          <a:p>
            <a:pPr marL="45720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AutoNum type="arabicPeriod"/>
            </a:pPr>
            <a:r>
              <a:rPr lang="en-US" sz="2500" dirty="0"/>
              <a:t>Use your </a:t>
            </a:r>
            <a:r>
              <a:rPr lang="en-US" sz="2500" b="1" dirty="0"/>
              <a:t>Cuneiform Chart</a:t>
            </a:r>
            <a:r>
              <a:rPr lang="en-US" sz="2500" dirty="0"/>
              <a:t> to transliterate the word into English. </a:t>
            </a:r>
            <a:endParaRPr sz="2500" dirty="0"/>
          </a:p>
          <a:p>
            <a:pPr marL="91440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AutoNum type="alphaLcPeriod"/>
            </a:pPr>
            <a:r>
              <a:rPr lang="en-US" sz="2500" dirty="0"/>
              <a:t>Leave the slip where you found it! </a:t>
            </a:r>
            <a:endParaRPr sz="2500" dirty="0"/>
          </a:p>
          <a:p>
            <a:pPr marL="45720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AutoNum type="arabicPeriod"/>
            </a:pPr>
            <a:r>
              <a:rPr lang="en-US" sz="2500" dirty="0"/>
              <a:t>Add the English word on the correct space based on the second number. </a:t>
            </a:r>
            <a:endParaRPr sz="2500" dirty="0"/>
          </a:p>
          <a:p>
            <a:pPr marL="45720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AutoNum type="arabicPeriod"/>
            </a:pPr>
            <a:r>
              <a:rPr lang="en-US" sz="2500" dirty="0"/>
              <a:t>Repeat until you fill in all the spaces.  Now stamp your clay!</a:t>
            </a:r>
            <a:endParaRPr sz="2500" dirty="0"/>
          </a:p>
        </p:txBody>
      </p:sp>
      <p:pic>
        <p:nvPicPr>
          <p:cNvPr id="2" name="Google Shape;119;p11" title="Cuneiform Hero.png">
            <a:extLst>
              <a:ext uri="{FF2B5EF4-FFF2-40B4-BE49-F238E27FC236}">
                <a16:creationId xmlns:a16="http://schemas.microsoft.com/office/drawing/2014/main" id="{20E7DDE8-5629-B5C0-B3D7-563E683C688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38731" y="128793"/>
            <a:ext cx="1673688" cy="6955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2"/>
          <p:cNvSpPr txBox="1">
            <a:spLocks noGrp="1"/>
          </p:cNvSpPr>
          <p:nvPr>
            <p:ph type="title"/>
          </p:nvPr>
        </p:nvSpPr>
        <p:spPr>
          <a:xfrm>
            <a:off x="456175" y="445025"/>
            <a:ext cx="3898971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</a:pPr>
            <a:r>
              <a:rPr lang="en-US" u="sng" dirty="0">
                <a:solidFill>
                  <a:srgbClr val="91192A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Writing and Books</a:t>
            </a:r>
            <a:endParaRPr dirty="0"/>
          </a:p>
        </p:txBody>
      </p:sp>
      <p:sp>
        <p:nvSpPr>
          <p:cNvPr id="139" name="Google Shape;139;p12"/>
          <p:cNvSpPr txBox="1">
            <a:spLocks noGrp="1"/>
          </p:cNvSpPr>
          <p:nvPr>
            <p:ph type="body" idx="1"/>
          </p:nvPr>
        </p:nvSpPr>
        <p:spPr>
          <a:xfrm>
            <a:off x="456300" y="1152475"/>
            <a:ext cx="82254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Arial" panose="020B0604020202020204" pitchFamily="34" charset="0"/>
              <a:buChar char="•"/>
            </a:pPr>
            <a:r>
              <a:rPr lang="en-US" dirty="0"/>
              <a:t>Get assigned one of the following sections and write the title on your handout: </a:t>
            </a:r>
            <a:endParaRPr dirty="0"/>
          </a:p>
          <a:p>
            <a: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Wingdings" panose="05000000000000000000" pitchFamily="2" charset="2"/>
              <a:buChar char="§"/>
            </a:pPr>
            <a:r>
              <a:rPr lang="en-US" dirty="0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0"/>
                  </a:ext>
                </a:extLst>
              </a:rPr>
              <a:t>Hebrew script + Scroll</a:t>
            </a:r>
            <a:endParaRPr lang="en-US" dirty="0">
              <a:extLst>
                <a:ext uri="http://customooxmlschemas.google.com/">
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"/>
                </a:ext>
              </a:extLst>
            </a:endParaRPr>
          </a:p>
          <a:p>
            <a: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Wingdings" panose="05000000000000000000" pitchFamily="2" charset="2"/>
              <a:buChar char="§"/>
            </a:pPr>
            <a:r>
              <a:rPr lang="en-US" dirty="0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2"/>
                  </a:ext>
                </a:extLst>
              </a:rPr>
              <a:t>Nepalese script + Leporello</a:t>
            </a:r>
            <a:endParaRPr lang="en-US" dirty="0">
              <a:extLst>
                <a:ext uri="http://customooxmlschemas.google.com/">
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3"/>
                </a:ext>
              </a:extLst>
            </a:endParaRPr>
          </a:p>
          <a:p>
            <a: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Wingdings" panose="05000000000000000000" pitchFamily="2" charset="2"/>
              <a:buChar char="§"/>
            </a:pPr>
            <a:r>
              <a:rPr lang="en-US" dirty="0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4"/>
                  </a:ext>
                </a:extLst>
              </a:rPr>
              <a:t>Lettering sketch + Typeface design</a:t>
            </a:r>
            <a:endParaRPr lang="en-US" dirty="0">
              <a:extLst>
                <a:ext uri="http://customooxmlschemas.google.com/">
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5"/>
                </a:ext>
              </a:extLst>
            </a:endParaRPr>
          </a:p>
          <a:p>
            <a: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Wingdings" panose="05000000000000000000" pitchFamily="2" charset="2"/>
              <a:buChar char="§"/>
            </a:pPr>
            <a:r>
              <a:rPr lang="en-US" dirty="0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6"/>
                  </a:ext>
                </a:extLst>
              </a:rPr>
              <a:t>Specimens, catalogs, typeface specimens </a:t>
            </a:r>
            <a:endParaRPr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3"/>
          <p:cNvSpPr txBox="1">
            <a:spLocks noGrp="1"/>
          </p:cNvSpPr>
          <p:nvPr>
            <p:ph type="title"/>
          </p:nvPr>
        </p:nvSpPr>
        <p:spPr>
          <a:xfrm>
            <a:off x="456175" y="445025"/>
            <a:ext cx="8225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</a:pPr>
            <a:r>
              <a:rPr lang="en-US" dirty="0"/>
              <a:t>Writing and Books</a:t>
            </a:r>
            <a:endParaRPr dirty="0"/>
          </a:p>
        </p:txBody>
      </p:sp>
      <p:sp>
        <p:nvSpPr>
          <p:cNvPr id="145" name="Google Shape;145;p13"/>
          <p:cNvSpPr txBox="1">
            <a:spLocks noGrp="1"/>
          </p:cNvSpPr>
          <p:nvPr>
            <p:ph type="body" idx="1"/>
          </p:nvPr>
        </p:nvSpPr>
        <p:spPr>
          <a:xfrm>
            <a:off x="456300" y="1152475"/>
            <a:ext cx="7987200" cy="2855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35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dirty="0"/>
              <a:t>Access the website listed below: </a:t>
            </a:r>
            <a:endParaRPr dirty="0"/>
          </a:p>
          <a:p>
            <a: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Arial" panose="020B0604020202020204" pitchFamily="34" charset="0"/>
              <a:buChar char="•"/>
            </a:pPr>
            <a:r>
              <a:rPr lang="en-US" dirty="0"/>
              <a:t>Type in </a:t>
            </a:r>
            <a:r>
              <a:rPr lang="en-US" sz="2000" u="sng" dirty="0">
                <a:solidFill>
                  <a:srgbClr val="27578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https://k20.ou.edu/cuneiform</a:t>
            </a:r>
            <a:r>
              <a:rPr lang="en-US" sz="2000" dirty="0">
                <a:solidFill>
                  <a:srgbClr val="275781"/>
                </a:solidFill>
              </a:rPr>
              <a:t> </a:t>
            </a:r>
            <a:endParaRPr dirty="0"/>
          </a:p>
          <a:p>
            <a:pPr marL="635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635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Complete your handout. </a:t>
            </a:r>
            <a:endParaRPr sz="1400" dirty="0">
              <a:latin typeface="Arial"/>
              <a:ea typeface="Arial"/>
              <a:cs typeface="Arial"/>
              <a:sym typeface="Arial"/>
            </a:endParaRPr>
          </a:p>
          <a:p>
            <a:pPr marL="577850" lvl="0" indent="-514350" algn="l" rtl="0"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Arial"/>
              <a:buAutoNum type="arabicPeriod"/>
            </a:pPr>
            <a:r>
              <a:rPr lang="en-US" dirty="0"/>
              <a:t>Read through your assigned section. </a:t>
            </a:r>
            <a:endParaRPr dirty="0"/>
          </a:p>
          <a:p>
            <a:pPr marL="577850" lvl="0" indent="-514350" algn="l" rtl="0"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Arial"/>
              <a:buAutoNum type="arabicPeriod"/>
            </a:pPr>
            <a:r>
              <a:rPr lang="en-US" dirty="0"/>
              <a:t>Write a 2-3 sentence summary.</a:t>
            </a:r>
            <a:endParaRPr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4"/>
          <p:cNvSpPr txBox="1">
            <a:spLocks noGrp="1"/>
          </p:cNvSpPr>
          <p:nvPr>
            <p:ph type="title"/>
          </p:nvPr>
        </p:nvSpPr>
        <p:spPr>
          <a:xfrm>
            <a:off x="456175" y="445025"/>
            <a:ext cx="8225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</a:pPr>
            <a:r>
              <a:rPr lang="en-US"/>
              <a:t>Jigsaw</a:t>
            </a:r>
            <a:endParaRPr/>
          </a:p>
        </p:txBody>
      </p:sp>
      <p:sp>
        <p:nvSpPr>
          <p:cNvPr id="151" name="Google Shape;151;p14"/>
          <p:cNvSpPr txBox="1">
            <a:spLocks noGrp="1"/>
          </p:cNvSpPr>
          <p:nvPr>
            <p:ph type="body" idx="1"/>
          </p:nvPr>
        </p:nvSpPr>
        <p:spPr>
          <a:xfrm>
            <a:off x="456300" y="1152475"/>
            <a:ext cx="5241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577850" lvl="0" indent="-514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Font typeface="Arial"/>
              <a:buAutoNum type="arabicPeriod"/>
            </a:pPr>
            <a:r>
              <a:rPr lang="en-US"/>
              <a:t>Teach the section you read to your group members. </a:t>
            </a:r>
            <a:endParaRPr/>
          </a:p>
          <a:p>
            <a:pPr marL="577850" lvl="0" indent="-514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Font typeface="Arial"/>
              <a:buAutoNum type="arabicPeriod"/>
            </a:pPr>
            <a:r>
              <a:rPr lang="en-US"/>
              <a:t>Write down notes from their sections on your handout. </a:t>
            </a:r>
            <a:endParaRPr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Calibri"/>
              <a:buNone/>
            </a:pPr>
            <a:endParaRPr/>
          </a:p>
        </p:txBody>
      </p:sp>
      <p:pic>
        <p:nvPicPr>
          <p:cNvPr id="152" name="Google Shape;152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42475" y="1049283"/>
            <a:ext cx="3044950" cy="3044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5"/>
          <p:cNvSpPr txBox="1">
            <a:spLocks noGrp="1"/>
          </p:cNvSpPr>
          <p:nvPr>
            <p:ph type="title"/>
          </p:nvPr>
        </p:nvSpPr>
        <p:spPr>
          <a:xfrm>
            <a:off x="456175" y="445025"/>
            <a:ext cx="8225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</a:pPr>
            <a:r>
              <a:rPr lang="en-US"/>
              <a:t>Bad Yelp Review</a:t>
            </a:r>
            <a:endParaRPr/>
          </a:p>
        </p:txBody>
      </p:sp>
      <p:sp>
        <p:nvSpPr>
          <p:cNvPr id="158" name="Google Shape;158;p15"/>
          <p:cNvSpPr txBox="1">
            <a:spLocks noGrp="1"/>
          </p:cNvSpPr>
          <p:nvPr>
            <p:ph type="body" idx="1"/>
          </p:nvPr>
        </p:nvSpPr>
        <p:spPr>
          <a:xfrm>
            <a:off x="456300" y="1152475"/>
            <a:ext cx="82254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Font typeface="Arial" panose="020B0604020202020204" pitchFamily="34" charset="0"/>
              <a:buChar char="•"/>
            </a:pPr>
            <a:r>
              <a:rPr lang="en-US" b="1" dirty="0"/>
              <a:t>Earliest known complaint:</a:t>
            </a:r>
            <a:r>
              <a:rPr lang="en-US" dirty="0"/>
              <a:t> A clay tablet from c. 1750 BCE, discovered in Ur (modern Iraq), records a customer’s message to a copper merchant named </a:t>
            </a:r>
            <a:r>
              <a:rPr lang="en-US" dirty="0" err="1"/>
              <a:t>Ea‑nāṣir</a:t>
            </a:r>
            <a:r>
              <a:rPr lang="en-US" dirty="0"/>
              <a:t>—now housed at the British Museum. </a:t>
            </a:r>
            <a:endParaRPr dirty="0"/>
          </a:p>
          <a:p>
            <a: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Font typeface="Arial" panose="020B0604020202020204" pitchFamily="34" charset="0"/>
              <a:buChar char="•"/>
            </a:pPr>
            <a:r>
              <a:rPr lang="en-US" b="1" dirty="0"/>
              <a:t>Customer:</a:t>
            </a:r>
            <a:r>
              <a:rPr lang="en-US" dirty="0"/>
              <a:t> A man named Nanni wrote in Akkadian cuneiform, complaining about the poor quality of copper delivered, a misdirected shipment, and rude treatment toward his messenger.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"/>
          <p:cNvSpPr txBox="1">
            <a:spLocks noGrp="1"/>
          </p:cNvSpPr>
          <p:nvPr>
            <p:ph type="ctrTitle"/>
          </p:nvPr>
        </p:nvSpPr>
        <p:spPr>
          <a:xfrm>
            <a:off x="456175" y="744575"/>
            <a:ext cx="82323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</a:pPr>
            <a:r>
              <a:rPr lang="en-US"/>
              <a:t>Wedges and Words</a:t>
            </a:r>
            <a:endParaRPr/>
          </a:p>
        </p:txBody>
      </p:sp>
      <p:sp>
        <p:nvSpPr>
          <p:cNvPr id="46" name="Google Shape;46;p2"/>
          <p:cNvSpPr txBox="1">
            <a:spLocks noGrp="1"/>
          </p:cNvSpPr>
          <p:nvPr>
            <p:ph type="subTitle" idx="1"/>
          </p:nvPr>
        </p:nvSpPr>
        <p:spPr>
          <a:xfrm>
            <a:off x="456175" y="2834125"/>
            <a:ext cx="82323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/>
              <a:t>Cuneiform and the Ancient World</a:t>
            </a:r>
            <a:endParaRPr/>
          </a:p>
        </p:txBody>
      </p:sp>
      <p:pic>
        <p:nvPicPr>
          <p:cNvPr id="47" name="Google Shape;47;p2" title="Cuneiform Cover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634746">
            <a:off x="6253696" y="2204895"/>
            <a:ext cx="2051035" cy="20510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6"/>
          <p:cNvSpPr txBox="1">
            <a:spLocks noGrp="1"/>
          </p:cNvSpPr>
          <p:nvPr>
            <p:ph type="title"/>
          </p:nvPr>
        </p:nvSpPr>
        <p:spPr>
          <a:xfrm>
            <a:off x="456175" y="445025"/>
            <a:ext cx="8225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</a:pPr>
            <a:r>
              <a:rPr lang="en-US"/>
              <a:t>Cuneiform Project</a:t>
            </a:r>
            <a:endParaRPr/>
          </a:p>
        </p:txBody>
      </p:sp>
      <p:sp>
        <p:nvSpPr>
          <p:cNvPr id="164" name="Google Shape;164;p16"/>
          <p:cNvSpPr txBox="1">
            <a:spLocks noGrp="1"/>
          </p:cNvSpPr>
          <p:nvPr>
            <p:ph type="body" idx="1"/>
          </p:nvPr>
        </p:nvSpPr>
        <p:spPr>
          <a:xfrm>
            <a:off x="456300" y="1152475"/>
            <a:ext cx="4974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AutoNum type="arabicPeriod"/>
            </a:pPr>
            <a:r>
              <a:rPr lang="en-US" dirty="0"/>
              <a:t>Map your mug project using the Graphic Organizer handout. </a:t>
            </a:r>
            <a:endParaRPr dirty="0"/>
          </a:p>
          <a:p>
            <a:pPr marL="45720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AutoNum type="arabicPeriod"/>
            </a:pPr>
            <a:r>
              <a:rPr lang="en-US" dirty="0"/>
              <a:t>Use the Mug Template handout to shape your clay. </a:t>
            </a:r>
            <a:endParaRPr dirty="0"/>
          </a:p>
          <a:p>
            <a:pPr marL="45720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AutoNum type="arabicPeriod"/>
            </a:pPr>
            <a:r>
              <a:rPr lang="en-US" dirty="0"/>
              <a:t>After your clay is in 3 parts, stamp your cuneiform message. </a:t>
            </a:r>
            <a:endParaRPr dirty="0"/>
          </a:p>
          <a:p>
            <a:pPr marL="45720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AutoNum type="arabicPeriod"/>
            </a:pPr>
            <a:r>
              <a:rPr lang="en-US" dirty="0"/>
              <a:t>Build your mug.</a:t>
            </a:r>
            <a:endParaRPr dirty="0"/>
          </a:p>
          <a:p>
            <a:pPr marL="45720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AutoNum type="arabicPeriod"/>
            </a:pPr>
            <a:r>
              <a:rPr lang="en-US" dirty="0"/>
              <a:t>Add any additional 3D designs! </a:t>
            </a:r>
            <a:endParaRPr dirty="0"/>
          </a:p>
        </p:txBody>
      </p:sp>
      <p:pic>
        <p:nvPicPr>
          <p:cNvPr id="165" name="Google Shape;165;p16" title="cuneiform_mug.JPG"/>
          <p:cNvPicPr preferRelativeResize="0"/>
          <p:nvPr/>
        </p:nvPicPr>
        <p:blipFill rotWithShape="1">
          <a:blip r:embed="rId3">
            <a:alphaModFix/>
          </a:blip>
          <a:srcRect l="10784" t="17752" r="26590" b="25055"/>
          <a:stretch/>
        </p:blipFill>
        <p:spPr>
          <a:xfrm>
            <a:off x="6501999" y="2687009"/>
            <a:ext cx="1615560" cy="1846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16" title="mugtemplate_assembly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23857" y="208855"/>
            <a:ext cx="2415751" cy="22419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7"/>
          <p:cNvSpPr txBox="1">
            <a:spLocks noGrp="1"/>
          </p:cNvSpPr>
          <p:nvPr>
            <p:ph type="title"/>
          </p:nvPr>
        </p:nvSpPr>
        <p:spPr>
          <a:xfrm>
            <a:off x="456175" y="445025"/>
            <a:ext cx="8225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</a:pPr>
            <a:r>
              <a:rPr lang="en-US"/>
              <a:t>Venn Diagram </a:t>
            </a:r>
            <a:endParaRPr/>
          </a:p>
        </p:txBody>
      </p:sp>
      <p:sp>
        <p:nvSpPr>
          <p:cNvPr id="172" name="Google Shape;172;p17"/>
          <p:cNvSpPr txBox="1">
            <a:spLocks noGrp="1"/>
          </p:cNvSpPr>
          <p:nvPr>
            <p:ph type="body" idx="1"/>
          </p:nvPr>
        </p:nvSpPr>
        <p:spPr>
          <a:xfrm>
            <a:off x="456300" y="1152475"/>
            <a:ext cx="3955633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35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dirty="0"/>
              <a:t>With a partner, create and fill in a Venn Diagram that compares cuneiform writing to modern. </a:t>
            </a:r>
            <a:endParaRPr dirty="0"/>
          </a:p>
        </p:txBody>
      </p:sp>
      <p:pic>
        <p:nvPicPr>
          <p:cNvPr id="173" name="Google Shape;173;p17"/>
          <p:cNvPicPr preferRelativeResize="0"/>
          <p:nvPr/>
        </p:nvPicPr>
        <p:blipFill rotWithShape="1">
          <a:blip r:embed="rId3">
            <a:alphaModFix/>
          </a:blip>
          <a:srcRect l="9946" t="20595" r="12493" b="22069"/>
          <a:stretch/>
        </p:blipFill>
        <p:spPr>
          <a:xfrm>
            <a:off x="4277226" y="830179"/>
            <a:ext cx="4794839" cy="3544422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17"/>
          <p:cNvSpPr txBox="1"/>
          <p:nvPr/>
        </p:nvSpPr>
        <p:spPr>
          <a:xfrm>
            <a:off x="4617001" y="2447242"/>
            <a:ext cx="119348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Cuneiform</a:t>
            </a: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17"/>
          <p:cNvSpPr txBox="1"/>
          <p:nvPr/>
        </p:nvSpPr>
        <p:spPr>
          <a:xfrm>
            <a:off x="7878581" y="2417724"/>
            <a:ext cx="119348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Modern </a:t>
            </a: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17"/>
          <p:cNvSpPr txBox="1"/>
          <p:nvPr/>
        </p:nvSpPr>
        <p:spPr>
          <a:xfrm>
            <a:off x="6214311" y="1632285"/>
            <a:ext cx="125329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Similarities </a:t>
            </a: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3"/>
          <p:cNvSpPr txBox="1">
            <a:spLocks noGrp="1"/>
          </p:cNvSpPr>
          <p:nvPr>
            <p:ph type="ctrTitle"/>
          </p:nvPr>
        </p:nvSpPr>
        <p:spPr>
          <a:xfrm>
            <a:off x="854487" y="704075"/>
            <a:ext cx="7326600" cy="166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</a:pPr>
            <a:r>
              <a:rPr lang="en-US" dirty="0"/>
              <a:t>Essential Question</a:t>
            </a:r>
            <a:endParaRPr dirty="0"/>
          </a:p>
        </p:txBody>
      </p:sp>
      <p:sp>
        <p:nvSpPr>
          <p:cNvPr id="53" name="Google Shape;53;p3"/>
          <p:cNvSpPr txBox="1">
            <a:spLocks noGrp="1"/>
          </p:cNvSpPr>
          <p:nvPr>
            <p:ph type="subTitle" idx="1"/>
          </p:nvPr>
        </p:nvSpPr>
        <p:spPr>
          <a:xfrm>
            <a:off x="830716" y="2522014"/>
            <a:ext cx="7326600" cy="101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dirty="0"/>
              <a:t>What can ancient writing systems like cuneiform teach us about human communication today?</a:t>
            </a: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4"/>
          <p:cNvSpPr txBox="1">
            <a:spLocks noGrp="1"/>
          </p:cNvSpPr>
          <p:nvPr>
            <p:ph type="ctrTitle"/>
          </p:nvPr>
        </p:nvSpPr>
        <p:spPr>
          <a:xfrm>
            <a:off x="908700" y="494870"/>
            <a:ext cx="7326600" cy="166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</a:pPr>
            <a:r>
              <a:rPr lang="en-US" dirty="0"/>
              <a:t>Lesson Objectives</a:t>
            </a:r>
            <a:endParaRPr dirty="0"/>
          </a:p>
        </p:txBody>
      </p:sp>
      <p:sp>
        <p:nvSpPr>
          <p:cNvPr id="59" name="Google Shape;59;p4"/>
          <p:cNvSpPr txBox="1">
            <a:spLocks noGrp="1"/>
          </p:cNvSpPr>
          <p:nvPr>
            <p:ph type="subTitle" idx="1"/>
          </p:nvPr>
        </p:nvSpPr>
        <p:spPr>
          <a:xfrm>
            <a:off x="847258" y="2276247"/>
            <a:ext cx="7326600" cy="222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5207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Font typeface="Arial" panose="020B0604020202020204" pitchFamily="34" charset="0"/>
              <a:buChar char="•"/>
            </a:pPr>
            <a:r>
              <a:rPr lang="en-US" dirty="0"/>
              <a:t>Understand the role cuneiform had in communication in Mesopotamia.</a:t>
            </a:r>
            <a:endParaRPr dirty="0"/>
          </a:p>
          <a:p>
            <a:pPr marL="5207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Font typeface="Arial" panose="020B0604020202020204" pitchFamily="34" charset="0"/>
              <a:buChar char="•"/>
            </a:pPr>
            <a:r>
              <a:rPr lang="en-US" dirty="0"/>
              <a:t>Demonstrate knowledge of Alphabetic Cuneiform.</a:t>
            </a:r>
            <a:endParaRPr sz="27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5"/>
          <p:cNvSpPr txBox="1">
            <a:spLocks noGrp="1"/>
          </p:cNvSpPr>
          <p:nvPr>
            <p:ph type="title"/>
          </p:nvPr>
        </p:nvSpPr>
        <p:spPr>
          <a:xfrm>
            <a:off x="754050" y="4190925"/>
            <a:ext cx="7635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u="sng" dirty="0">
                <a:solidFill>
                  <a:schemeClr val="accent2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Cuneiform</a:t>
            </a:r>
            <a:endParaRPr dirty="0">
              <a:solidFill>
                <a:schemeClr val="accent2"/>
              </a:solidFill>
            </a:endParaRPr>
          </a:p>
        </p:txBody>
      </p:sp>
      <p:pic>
        <p:nvPicPr>
          <p:cNvPr id="65" name="Google Shape;65;p5" title="Cuneiform | Daily Bellringer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24827" y="551760"/>
            <a:ext cx="6294346" cy="3553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"/>
          <p:cNvSpPr txBox="1">
            <a:spLocks noGrp="1"/>
          </p:cNvSpPr>
          <p:nvPr>
            <p:ph type="title"/>
          </p:nvPr>
        </p:nvSpPr>
        <p:spPr>
          <a:xfrm>
            <a:off x="456175" y="445025"/>
            <a:ext cx="8225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US" sz="3640"/>
              <a:t>Caption This</a:t>
            </a:r>
            <a:endParaRPr sz="3640"/>
          </a:p>
        </p:txBody>
      </p:sp>
      <p:sp>
        <p:nvSpPr>
          <p:cNvPr id="71" name="Google Shape;71;p6"/>
          <p:cNvSpPr txBox="1">
            <a:spLocks noGrp="1"/>
          </p:cNvSpPr>
          <p:nvPr>
            <p:ph type="body" idx="1"/>
          </p:nvPr>
        </p:nvSpPr>
        <p:spPr>
          <a:xfrm>
            <a:off x="400882" y="1561184"/>
            <a:ext cx="8225400" cy="2518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Arial" panose="020B0604020202020204" pitchFamily="34" charset="0"/>
              <a:buChar char="•"/>
            </a:pPr>
            <a:r>
              <a:rPr lang="en-US" dirty="0"/>
              <a:t>With your group, create a 1-3 sentence caption for the images on the next four slides.  </a:t>
            </a:r>
            <a:endParaRPr dirty="0"/>
          </a:p>
          <a:p>
            <a: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Font typeface="Arial" panose="020B0604020202020204" pitchFamily="34" charset="0"/>
              <a:buChar char="•"/>
            </a:pPr>
            <a:r>
              <a:rPr lang="en-US" dirty="0"/>
              <a:t>Be sure to describe what you see and what sticks out as important. </a:t>
            </a:r>
            <a:endParaRPr dirty="0"/>
          </a:p>
        </p:txBody>
      </p:sp>
      <p:pic>
        <p:nvPicPr>
          <p:cNvPr id="72" name="Google Shape;72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16012" y="165916"/>
            <a:ext cx="1565563" cy="15611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oogle Shape;77;p7" descr="A close-up of some ancient artifacts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08180" y="278521"/>
            <a:ext cx="3194979" cy="4586457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7"/>
          <p:cNvSpPr txBox="1">
            <a:spLocks noGrp="1"/>
          </p:cNvSpPr>
          <p:nvPr>
            <p:ph type="title"/>
          </p:nvPr>
        </p:nvSpPr>
        <p:spPr>
          <a:xfrm>
            <a:off x="456175" y="445025"/>
            <a:ext cx="8225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US" sz="3640"/>
              <a:t>Caption This</a:t>
            </a:r>
            <a:endParaRPr sz="3640"/>
          </a:p>
        </p:txBody>
      </p:sp>
      <p:pic>
        <p:nvPicPr>
          <p:cNvPr id="79" name="Google Shape;79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3712569"/>
            <a:ext cx="1430931" cy="14309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8" descr="A brown square object with carved text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 l="15545" r="15258"/>
          <a:stretch/>
        </p:blipFill>
        <p:spPr>
          <a:xfrm>
            <a:off x="4102150" y="200815"/>
            <a:ext cx="3439258" cy="4741869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8"/>
          <p:cNvSpPr txBox="1">
            <a:spLocks noGrp="1"/>
          </p:cNvSpPr>
          <p:nvPr>
            <p:ph type="title"/>
          </p:nvPr>
        </p:nvSpPr>
        <p:spPr>
          <a:xfrm>
            <a:off x="456175" y="445025"/>
            <a:ext cx="8225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US" sz="3640"/>
              <a:t>Caption This</a:t>
            </a:r>
            <a:endParaRPr sz="3640"/>
          </a:p>
        </p:txBody>
      </p:sp>
      <p:pic>
        <p:nvPicPr>
          <p:cNvPr id="86" name="Google Shape;86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3712569"/>
            <a:ext cx="1430931" cy="14309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9"/>
          <p:cNvSpPr txBox="1">
            <a:spLocks noGrp="1"/>
          </p:cNvSpPr>
          <p:nvPr>
            <p:ph type="title"/>
          </p:nvPr>
        </p:nvSpPr>
        <p:spPr>
          <a:xfrm>
            <a:off x="456175" y="445025"/>
            <a:ext cx="8225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US" sz="3640"/>
              <a:t>Caption This</a:t>
            </a:r>
            <a:endParaRPr sz="3640"/>
          </a:p>
        </p:txBody>
      </p:sp>
      <p:pic>
        <p:nvPicPr>
          <p:cNvPr id="92" name="Google Shape;92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3712569"/>
            <a:ext cx="1430931" cy="1430931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9" descr="A close-up of a wooden object&#10;&#10;AI-generated content may be incorrect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12994" y="220694"/>
            <a:ext cx="3285334" cy="47021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K20 LEAR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89C3"/>
      </a:accent1>
      <a:accent2>
        <a:srgbClr val="285782"/>
      </a:accent2>
      <a:accent3>
        <a:srgbClr val="90192A"/>
      </a:accent3>
      <a:accent4>
        <a:srgbClr val="E6BC37"/>
      </a:accent4>
      <a:accent5>
        <a:srgbClr val="FFFFFF"/>
      </a:accent5>
      <a:accent6>
        <a:srgbClr val="FFFFFF"/>
      </a:accent6>
      <a:hlink>
        <a:srgbClr val="FFFFFF"/>
      </a:hlink>
      <a:folHlink>
        <a:srgbClr val="FFFF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317</TotalTime>
  <Words>1014</Words>
  <Application>Microsoft Office PowerPoint</Application>
  <PresentationFormat>On-screen Show (16:9)</PresentationFormat>
  <Paragraphs>93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Calibri</vt:lpstr>
      <vt:lpstr>Noto Sans Symbols</vt:lpstr>
      <vt:lpstr>Wingdings</vt:lpstr>
      <vt:lpstr>K20 LEARN</vt:lpstr>
      <vt:lpstr>PowerPoint Presentation</vt:lpstr>
      <vt:lpstr>Wedges and Words</vt:lpstr>
      <vt:lpstr>Essential Question</vt:lpstr>
      <vt:lpstr>Lesson Objectives</vt:lpstr>
      <vt:lpstr>Cuneiform</vt:lpstr>
      <vt:lpstr>Caption This</vt:lpstr>
      <vt:lpstr>Caption This</vt:lpstr>
      <vt:lpstr>Caption This</vt:lpstr>
      <vt:lpstr>Caption This</vt:lpstr>
      <vt:lpstr>Caption This</vt:lpstr>
      <vt:lpstr>Important Vocabulary</vt:lpstr>
      <vt:lpstr>Alphabetic Cuneiform Chart</vt:lpstr>
      <vt:lpstr>Crack the Code! </vt:lpstr>
      <vt:lpstr>How to Stamp Clay</vt:lpstr>
      <vt:lpstr>Crack the Code! </vt:lpstr>
      <vt:lpstr>Writing and Books</vt:lpstr>
      <vt:lpstr>Writing and Books</vt:lpstr>
      <vt:lpstr>Jigsaw</vt:lpstr>
      <vt:lpstr>Bad Yelp Review</vt:lpstr>
      <vt:lpstr>Cuneiform Project</vt:lpstr>
      <vt:lpstr>Venn Diagram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K20 Center</dc:creator>
  <cp:lastModifiedBy>McLeod Porter, Delma</cp:lastModifiedBy>
  <cp:revision>4</cp:revision>
  <dcterms:modified xsi:type="dcterms:W3CDTF">2025-07-10T12:53:51Z</dcterms:modified>
</cp:coreProperties>
</file>