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tT1tkKAufF+fmL+Okb5rNLHiz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996" autoAdjust="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britannica.com/kids/article/Mesopotamia/353456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82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HxDPZG_KhH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689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waGU6dOH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arvardartmuseums.org/collections/object/146548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museum.org/art/collection/search/32585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earn.k20center.ou.edu/strategy/82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82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historyofwriting.learncalligraphy.co.uk/the-sumerians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Encyclopædia Britannica, inc. (2025). Mesopotamia. Encyclopædia Britannica.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https://kids.britannica.com/kids/article/Mesopotamia/353456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Caption this.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6af302e1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6af302e1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6b18029b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6b18029b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Adapted from CREWS Project at the University of Cambridge.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9dd99da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9dd99da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 Center. (n.d.). Writing in cuneiform. Video. </a:t>
            </a:r>
            <a:r>
              <a:rPr lang="en-US" dirty="0">
                <a:hlinkClick r:id="rId3"/>
              </a:rPr>
              <a:t>Writing in Cuneiform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9dd99da8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369dd99da8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Łubocki, J. M. (n.d.). </a:t>
            </a:r>
            <a:r>
              <a:rPr lang="en-US" i="1"/>
              <a:t>Writing and books at the National Museum of Wrocław</a:t>
            </a:r>
            <a:r>
              <a:rPr lang="en-US"/>
              <a:t>. Google Arts &amp; Culture. https://artsandculture.google.com/story/7QWxHkBam8ko9A   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Łubocki, J. M. (n.d.). </a:t>
            </a:r>
            <a:r>
              <a:rPr lang="en-US" i="1"/>
              <a:t>Writing and books at the National Museum of Wrocław</a:t>
            </a:r>
            <a:r>
              <a:rPr lang="en-US"/>
              <a:t>. Google Arts &amp; Culture. https://artsandculture.google.com/story/7QWxHkBam8ko9A   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Jigsaw.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https://learn.k20center.ou.edu/strategy/179</a:t>
            </a: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Harmon, J. (2025). Mug Template [personal image].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Harmon, J. (2025). </a:t>
            </a:r>
            <a:r>
              <a:rPr lang="en-US"/>
              <a:t>Mug Model [personal image].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Venn diagram. Tech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Tools.</a:t>
            </a:r>
            <a:r>
              <a:rPr lang="en-US" sz="1100" b="0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://learn.k20center.ou.edu/tech-tool/689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endParaRPr b="0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Daily Bellringer. (2022, December 4). </a:t>
            </a:r>
            <a:r>
              <a:rPr lang="en-US" sz="11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Cuneiform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YouTube. [video] </a:t>
            </a:r>
            <a:r>
              <a:rPr lang="en-US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https://www.youtube.com/watch?v=MZwaGU6dOH8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Caption this.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</a:t>
            </a:r>
            <a:endParaRPr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Caption this.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</a:t>
            </a:r>
            <a:endParaRPr b="0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Harvard Art Museums. (2000). Cuneiform tablet and envelope: Old Assyrian letter. The Harvard Art Museums. Retrieved from </a:t>
            </a:r>
            <a:r>
              <a:rPr lang="en-US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https://harvardartmuseums.org/collections/object/146548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Cuneiform tablet. The Metropolitan Museum of Art. (n.d.). </a:t>
            </a:r>
            <a:r>
              <a:rPr lang="en-US" sz="1100" b="0" i="1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https://www.metmuseum.org/art/collection/search/325858    </a:t>
            </a:r>
            <a:r>
              <a:rPr lang="en-US" sz="11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Caption this. Strategies. </a:t>
            </a:r>
            <a:r>
              <a:rPr lang="en-US" sz="11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</a:t>
            </a:r>
            <a:endParaRPr b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(n.d.). Caption this. Strategies. </a:t>
            </a:r>
            <a:r>
              <a:rPr lang="en-US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https://learn.k20center.ou.edu/strategy/82</a:t>
            </a:r>
            <a:endParaRPr b="0"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Sumerians. A brief history of writing. (2019, May 26). </a:t>
            </a:r>
            <a:r>
              <a:rPr lang="en-US" sz="11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http://historyofwriting.learncalligraphy.co.uk/the-sumerians/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dirty="0"/>
          </a:p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2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6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" name="Google Shape;17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TITLE_AND_BODY_1_1_1_2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7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TITLE_AND_BODY_1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Noto Sans Symbols"/>
              <a:buChar char="▪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9" title="k20center-logo-variations_K20 - Bug 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 txBox="1">
            <a:spLocks noGrp="1"/>
          </p:cNvSpPr>
          <p:nvPr>
            <p:ph type="title"/>
          </p:nvPr>
        </p:nvSpPr>
        <p:spPr>
          <a:xfrm>
            <a:off x="1483050" y="1515775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Calibri"/>
              <a:buNone/>
              <a:defRPr sz="50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title" idx="2"/>
          </p:nvPr>
        </p:nvSpPr>
        <p:spPr>
          <a:xfrm>
            <a:off x="1483050" y="3100738"/>
            <a:ext cx="617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  <a:defRPr sz="2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TITLE_AND_BODY_1_1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2"/>
          </p:nvPr>
        </p:nvSpPr>
        <p:spPr>
          <a:xfrm>
            <a:off x="4687932" y="1152475"/>
            <a:ext cx="399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" name="Google Shape;33;p3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AND_BODY_1_1_1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" name="Google Shape;36;p3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xDPZG_KhH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be.com/shorts/HxDPZG_KhH0" TargetMode="Externa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sandculture.google.com/story/7QWxHkBam8ko9A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20.ou.edu/cuneifor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waGU6dOH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Caption This</a:t>
            </a:r>
            <a:endParaRPr sz="3640"/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12569"/>
            <a:ext cx="1430931" cy="143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0" descr="A map of the ancient world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2784" y="280968"/>
            <a:ext cx="5536066" cy="4020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af302e1f4_0_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Vocabulary</a:t>
            </a:r>
            <a:endParaRPr/>
          </a:p>
        </p:txBody>
      </p:sp>
      <p:sp>
        <p:nvSpPr>
          <p:cNvPr id="106" name="Google Shape;106;g36af302e1f4_0_0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0291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u="sng" dirty="0"/>
              <a:t>Translate</a:t>
            </a:r>
            <a:r>
              <a:rPr lang="en-US" dirty="0"/>
              <a:t> (verb)</a:t>
            </a:r>
            <a:endParaRPr dirty="0"/>
          </a:p>
          <a:p>
            <a:pPr marL="520700" lvl="1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Express the sense of (words or text) in another language. </a:t>
            </a:r>
            <a:endParaRPr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Transliterate</a:t>
            </a:r>
            <a:r>
              <a:rPr lang="en-US" dirty="0"/>
              <a:t> (verb)</a:t>
            </a:r>
            <a:endParaRPr dirty="0"/>
          </a:p>
          <a:p>
            <a:pPr marL="520700" lvl="1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 dirty="0"/>
              <a:t>Write or print (a letter or word) using the closest corresponding letters of a different alphabet or script.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b18029bf9_0_0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Alphabetic Cuneiform Chart</a:t>
            </a:r>
            <a:endParaRPr/>
          </a:p>
        </p:txBody>
      </p:sp>
      <p:pic>
        <p:nvPicPr>
          <p:cNvPr id="112" name="Google Shape;112;g36b18029bf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811" y="1191950"/>
            <a:ext cx="6348125" cy="37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title"/>
          </p:nvPr>
        </p:nvSpPr>
        <p:spPr>
          <a:xfrm>
            <a:off x="456300" y="267927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Crack the Code! </a:t>
            </a:r>
            <a:endParaRPr dirty="0"/>
          </a:p>
        </p:txBody>
      </p:sp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xfrm>
            <a:off x="387630" y="840627"/>
            <a:ext cx="7169724" cy="412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None/>
            </a:pPr>
            <a:r>
              <a:rPr lang="en-US" sz="2500" dirty="0"/>
              <a:t>Hidden around the room are 8 slips of paper containing parts of a mystical message from the ancient past. </a:t>
            </a:r>
            <a:endParaRPr sz="25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500" dirty="0"/>
              <a:t>Find each slip. </a:t>
            </a:r>
            <a:endParaRPr sz="25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500" dirty="0"/>
              <a:t>Use your </a:t>
            </a:r>
            <a:r>
              <a:rPr lang="en-US" sz="2500" b="1" dirty="0"/>
              <a:t>Cuneiform Chart</a:t>
            </a:r>
            <a:r>
              <a:rPr lang="en-US" sz="2500" dirty="0"/>
              <a:t> to transliterate the word into English. </a:t>
            </a:r>
            <a:endParaRPr sz="25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500" dirty="0"/>
              <a:t>Leave the slip where you found it! </a:t>
            </a:r>
            <a:endParaRPr sz="25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500" dirty="0"/>
              <a:t>Add the English word on the correct space based on the second number. </a:t>
            </a:r>
            <a:endParaRPr sz="25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500" dirty="0"/>
              <a:t>Repeat until you fill in all the spaces.  </a:t>
            </a:r>
            <a:endParaRPr sz="2500" dirty="0"/>
          </a:p>
        </p:txBody>
      </p:sp>
      <p:pic>
        <p:nvPicPr>
          <p:cNvPr id="119" name="Google Shape;119;p11" title="Cuneiform 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9807" y="152885"/>
            <a:ext cx="2146851" cy="11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9dd99da87_0_0"/>
          <p:cNvSpPr txBox="1">
            <a:spLocks noGrp="1"/>
          </p:cNvSpPr>
          <p:nvPr>
            <p:ph type="title"/>
          </p:nvPr>
        </p:nvSpPr>
        <p:spPr>
          <a:xfrm>
            <a:off x="1235108" y="454392"/>
            <a:ext cx="822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Stamp Clay</a:t>
            </a:r>
            <a:endParaRPr/>
          </a:p>
        </p:txBody>
      </p:sp>
      <p:sp>
        <p:nvSpPr>
          <p:cNvPr id="125" name="Google Shape;125;g369dd99da87_0_0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482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the first to stamp your answer!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 Transliterate your Riddle answer.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Use popsicle sticks to stamp your clay.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Check your work with your teacher to see if your team is the winner! </a:t>
            </a:r>
            <a:endParaRPr/>
          </a:p>
        </p:txBody>
      </p:sp>
      <p:pic>
        <p:nvPicPr>
          <p:cNvPr id="126" name="Google Shape;126;g369dd99da87_0_0" descr="Art and ancient language meet in this hands-on demonstration of early writing systems.&#10;The video features an art teacher demonstrating how to replicate ancient Mesopotamian writing with modern, accessible tools. Using a popsicle stick as a stylus, the teacher shows how to press wedge-shaped marks into a soft modeling clay tablet, mimicking the traditional cuneiform script." title="Writing in Cuneifor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3000" y="1170125"/>
            <a:ext cx="30480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69dd99da87_0_0"/>
          <p:cNvSpPr txBox="1"/>
          <p:nvPr/>
        </p:nvSpPr>
        <p:spPr>
          <a:xfrm>
            <a:off x="5466200" y="2980900"/>
            <a:ext cx="2977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in Cuneiform</a:t>
            </a:r>
            <a:endParaRPr sz="1800" dirty="0">
              <a:solidFill>
                <a:srgbClr val="2757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69dd99da87_1_0"/>
          <p:cNvSpPr txBox="1">
            <a:spLocks noGrp="1"/>
          </p:cNvSpPr>
          <p:nvPr>
            <p:ph type="title"/>
          </p:nvPr>
        </p:nvSpPr>
        <p:spPr>
          <a:xfrm>
            <a:off x="420158" y="128793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Crack the Code! </a:t>
            </a:r>
            <a:endParaRPr dirty="0"/>
          </a:p>
        </p:txBody>
      </p:sp>
      <p:sp>
        <p:nvSpPr>
          <p:cNvPr id="133" name="Google Shape;133;g369dd99da87_1_0"/>
          <p:cNvSpPr txBox="1">
            <a:spLocks noGrp="1"/>
          </p:cNvSpPr>
          <p:nvPr>
            <p:ph type="body" idx="1"/>
          </p:nvPr>
        </p:nvSpPr>
        <p:spPr>
          <a:xfrm>
            <a:off x="452686" y="701493"/>
            <a:ext cx="7659150" cy="431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None/>
            </a:pPr>
            <a:r>
              <a:rPr lang="en-US" sz="2500" dirty="0"/>
              <a:t>Hidden around the room are 8 slips of paper containing parts of a mystical message from the ancient past. </a:t>
            </a:r>
            <a:endParaRPr sz="25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500" dirty="0"/>
              <a:t>Find each slip. </a:t>
            </a:r>
            <a:endParaRPr sz="25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500" dirty="0"/>
              <a:t>Use your </a:t>
            </a:r>
            <a:r>
              <a:rPr lang="en-US" sz="2500" b="1" dirty="0"/>
              <a:t>Cuneiform Chart</a:t>
            </a:r>
            <a:r>
              <a:rPr lang="en-US" sz="2500" dirty="0"/>
              <a:t> to transliterate the word into English. </a:t>
            </a:r>
            <a:endParaRPr sz="25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500" dirty="0"/>
              <a:t>Leave the slip where you found it! </a:t>
            </a:r>
            <a:endParaRPr sz="25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500" dirty="0"/>
              <a:t>Add the English word on the correct space based on the second number. </a:t>
            </a:r>
            <a:endParaRPr sz="25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500" dirty="0"/>
              <a:t>Repeat until you fill in all the spaces.  Now stamp your clay!</a:t>
            </a:r>
            <a:endParaRPr sz="2500" dirty="0"/>
          </a:p>
        </p:txBody>
      </p:sp>
      <p:pic>
        <p:nvPicPr>
          <p:cNvPr id="2" name="Google Shape;119;p11" title="Cuneiform Hero.png">
            <a:extLst>
              <a:ext uri="{FF2B5EF4-FFF2-40B4-BE49-F238E27FC236}">
                <a16:creationId xmlns:a16="http://schemas.microsoft.com/office/drawing/2014/main" id="{20E7DDE8-5629-B5C0-B3D7-563E683C68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8731" y="128793"/>
            <a:ext cx="1673688" cy="695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389897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u="sng" dirty="0">
                <a:solidFill>
                  <a:srgbClr val="9119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and Books</a:t>
            </a:r>
            <a:endParaRPr dirty="0"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Get assigned one of the following sections and write the title on your handout: </a:t>
            </a:r>
            <a:endParaRPr dirty="0"/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Hebrew script + Scroll</a:t>
            </a:r>
            <a:endParaRPr lang="en-US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Nepalese script + Leporello</a:t>
            </a:r>
            <a:endParaRPr lang="en-US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</a:ext>
              </a:extLst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Lettering sketch + Typeface design</a:t>
            </a:r>
            <a:endParaRPr lang="en-US"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Wingdings" panose="05000000000000000000" pitchFamily="2" charset="2"/>
              <a:buChar char="§"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Specimens, catalogs, typeface specimens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 dirty="0"/>
              <a:t>Writing and Books</a:t>
            </a:r>
            <a:endParaRPr dirty="0"/>
          </a:p>
        </p:txBody>
      </p:sp>
      <p:sp>
        <p:nvSpPr>
          <p:cNvPr id="145" name="Google Shape;145;p13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7987200" cy="285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Access the website listed below: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Type in </a:t>
            </a:r>
            <a:r>
              <a:rPr lang="en-US" sz="2000" u="sng" dirty="0">
                <a:solidFill>
                  <a:srgbClr val="27578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https://k20.ou.edu/cuneiform</a:t>
            </a:r>
            <a:r>
              <a:rPr lang="en-US" sz="2000" dirty="0">
                <a:solidFill>
                  <a:srgbClr val="275781"/>
                </a:solidFill>
              </a:rPr>
              <a:t> </a:t>
            </a: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Complete your handout.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/>
              <a:buAutoNum type="arabicPeriod"/>
            </a:pPr>
            <a:r>
              <a:rPr lang="en-US" dirty="0"/>
              <a:t>Read through your assigned section. </a:t>
            </a:r>
            <a:endParaRPr dirty="0"/>
          </a:p>
          <a:p>
            <a:pPr marL="577850" lvl="0" indent="-514350" algn="l" rtl="0"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/>
              <a:buAutoNum type="arabicPeriod"/>
            </a:pPr>
            <a:r>
              <a:rPr lang="en-US" dirty="0"/>
              <a:t>Write a 2-3 sentence summary.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Jigsaw</a:t>
            </a:r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5241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Teach the section you read to your group members. </a:t>
            </a:r>
            <a:endParaRPr/>
          </a:p>
          <a:p>
            <a:pPr marL="5778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lang="en-US"/>
              <a:t>Write down notes from their sections on your handout.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None/>
            </a:pPr>
            <a:endParaRPr/>
          </a:p>
        </p:txBody>
      </p:sp>
      <p:pic>
        <p:nvPicPr>
          <p:cNvPr id="152" name="Google Shape;15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2475" y="1049283"/>
            <a:ext cx="3044950" cy="30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Bad Yelp Review</a:t>
            </a:r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b="1" dirty="0"/>
              <a:t>Earliest known complaint:</a:t>
            </a:r>
            <a:r>
              <a:rPr lang="en-US" dirty="0"/>
              <a:t> A clay tablet from c. 1750 BCE, discovered in Ur (modern Iraq), records a customer’s message to a copper merchant named </a:t>
            </a:r>
            <a:r>
              <a:rPr lang="en-US" dirty="0" err="1"/>
              <a:t>Ea‑nāṣir</a:t>
            </a:r>
            <a:r>
              <a:rPr lang="en-US" dirty="0"/>
              <a:t>—now housed at the British Museum.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b="1" dirty="0"/>
              <a:t>Customer:</a:t>
            </a:r>
            <a:r>
              <a:rPr lang="en-US" dirty="0"/>
              <a:t> A man named Nanni wrote in Akkadian cuneiform, complaining about the poor quality of copper delivered, a misdirected shipment, and rude treatment toward his messenger.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Wedges and Words</a:t>
            </a:r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Cuneiform and the Ancient World</a:t>
            </a:r>
            <a:endParaRPr/>
          </a:p>
        </p:txBody>
      </p:sp>
      <p:pic>
        <p:nvPicPr>
          <p:cNvPr id="47" name="Google Shape;47;p2" title="Cuneiform Cov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34746">
            <a:off x="6253696" y="2204895"/>
            <a:ext cx="2051035" cy="2051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Cuneiform Project</a:t>
            </a:r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4974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Map your mug project using the Graphic Organizer handout.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Use the Mug Template handout to shape your clay.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After your clay is in 3 parts, stamp your cuneiform message.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Build your mug.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Add any additional 3D designs! </a:t>
            </a:r>
            <a:endParaRPr dirty="0"/>
          </a:p>
        </p:txBody>
      </p:sp>
      <p:pic>
        <p:nvPicPr>
          <p:cNvPr id="165" name="Google Shape;165;p16" title="cuneiform_mug.JPG"/>
          <p:cNvPicPr preferRelativeResize="0"/>
          <p:nvPr/>
        </p:nvPicPr>
        <p:blipFill rotWithShape="1">
          <a:blip r:embed="rId3">
            <a:alphaModFix/>
          </a:blip>
          <a:srcRect l="10784" t="17752" r="26590" b="25055"/>
          <a:stretch/>
        </p:blipFill>
        <p:spPr>
          <a:xfrm>
            <a:off x="6501999" y="2687009"/>
            <a:ext cx="1615560" cy="184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6" title="mugtemplate_assembly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3857" y="208855"/>
            <a:ext cx="2415751" cy="224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Venn Diagram </a:t>
            </a:r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395563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a partner, create and fill in a Venn Diagram that compares cuneiform writing to modern. </a:t>
            </a:r>
            <a:endParaRPr dirty="0"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 l="9946" t="20595" r="12493" b="22069"/>
          <a:stretch/>
        </p:blipFill>
        <p:spPr>
          <a:xfrm>
            <a:off x="4277226" y="830179"/>
            <a:ext cx="4794839" cy="3544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7"/>
          <p:cNvSpPr txBox="1"/>
          <p:nvPr/>
        </p:nvSpPr>
        <p:spPr>
          <a:xfrm>
            <a:off x="4617001" y="2447242"/>
            <a:ext cx="11934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Cuneiform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 txBox="1"/>
          <p:nvPr/>
        </p:nvSpPr>
        <p:spPr>
          <a:xfrm>
            <a:off x="7878581" y="2417724"/>
            <a:ext cx="11934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Modern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6214311" y="1632285"/>
            <a:ext cx="12532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Similarities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854487" y="704075"/>
            <a:ext cx="7326600" cy="1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830716" y="2522014"/>
            <a:ext cx="7326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can ancient writing systems like cuneiform teach us about human communication today?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ctrTitle"/>
          </p:nvPr>
        </p:nvSpPr>
        <p:spPr>
          <a:xfrm>
            <a:off x="908700" y="494870"/>
            <a:ext cx="7326600" cy="16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847258" y="2276247"/>
            <a:ext cx="73266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Understand the role cuneiform had in communication in Mesopotamia.</a:t>
            </a:r>
            <a:endParaRPr dirty="0"/>
          </a:p>
          <a:p>
            <a:pPr marL="5207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Demonstrate knowledge of Alphabetic Cuneiform.</a:t>
            </a:r>
            <a:endParaRPr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54050" y="419092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Cuneiform</a:t>
            </a:r>
            <a:endParaRPr dirty="0">
              <a:solidFill>
                <a:schemeClr val="accent2"/>
              </a:solidFill>
            </a:endParaRPr>
          </a:p>
        </p:txBody>
      </p:sp>
      <p:pic>
        <p:nvPicPr>
          <p:cNvPr id="65" name="Google Shape;65;p5" title="Cuneiform | Daily Bellring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4827" y="551760"/>
            <a:ext cx="6294346" cy="355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Caption This</a:t>
            </a:r>
            <a:endParaRPr sz="3640"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1"/>
          </p:nvPr>
        </p:nvSpPr>
        <p:spPr>
          <a:xfrm>
            <a:off x="400882" y="1561184"/>
            <a:ext cx="8225400" cy="2518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With your group, create a 1-3 sentence caption for the images on the next four slides.  </a:t>
            </a:r>
            <a:endParaRPr dirty="0"/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Be sure to describe what you see and what sticks out as important. </a:t>
            </a:r>
            <a:endParaRPr dirty="0"/>
          </a:p>
        </p:txBody>
      </p:sp>
      <p:pic>
        <p:nvPicPr>
          <p:cNvPr id="72" name="Google Shape;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6012" y="165916"/>
            <a:ext cx="1565563" cy="156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7" descr="A close-up of some ancient artifac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8180" y="278521"/>
            <a:ext cx="3194979" cy="458645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Caption This</a:t>
            </a:r>
            <a:endParaRPr sz="3640"/>
          </a:p>
        </p:txBody>
      </p:sp>
      <p:pic>
        <p:nvPicPr>
          <p:cNvPr id="79" name="Google Shape;7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12569"/>
            <a:ext cx="1430931" cy="143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8" descr="A brown square object with carved text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5545" r="15258"/>
          <a:stretch/>
        </p:blipFill>
        <p:spPr>
          <a:xfrm>
            <a:off x="4102150" y="200815"/>
            <a:ext cx="3439258" cy="474186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Caption This</a:t>
            </a:r>
            <a:endParaRPr sz="3640"/>
          </a:p>
        </p:txBody>
      </p:sp>
      <p:pic>
        <p:nvPicPr>
          <p:cNvPr id="86" name="Google Shape;8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12569"/>
            <a:ext cx="1430931" cy="143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40"/>
              <a:t>Caption This</a:t>
            </a:r>
            <a:endParaRPr sz="3640"/>
          </a:p>
        </p:txBody>
      </p:sp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12569"/>
            <a:ext cx="1430931" cy="1430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 descr="A close-up of a wooden object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2994" y="220694"/>
            <a:ext cx="3285334" cy="470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9C3"/>
      </a:accent1>
      <a:accent2>
        <a:srgbClr val="285782"/>
      </a:accent2>
      <a:accent3>
        <a:srgbClr val="90192A"/>
      </a:accent3>
      <a:accent4>
        <a:srgbClr val="E6BC37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1014</Words>
  <Application>Microsoft Office PowerPoint</Application>
  <PresentationFormat>On-screen Show (16:9)</PresentationFormat>
  <Paragraphs>93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Noto Sans Symbols</vt:lpstr>
      <vt:lpstr>Wingdings</vt:lpstr>
      <vt:lpstr>K20 LEARN</vt:lpstr>
      <vt:lpstr>PowerPoint Presentation</vt:lpstr>
      <vt:lpstr>Wedges and Words</vt:lpstr>
      <vt:lpstr>Essential Question</vt:lpstr>
      <vt:lpstr>Lesson Objectives</vt:lpstr>
      <vt:lpstr>Cuneiform</vt:lpstr>
      <vt:lpstr>Caption This</vt:lpstr>
      <vt:lpstr>Caption This</vt:lpstr>
      <vt:lpstr>Caption This</vt:lpstr>
      <vt:lpstr>Caption This</vt:lpstr>
      <vt:lpstr>Caption This</vt:lpstr>
      <vt:lpstr>Important Vocabulary</vt:lpstr>
      <vt:lpstr>Alphabetic Cuneiform Chart</vt:lpstr>
      <vt:lpstr>Crack the Code! </vt:lpstr>
      <vt:lpstr>How to Stamp Clay</vt:lpstr>
      <vt:lpstr>Crack the Code! </vt:lpstr>
      <vt:lpstr>Writing and Books</vt:lpstr>
      <vt:lpstr>Writing and Books</vt:lpstr>
      <vt:lpstr>Jigsaw</vt:lpstr>
      <vt:lpstr>Bad Yelp Review</vt:lpstr>
      <vt:lpstr>Cuneiform Project</vt:lpstr>
      <vt:lpstr>Venn Diagram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K20 Center</dc:creator>
  <cp:lastModifiedBy>McLeod Porter, Delma</cp:lastModifiedBy>
  <cp:revision>4</cp:revision>
  <dcterms:modified xsi:type="dcterms:W3CDTF">2025-07-10T12:53:51Z</dcterms:modified>
</cp:coreProperties>
</file>