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9AA53E1-2921-4970-926D-39FC72C9C8B1}">
  <a:tblStyle styleId="{B9AA53E1-2921-4970-926D-39FC72C9C8B1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youtube.com/watch?v=9EQAYUrJItc" TargetMode="Externa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learn.k20center.ou.edu/strategy/141" TargetMode="External"/><Relationship Id="rId3" Type="http://schemas.openxmlformats.org/officeDocument/2006/relationships/hyperlink" Target="https://learn.k20center.ou.edu/strategy/141" TargetMode="External"/><Relationship Id="rId4" Type="http://schemas.openxmlformats.org/officeDocument/2006/relationships/hyperlink" Target="https://learn.k20center.ou.edu/strategy/141" TargetMode="Externa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learn.k20center.ou.edu/strategy/65" TargetMode="Externa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youtube.com/watch?v=9EQAYUrJItc" TargetMode="Externa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learn.k20center.ou.edu/strategy/116" TargetMode="External"/><Relationship Id="rId3" Type="http://schemas.openxmlformats.org/officeDocument/2006/relationships/hyperlink" Target="https://learn.k20center.ou.edu/strategy/116" TargetMode="Externa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" name="Google Shape;4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8" name="Google Shape;9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8d2054e799_0_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4" name="Google Shape;104;g38d2054e799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Alves, M. (2023). </a:t>
            </a:r>
            <a:r>
              <a:rPr i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Tubo de Rubens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[Video]. YouTube. </a:t>
            </a:r>
            <a:r>
              <a:rPr lang="en-US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https://www.youtube.com/watch?v=9EQAYUrJItc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8d2054e799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>
                <a:solidFill>
                  <a:schemeClr val="dk1"/>
                </a:solidFill>
              </a:rPr>
              <a:t>K20 Center. (n.d.). I think / we think. Strategies.</a:t>
            </a:r>
            <a:r>
              <a:rPr lang="en-US">
                <a:solidFill>
                  <a:schemeClr val="dk1"/>
                </a:solidFill>
                <a:uFill>
                  <a:noFill/>
                </a:uFill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https://learn.k20center.ou.edu/strategy/14</a:t>
            </a:r>
            <a:r>
              <a:rPr lang="en-US" u="sng">
                <a:solidFill>
                  <a:schemeClr val="hlink"/>
                </a:solidFill>
                <a:hlinkClick r:id="rId4"/>
              </a:rPr>
              <a:t>1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09" name="Google Shape;109;g38d2054e799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8d2054e799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16" name="Google Shape;116;g38d2054e799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1155CC"/>
              </a:buClr>
              <a:buSzPts val="1200"/>
              <a:buFont typeface="Calibri"/>
              <a:buChar char="●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K20 Center. (n.d.b.). Triangle-square-circle.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https://learn.k20center.ou.edu/strategy/65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122" name="Google Shape;122;p9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" name="Google Shape;6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Alves, M. (2023). </a:t>
            </a:r>
            <a:r>
              <a:rPr i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Tubo de Rubens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[Video]. YouTube. </a:t>
            </a:r>
            <a:r>
              <a:rPr lang="en-US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https://www.youtube.com/watch?v=9EQAYUrJItc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>
                <a:solidFill>
                  <a:schemeClr val="dk1"/>
                </a:solidFill>
              </a:rPr>
              <a:t>K20 Center. (n.d.). Elbow partners. Strategies.</a:t>
            </a:r>
            <a:r>
              <a:rPr lang="en-US">
                <a:solidFill>
                  <a:schemeClr val="dk1"/>
                </a:solidFill>
                <a:uFill>
                  <a:noFill/>
                </a:uFill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https://learn.k20center.ou.edu/strategy/116</a:t>
            </a:r>
            <a:endParaRPr/>
          </a:p>
        </p:txBody>
      </p:sp>
      <p:sp>
        <p:nvSpPr>
          <p:cNvPr id="72" name="Google Shape;72;p6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8d2054e799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g38d2054e799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8109a9743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8109a9743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8d2054e799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g38d2054e799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6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png"/><Relationship Id="rId3" Type="http://schemas.openxmlformats.org/officeDocument/2006/relationships/image" Target="../media/image6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png"/><Relationship Id="rId3" Type="http://schemas.openxmlformats.org/officeDocument/2006/relationships/image" Target="../media/image6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3.png"/><Relationship Id="rId3" Type="http://schemas.openxmlformats.org/officeDocument/2006/relationships/image" Target="../media/image6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6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Relationship Id="rId3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bg>
      <p:bgPr>
        <a:solidFill>
          <a:schemeClr val="lt1"/>
        </a:soli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11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11"/>
          <p:cNvSpPr txBox="1"/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  <a:defRPr b="0" i="0" sz="3600" u="none" cap="none" strike="noStrik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8;p3" title="k20center-logo-variations_K20 Bug - White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;p3"/>
          <p:cNvSpPr txBox="1"/>
          <p:nvPr>
            <p:ph idx="1" type="subTitle"/>
          </p:nvPr>
        </p:nvSpPr>
        <p:spPr>
          <a:xfrm>
            <a:off x="456175" y="2834125"/>
            <a:ext cx="82323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b="0" i="0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type="ctrTitle"/>
          </p:nvPr>
        </p:nvSpPr>
        <p:spPr>
          <a:xfrm>
            <a:off x="455850" y="744575"/>
            <a:ext cx="82323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0" i="0" sz="5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1">
  <p:cSld name="SECTION_HEADER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4" title="k20center-logo-variations_K20 Bug - White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3843644" y="3220225"/>
            <a:ext cx="49020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b="0" i="0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4"/>
          <p:cNvSpPr txBox="1"/>
          <p:nvPr>
            <p:ph type="ctrTitle"/>
          </p:nvPr>
        </p:nvSpPr>
        <p:spPr>
          <a:xfrm>
            <a:off x="3843451" y="1130675"/>
            <a:ext cx="49020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0" i="0" sz="5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estion/Objective">
  <p:cSld name="Objectiv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5" title="k20center-logo-variations_K20 Bug - White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5"/>
          <p:cNvSpPr txBox="1"/>
          <p:nvPr>
            <p:ph type="ctrTitle"/>
          </p:nvPr>
        </p:nvSpPr>
        <p:spPr>
          <a:xfrm>
            <a:off x="456175" y="744575"/>
            <a:ext cx="82323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0" i="0" sz="5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5"/>
          <p:cNvSpPr txBox="1"/>
          <p:nvPr>
            <p:ph idx="1" type="subTitle"/>
          </p:nvPr>
        </p:nvSpPr>
        <p:spPr>
          <a:xfrm>
            <a:off x="456175" y="2834125"/>
            <a:ext cx="82323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NTR"/>
              <a:buChar char="●"/>
              <a:defRPr b="0" i="0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estion/Objective">
  <p:cSld name="Essential Question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6" title="k20center-logo-variations_K20 Bug - White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6"/>
          <p:cNvSpPr txBox="1"/>
          <p:nvPr>
            <p:ph type="ctrTitle"/>
          </p:nvPr>
        </p:nvSpPr>
        <p:spPr>
          <a:xfrm>
            <a:off x="456175" y="744575"/>
            <a:ext cx="82323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0" i="0" sz="5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b="0" i="0" sz="5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6"/>
          <p:cNvSpPr txBox="1"/>
          <p:nvPr>
            <p:ph idx="1" type="subTitle"/>
          </p:nvPr>
        </p:nvSpPr>
        <p:spPr>
          <a:xfrm>
            <a:off x="456175" y="2834125"/>
            <a:ext cx="82323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NTR"/>
              <a:buChar char="●"/>
              <a:defRPr b="0" i="0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Quot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oogle Shape;24;p7" title="k20center-logo-variations_K20 - Bug Color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7"/>
          <p:cNvSpPr txBox="1"/>
          <p:nvPr>
            <p:ph type="title"/>
          </p:nvPr>
        </p:nvSpPr>
        <p:spPr>
          <a:xfrm>
            <a:off x="1483050" y="1515775"/>
            <a:ext cx="6177900" cy="90971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Calibri"/>
              <a:buNone/>
              <a:defRPr b="0" i="0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7"/>
          <p:cNvSpPr txBox="1"/>
          <p:nvPr>
            <p:ph idx="2" type="title"/>
          </p:nvPr>
        </p:nvSpPr>
        <p:spPr>
          <a:xfrm>
            <a:off x="1483050" y="3100738"/>
            <a:ext cx="61779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b="0" i="0" sz="2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Layout">
  <p:cSld name="Content - 1 Column">
    <p:bg>
      <p:bgPr>
        <a:solidFill>
          <a:schemeClr val="lt1"/>
        </a:solidFill>
      </p:bgPr>
    </p:bg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oogle Shape;28;p8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8"/>
          <p:cNvSpPr txBox="1"/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  <a:defRPr b="0" i="0" sz="3600" u="none" cap="none" strike="noStrik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8"/>
          <p:cNvSpPr txBox="1"/>
          <p:nvPr>
            <p:ph idx="1" type="body"/>
          </p:nvPr>
        </p:nvSpPr>
        <p:spPr>
          <a:xfrm>
            <a:off x="456300" y="1263111"/>
            <a:ext cx="8225400" cy="19682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937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Font typeface="NTR"/>
              <a:buChar char="●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937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Courier New"/>
              <a:buChar char="o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937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Noto Sans Symbols"/>
              <a:buChar char="▪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937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937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937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937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937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937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mn Layout">
  <p:cSld name="Content - 2 column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/>
          <p:nvPr>
            <p:ph idx="1" type="body"/>
          </p:nvPr>
        </p:nvSpPr>
        <p:spPr>
          <a:xfrm>
            <a:off x="456300" y="1263111"/>
            <a:ext cx="3993900" cy="32515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937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Font typeface="NTR"/>
              <a:buChar char="●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937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Courier New"/>
              <a:buChar char="o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937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Noto Sans Symbols"/>
              <a:buChar char="▪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937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937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937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937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937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937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9"/>
          <p:cNvSpPr txBox="1"/>
          <p:nvPr>
            <p:ph idx="2" type="body"/>
          </p:nvPr>
        </p:nvSpPr>
        <p:spPr>
          <a:xfrm>
            <a:off x="4687932" y="1263111"/>
            <a:ext cx="3993900" cy="32515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937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Font typeface="Calibri"/>
              <a:buAutoNum type="arabicPeriod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937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Calibri"/>
              <a:buAutoNum type="alphaLcPeriod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937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romanLcPeriod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937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937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937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937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937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937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id="34" name="Google Shape;34;p9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9"/>
          <p:cNvSpPr txBox="1"/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  <a:defRPr b="0" i="0" sz="3600" u="none" cap="none" strike="noStrik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o Option 1">
  <p:cSld name="Video">
    <p:bg>
      <p:bgPr>
        <a:solidFill>
          <a:schemeClr val="lt1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oogle Shape;37;p10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10"/>
          <p:cNvSpPr txBox="1"/>
          <p:nvPr>
            <p:ph type="title"/>
          </p:nvPr>
        </p:nvSpPr>
        <p:spPr>
          <a:xfrm>
            <a:off x="754050" y="4329575"/>
            <a:ext cx="76359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27578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://www.youtube.com/watch?v=9EQAYUrJItc" TargetMode="External"/><Relationship Id="rId4" Type="http://schemas.openxmlformats.org/officeDocument/2006/relationships/image" Target="../media/image9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5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www.youtube.com/watch?v=9EQAYUrJItc" TargetMode="External"/><Relationship Id="rId4" Type="http://schemas.openxmlformats.org/officeDocument/2006/relationships/image" Target="../media/image9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/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US"/>
              <a:t>Wave Behavior Example</a:t>
            </a:r>
            <a:endParaRPr/>
          </a:p>
        </p:txBody>
      </p:sp>
      <p:graphicFrame>
        <p:nvGraphicFramePr>
          <p:cNvPr id="101" name="Google Shape;101;p21"/>
          <p:cNvGraphicFramePr/>
          <p:nvPr/>
        </p:nvGraphicFramePr>
        <p:xfrm>
          <a:off x="456175" y="124218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{B9AA53E1-2921-4970-926D-39FC72C9C8B1}</a:tableStyleId>
              </a:tblPr>
              <a:tblGrid>
                <a:gridCol w="2741800"/>
                <a:gridCol w="2741800"/>
                <a:gridCol w="2741800"/>
              </a:tblGrid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Behavior</a:t>
                      </a:r>
                      <a:endParaRPr b="1" sz="18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757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Lab Station Example</a:t>
                      </a:r>
                      <a:endParaRPr b="1" sz="18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757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Evidence/Observations</a:t>
                      </a:r>
                      <a:endParaRPr b="1" sz="18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7578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chemeClr val="accent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Reflected</a:t>
                      </a:r>
                      <a:endParaRPr b="1" sz="1800" u="none" cap="none" strike="noStrike">
                        <a:solidFill>
                          <a:schemeClr val="accent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chemeClr val="accent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Absorbed</a:t>
                      </a:r>
                      <a:endParaRPr b="1" sz="1800" u="none" cap="none" strike="noStrike">
                        <a:solidFill>
                          <a:schemeClr val="accent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chemeClr val="accent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Transmitted</a:t>
                      </a:r>
                      <a:endParaRPr b="1" sz="1800" u="none" cap="none" strike="noStrike">
                        <a:solidFill>
                          <a:schemeClr val="accent3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Essa experiência chama-se Tubo de Rubens, cada nota tem um comprimento de onda e uma frequência e consequentemente quando as notas mudam, o tubo irá mostrar através do fogo." id="106" name="Google Shape;106;p22" title="Tubo de Rubens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29200" y="466424"/>
            <a:ext cx="7485600" cy="4210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3"/>
          <p:cNvSpPr txBox="1"/>
          <p:nvPr>
            <p:ph type="title"/>
          </p:nvPr>
        </p:nvSpPr>
        <p:spPr>
          <a:xfrm>
            <a:off x="456175" y="445024"/>
            <a:ext cx="82254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I Think/ We Think </a:t>
            </a:r>
            <a:endParaRPr/>
          </a:p>
        </p:txBody>
      </p:sp>
      <p:sp>
        <p:nvSpPr>
          <p:cNvPr id="112" name="Google Shape;112;p23"/>
          <p:cNvSpPr txBox="1"/>
          <p:nvPr>
            <p:ph idx="1" type="body"/>
          </p:nvPr>
        </p:nvSpPr>
        <p:spPr>
          <a:xfrm>
            <a:off x="456300" y="1410850"/>
            <a:ext cx="8225400" cy="260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/>
              <a:t>What medium is the trumpet sounds traveling through to create the fire sound wave?</a:t>
            </a:r>
            <a:endParaRPr/>
          </a:p>
        </p:txBody>
      </p:sp>
      <p:pic>
        <p:nvPicPr>
          <p:cNvPr id="113" name="Google Shape;113;p23" title="I Think-We Think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55425" y="246949"/>
            <a:ext cx="2226273" cy="1214249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4"/>
          <p:cNvSpPr txBox="1"/>
          <p:nvPr>
            <p:ph type="title"/>
          </p:nvPr>
        </p:nvSpPr>
        <p:spPr>
          <a:xfrm>
            <a:off x="456175" y="445024"/>
            <a:ext cx="82254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Designing for Sound</a:t>
            </a:r>
            <a:endParaRPr/>
          </a:p>
        </p:txBody>
      </p:sp>
      <p:sp>
        <p:nvSpPr>
          <p:cNvPr id="119" name="Google Shape;119;p24"/>
          <p:cNvSpPr txBox="1"/>
          <p:nvPr>
            <p:ph idx="1" type="body"/>
          </p:nvPr>
        </p:nvSpPr>
        <p:spPr>
          <a:xfrm>
            <a:off x="456300" y="1410850"/>
            <a:ext cx="8225400" cy="260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937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Imagine you are a </a:t>
            </a:r>
            <a:r>
              <a:rPr lang="en-US"/>
              <a:t>designer</a:t>
            </a:r>
            <a:r>
              <a:rPr lang="en-US"/>
              <a:t> of a new set of headphones.</a:t>
            </a:r>
            <a:endParaRPr/>
          </a:p>
          <a:p>
            <a:pPr indent="-3937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Explain why it is important to consider the materials that the </a:t>
            </a:r>
            <a:r>
              <a:rPr lang="en-US"/>
              <a:t>headphones</a:t>
            </a:r>
            <a:r>
              <a:rPr lang="en-US"/>
              <a:t> are made of.</a:t>
            </a:r>
            <a:endParaRPr/>
          </a:p>
          <a:p>
            <a:pPr indent="-3937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Develop a model that illustrates how the material of the headphones impacts sound wave behavior.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5"/>
          <p:cNvSpPr txBox="1"/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Triangle-Square-Circle</a:t>
            </a:r>
            <a:endParaRPr/>
          </a:p>
        </p:txBody>
      </p:sp>
      <p:sp>
        <p:nvSpPr>
          <p:cNvPr id="125" name="Google Shape;125;p25"/>
          <p:cNvSpPr txBox="1"/>
          <p:nvPr>
            <p:ph idx="1" type="body"/>
          </p:nvPr>
        </p:nvSpPr>
        <p:spPr>
          <a:xfrm>
            <a:off x="456300" y="1263111"/>
            <a:ext cx="8225400" cy="19682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Char char="●"/>
            </a:pPr>
            <a:r>
              <a:rPr lang="en-US"/>
              <a:t>Triangle—Write down three things you learned </a:t>
            </a:r>
            <a:r>
              <a:rPr lang="en-US"/>
              <a:t>about waves</a:t>
            </a:r>
            <a:r>
              <a:rPr lang="en-US"/>
              <a:t>.</a:t>
            </a:r>
            <a:endParaRPr/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Square—Write a connection to your life about waves or sound.</a:t>
            </a:r>
            <a:endParaRPr/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Circle—Write down two questions you have about waves.</a:t>
            </a:r>
            <a:endParaRPr/>
          </a:p>
          <a:p>
            <a:pPr indent="-228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Font typeface="NTR"/>
              <a:buNone/>
            </a:pPr>
            <a:r>
              <a:t/>
            </a:r>
            <a:endParaRPr/>
          </a:p>
        </p:txBody>
      </p:sp>
      <p:pic>
        <p:nvPicPr>
          <p:cNvPr id="126" name="Google Shape;126;p25" title="Triangle-Square-Circl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98275" y="212350"/>
            <a:ext cx="1283425" cy="1283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/>
          <p:nvPr>
            <p:ph idx="1" type="subTitle"/>
          </p:nvPr>
        </p:nvSpPr>
        <p:spPr>
          <a:xfrm>
            <a:off x="3975719" y="2809325"/>
            <a:ext cx="49020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en-US"/>
              <a:t>Qualitative Characteristics of Waves</a:t>
            </a:r>
            <a:endParaRPr/>
          </a:p>
        </p:txBody>
      </p:sp>
      <p:sp>
        <p:nvSpPr>
          <p:cNvPr id="51" name="Google Shape;51;p13"/>
          <p:cNvSpPr txBox="1"/>
          <p:nvPr>
            <p:ph type="ctrTitle"/>
          </p:nvPr>
        </p:nvSpPr>
        <p:spPr>
          <a:xfrm>
            <a:off x="3975526" y="719775"/>
            <a:ext cx="49020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/>
              <a:t>Beyond the Slinky</a:t>
            </a:r>
            <a:endParaRPr/>
          </a:p>
        </p:txBody>
      </p:sp>
      <p:pic>
        <p:nvPicPr>
          <p:cNvPr id="52" name="Google Shape;52;p13" title="Slinky_Square1 (2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6100" y="1222950"/>
            <a:ext cx="3118200" cy="2697600"/>
          </a:xfrm>
          <a:prstGeom prst="hexagon">
            <a:avLst>
              <a:gd fmla="val 25000" name="adj"/>
              <a:gd fmla="val 115470" name="vf"/>
            </a:avLst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456175" y="1101250"/>
            <a:ext cx="7362600" cy="888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/>
              <a:t>Essential Question:</a:t>
            </a:r>
            <a:endParaRPr/>
          </a:p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456175" y="1990150"/>
            <a:ext cx="8232300" cy="163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546100" lvl="0" marL="571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NTR"/>
              <a:buChar char="●"/>
            </a:pPr>
            <a:r>
              <a:rPr lang="en-US" sz="4000"/>
              <a:t>What is a wave?</a:t>
            </a:r>
            <a:endParaRPr sz="4000"/>
          </a:p>
          <a:p>
            <a:pPr indent="-292100" lvl="0" marL="571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NTR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/>
          <p:nvPr>
            <p:ph type="ctrTitle"/>
          </p:nvPr>
        </p:nvSpPr>
        <p:spPr>
          <a:xfrm>
            <a:off x="456175" y="1117750"/>
            <a:ext cx="7330800" cy="863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/>
              <a:t>Lesson Objectives:</a:t>
            </a:r>
            <a:endParaRPr/>
          </a:p>
        </p:txBody>
      </p:sp>
      <p:sp>
        <p:nvSpPr>
          <p:cNvPr id="64" name="Google Shape;64;p15"/>
          <p:cNvSpPr txBox="1"/>
          <p:nvPr>
            <p:ph idx="1" type="subTitle"/>
          </p:nvPr>
        </p:nvSpPr>
        <p:spPr>
          <a:xfrm>
            <a:off x="456175" y="2035600"/>
            <a:ext cx="8232300" cy="280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44500" lvl="0" marL="5715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-US" sz="2400"/>
              <a:t>Investigate how waves behave when they interact with different materials. </a:t>
            </a:r>
            <a:endParaRPr sz="2400"/>
          </a:p>
          <a:p>
            <a:pPr indent="-444500" lvl="0" marL="5715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-US" sz="2400"/>
              <a:t>Analyze and differentiate how waves are produced, transmitted, absorbed, and reflected.</a:t>
            </a:r>
            <a:endParaRPr sz="2400"/>
          </a:p>
          <a:p>
            <a:pPr indent="-444500" lvl="0" marL="571500" rtl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SzPts val="2400"/>
              <a:buFont typeface="Calibri"/>
              <a:buChar char="●"/>
            </a:pPr>
            <a:r>
              <a:rPr lang="en-US" sz="2400"/>
              <a:t>Use evidence to explain how wave behavior depends on the type of wave and the material it interacts with. </a:t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Essa experiência chama-se Tubo de Rubens, cada nota tem um comprimento de onda e uma frequência e consequentemente quando as notas mudam, o tubo irá mostrar através do fogo." id="69" name="Google Shape;69;p16" title="Tubo de Rubens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29200" y="466424"/>
            <a:ext cx="7485600" cy="4210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7"/>
          <p:cNvSpPr txBox="1"/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Elbow Partners</a:t>
            </a:r>
            <a:endParaRPr/>
          </a:p>
        </p:txBody>
      </p:sp>
      <p:sp>
        <p:nvSpPr>
          <p:cNvPr id="75" name="Google Shape;75;p17"/>
          <p:cNvSpPr txBox="1"/>
          <p:nvPr>
            <p:ph idx="1" type="body"/>
          </p:nvPr>
        </p:nvSpPr>
        <p:spPr>
          <a:xfrm>
            <a:off x="456300" y="1410850"/>
            <a:ext cx="8225400" cy="260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000"/>
              <a:buChar char="●"/>
            </a:pPr>
            <a:r>
              <a:rPr lang="en-US" sz="3000"/>
              <a:t>What did you notice in the video?</a:t>
            </a:r>
            <a:endParaRPr sz="3000"/>
          </a:p>
          <a:p>
            <a:pPr indent="-4191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/>
              <a:t>What questions do you have about it?</a:t>
            </a:r>
            <a:endParaRPr sz="3000"/>
          </a:p>
          <a:p>
            <a:pPr indent="0" lvl="0" marL="635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t/>
            </a:r>
            <a:endParaRPr/>
          </a:p>
        </p:txBody>
      </p:sp>
      <p:pic>
        <p:nvPicPr>
          <p:cNvPr id="76" name="Google Shape;76;p17" title="elbow partne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23960" y="354237"/>
            <a:ext cx="1657741" cy="999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8"/>
          <p:cNvSpPr txBox="1"/>
          <p:nvPr>
            <p:ph type="title"/>
          </p:nvPr>
        </p:nvSpPr>
        <p:spPr>
          <a:xfrm>
            <a:off x="456175" y="445024"/>
            <a:ext cx="82254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Wave Stations</a:t>
            </a:r>
            <a:endParaRPr/>
          </a:p>
        </p:txBody>
      </p:sp>
      <p:sp>
        <p:nvSpPr>
          <p:cNvPr id="82" name="Google Shape;82;p18"/>
          <p:cNvSpPr txBox="1"/>
          <p:nvPr>
            <p:ph idx="1" type="body"/>
          </p:nvPr>
        </p:nvSpPr>
        <p:spPr>
          <a:xfrm>
            <a:off x="456300" y="1410850"/>
            <a:ext cx="8225400" cy="260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/>
              <a:t>Visit each station and </a:t>
            </a:r>
            <a:r>
              <a:rPr lang="en-US" sz="3000"/>
              <a:t>follow</a:t>
            </a:r>
            <a:r>
              <a:rPr lang="en-US" sz="3000"/>
              <a:t> the directions to conduct the investigation.</a:t>
            </a:r>
            <a:endParaRPr sz="3000"/>
          </a:p>
          <a:p>
            <a:pPr indent="-4191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/>
              <a:t>Record your observations on your handout.</a:t>
            </a:r>
            <a:endParaRPr sz="3000"/>
          </a:p>
          <a:p>
            <a:pPr indent="-4191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/>
              <a:t>Be sure to clean up your station for the next group.</a:t>
            </a:r>
            <a:endParaRPr sz="3000"/>
          </a:p>
          <a:p>
            <a:pPr indent="0" lvl="0" marL="635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9" title="Screenshot 2025-09-19 at 8.34.26 A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920275"/>
            <a:ext cx="8839199" cy="4157249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9"/>
          <p:cNvSpPr/>
          <p:nvPr/>
        </p:nvSpPr>
        <p:spPr>
          <a:xfrm>
            <a:off x="8283900" y="4505125"/>
            <a:ext cx="770400" cy="572400"/>
          </a:xfrm>
          <a:prstGeom prst="rect">
            <a:avLst/>
          </a:prstGeom>
          <a:solidFill>
            <a:schemeClr val="accent6"/>
          </a:solidFill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9"/>
          <p:cNvSpPr txBox="1"/>
          <p:nvPr>
            <p:ph type="title"/>
          </p:nvPr>
        </p:nvSpPr>
        <p:spPr>
          <a:xfrm>
            <a:off x="456175" y="445024"/>
            <a:ext cx="82254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Wave Notes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0"/>
          <p:cNvSpPr txBox="1"/>
          <p:nvPr>
            <p:ph type="title"/>
          </p:nvPr>
        </p:nvSpPr>
        <p:spPr>
          <a:xfrm>
            <a:off x="456175" y="445024"/>
            <a:ext cx="82254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Wave Notes</a:t>
            </a:r>
            <a:endParaRPr/>
          </a:p>
        </p:txBody>
      </p:sp>
      <p:sp>
        <p:nvSpPr>
          <p:cNvPr id="95" name="Google Shape;95;p20"/>
          <p:cNvSpPr txBox="1"/>
          <p:nvPr>
            <p:ph idx="1" type="body"/>
          </p:nvPr>
        </p:nvSpPr>
        <p:spPr>
          <a:xfrm>
            <a:off x="456300" y="1263125"/>
            <a:ext cx="8225400" cy="275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937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b="1" lang="en-US"/>
              <a:t>Reflection</a:t>
            </a:r>
            <a:r>
              <a:rPr lang="en-US"/>
              <a:t>: when a wave bounces off an object or boundary.</a:t>
            </a:r>
            <a:endParaRPr/>
          </a:p>
          <a:p>
            <a:pPr indent="-3937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b="1" lang="en-US"/>
              <a:t>Absorption</a:t>
            </a:r>
            <a:r>
              <a:rPr lang="en-US"/>
              <a:t>: when a wave loses energy when passing through a material</a:t>
            </a:r>
            <a:endParaRPr/>
          </a:p>
          <a:p>
            <a:pPr indent="-3937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b="1" lang="en-US"/>
              <a:t>Transmission</a:t>
            </a:r>
            <a:r>
              <a:rPr lang="en-US"/>
              <a:t>: when a wave passes through a material without losing energy</a:t>
            </a:r>
            <a:endParaRPr/>
          </a:p>
          <a:p>
            <a:pPr indent="0" lvl="0" marL="635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K20 LEAR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8AC3"/>
      </a:accent1>
      <a:accent2>
        <a:srgbClr val="285781"/>
      </a:accent2>
      <a:accent3>
        <a:srgbClr val="971D20"/>
      </a:accent3>
      <a:accent4>
        <a:srgbClr val="E8BF3C"/>
      </a:accent4>
      <a:accent5>
        <a:srgbClr val="FFFFF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