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F733CD-6570-417E-A26E-C2B9ABB5B019}">
  <a:tblStyle styleId="{95F733CD-6570-417E-A26E-C2B9ABB5B0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580" y="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ondationbeyeler.ch/en/beyeler-collection/work?tx_wmdbbasefbey_pi5%5Bartwork%5D=300&amp;cHash=597f67c41c04215423173530897a840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rt-it.asia/en/u/admin_expht_e/0dkgoehvetczsiqwcrw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Vassily_Kandinsky,_1911_-_Composition_No_4.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oma.org/collection/works/8052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1389962e2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61389962e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61389962e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61389962e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Rothko, M.</a:t>
            </a:r>
            <a:r>
              <a:rPr lang="en">
                <a:solidFill>
                  <a:schemeClr val="dk1"/>
                </a:solidFill>
              </a:rPr>
              <a:t> (1948). </a:t>
            </a:r>
            <a:r>
              <a:rPr lang="en" i="1">
                <a:solidFill>
                  <a:schemeClr val="dk1"/>
                </a:solidFill>
              </a:rPr>
              <a:t>Untitled</a:t>
            </a:r>
            <a:r>
              <a:rPr lang="en">
                <a:solidFill>
                  <a:schemeClr val="dk1"/>
                </a:solidFill>
              </a:rPr>
              <a:t> [Oil on canvas]. Fondation Beyeler, Riehen/Basel, Switzerland.</a:t>
            </a:r>
            <a:endParaRPr>
              <a:solidFill>
                <a:schemeClr val="dk1"/>
              </a:solidFill>
            </a:endParaRPr>
          </a:p>
          <a:p>
            <a:pPr marL="0" lvl="0" indent="0" algn="l" rtl="0">
              <a:spcBef>
                <a:spcPts val="0"/>
              </a:spcBef>
              <a:spcAft>
                <a:spcPts val="0"/>
              </a:spcAft>
              <a:buNone/>
            </a:pPr>
            <a:r>
              <a:rPr lang="en" u="sng">
                <a:solidFill>
                  <a:schemeClr val="hlink"/>
                </a:solidFill>
                <a:hlinkClick r:id="rId3"/>
              </a:rPr>
              <a:t>https://www.fondationbeyeler.ch/en/beyeler-collection/work?tx_wmdbbasefbey_pi5%5Bartwork%5D=300&amp;cHash=597f67c41c04215423173530897a8400</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785bb3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785bb3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0785bb37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0785bb3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Abstract Thinking helps us solve problems and communicate effectively. For example:</a:t>
            </a:r>
            <a:endParaRPr/>
          </a:p>
          <a:p>
            <a:pPr marL="457200" lvl="0" indent="-298450" algn="l" rtl="0">
              <a:spcBef>
                <a:spcPts val="0"/>
              </a:spcBef>
              <a:spcAft>
                <a:spcPts val="0"/>
              </a:spcAft>
              <a:buSzPts val="1100"/>
              <a:buChar char="●"/>
            </a:pPr>
            <a:r>
              <a:rPr lang="en"/>
              <a:t>Considering others’ point of view</a:t>
            </a:r>
            <a:endParaRPr/>
          </a:p>
          <a:p>
            <a:pPr marL="457200" lvl="0" indent="-298450" algn="l" rtl="0">
              <a:spcBef>
                <a:spcPts val="0"/>
              </a:spcBef>
              <a:spcAft>
                <a:spcPts val="0"/>
              </a:spcAft>
              <a:buSzPts val="1100"/>
              <a:buChar char="●"/>
            </a:pPr>
            <a:r>
              <a:rPr lang="en"/>
              <a:t>Predicting something based on thought and observation</a:t>
            </a:r>
            <a:endParaRPr/>
          </a:p>
          <a:p>
            <a:pPr marL="457200" lvl="0" indent="-298450" algn="l" rtl="0">
              <a:spcBef>
                <a:spcPts val="0"/>
              </a:spcBef>
              <a:spcAft>
                <a:spcPts val="0"/>
              </a:spcAft>
              <a:buSzPts val="1100"/>
              <a:buChar char="●"/>
            </a:pPr>
            <a:r>
              <a:rPr lang="en"/>
              <a:t>Creating something open to interpretation</a:t>
            </a:r>
            <a:endParaRPr/>
          </a:p>
          <a:p>
            <a:pPr marL="457200" lvl="0" indent="-298450" algn="l" rtl="0">
              <a:spcBef>
                <a:spcPts val="0"/>
              </a:spcBef>
              <a:spcAft>
                <a:spcPts val="0"/>
              </a:spcAft>
              <a:buSzPts val="1100"/>
              <a:buChar char="●"/>
            </a:pPr>
            <a:r>
              <a:rPr lang="en"/>
              <a:t>Exploring various options in a situation</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0785bb37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60785bb37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1389962e2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61389962e2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61389962e2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61389962e2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61389962e2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61389962e2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1389962e2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61389962e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is a powerful way to abstractly represent emotions. As you show each slide with the color and word associations…point out that it’s the imagery and other elements of art and design that bring these associations to life.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1389962e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61389962e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Ask for students to volunteer visual information that clarifies when red is representing love vs anger.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example, red with curvy lines would signal a romantic feeling, but harsh jagged lines would signal anger.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Do this sort of discussion and brainstorming about color and imagery pairings for each slide.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1389962e2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61389962e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Orange paired with yellow is more happy feeling than orange paired with brown.</a:t>
            </a:r>
            <a:endParaRPr/>
          </a:p>
          <a:p>
            <a:pPr marL="0" lvl="0" indent="0" algn="l" rtl="0">
              <a:spcBef>
                <a:spcPts val="0"/>
              </a:spcBef>
              <a:spcAft>
                <a:spcPts val="0"/>
              </a:spcAft>
              <a:buNone/>
            </a:pPr>
            <a:endParaRPr/>
          </a:p>
          <a:p>
            <a:pPr marL="0" lvl="0" indent="0" algn="l" rtl="0">
              <a:spcBef>
                <a:spcPts val="0"/>
              </a:spcBef>
              <a:spcAft>
                <a:spcPts val="0"/>
              </a:spcAft>
              <a:buNone/>
            </a:pPr>
            <a:r>
              <a:rPr lang="en"/>
              <a:t>Orange with diagonal lines radiating upward would show warmth or vitality.</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1389962e2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61389962e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1389962e2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61389962e2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61389962e2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61389962e2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1389962e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61389962e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0785bb37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60785bb37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60785bb37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60785bb37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60785bb37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60785bb37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60785bb37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60785bb37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60785bb37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60785bb37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60785bb37d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60785bb37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1389962e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61389962e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0785bb37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60785bb37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60785bb37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60785bb37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60785bb37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60785bb37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60785bb37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60785bb37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60785bb37d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60785bb37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0785bb37d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0785bb3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60785bb37d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60785bb3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0785bb37d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0785bb3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60785bb37d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60785bb3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60785bb37d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60785bb37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1389962e2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61389962e2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60785bb37d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60785bb3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0785bb37d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60785bb37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60785bb37d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60785bb37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60785bb37d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60785bb3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1389962e2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61389962e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Kline, F.</a:t>
            </a:r>
            <a:r>
              <a:rPr lang="en">
                <a:solidFill>
                  <a:schemeClr val="dk1"/>
                </a:solidFill>
              </a:rPr>
              <a:t> (1956). </a:t>
            </a:r>
            <a:r>
              <a:rPr lang="en" i="1">
                <a:solidFill>
                  <a:schemeClr val="dk1"/>
                </a:solidFill>
              </a:rPr>
              <a:t>Buttress</a:t>
            </a:r>
            <a:r>
              <a:rPr lang="en">
                <a:solidFill>
                  <a:schemeClr val="dk1"/>
                </a:solidFill>
              </a:rPr>
              <a:t> [Painting]. The Museum of Modern Art, New York, NY.</a:t>
            </a:r>
            <a:endParaRPr>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1389962e2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1389962e2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Pollock, J.</a:t>
            </a:r>
            <a:r>
              <a:rPr lang="en">
                <a:solidFill>
                  <a:schemeClr val="dk1"/>
                </a:solidFill>
              </a:rPr>
              <a:t> (1965). </a:t>
            </a:r>
            <a:r>
              <a:rPr lang="en" i="1">
                <a:solidFill>
                  <a:schemeClr val="dk1"/>
                </a:solidFill>
              </a:rPr>
              <a:t>Convergence</a:t>
            </a:r>
            <a:r>
              <a:rPr lang="en">
                <a:solidFill>
                  <a:schemeClr val="dk1"/>
                </a:solidFill>
              </a:rPr>
              <a:t> [Painting]. Albright-Knox Art Gallery, Buffalo, NY.</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61389962e2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61389962e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Ay Tjoe, C.</a:t>
            </a:r>
            <a:r>
              <a:rPr lang="en">
                <a:solidFill>
                  <a:schemeClr val="dk1"/>
                </a:solidFill>
              </a:rPr>
              <a:t> (2018). </a:t>
            </a:r>
            <a:r>
              <a:rPr lang="en" i="1">
                <a:solidFill>
                  <a:schemeClr val="dk1"/>
                </a:solidFill>
              </a:rPr>
              <a:t>Myriad of ‘paste’</a:t>
            </a:r>
            <a:r>
              <a:rPr lang="en">
                <a:solidFill>
                  <a:schemeClr val="dk1"/>
                </a:solidFill>
              </a:rPr>
              <a:t> [Mixed media on canvas]. In </a:t>
            </a:r>
            <a:r>
              <a:rPr lang="en" i="1">
                <a:solidFill>
                  <a:schemeClr val="dk1"/>
                </a:solidFill>
              </a:rPr>
              <a:t>ART iT</a:t>
            </a:r>
            <a:r>
              <a:rPr lang="en">
                <a:solidFill>
                  <a:schemeClr val="dk1"/>
                </a:solidFill>
              </a:rPr>
              <a:t>.</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https://www.art-it.asia/en/u/admin_expht_e/0dkgoehvetczsiqwcrwp/</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1389962e2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1389962e2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Kandinsky, W.</a:t>
            </a:r>
            <a:r>
              <a:rPr lang="en">
                <a:solidFill>
                  <a:schemeClr val="dk1"/>
                </a:solidFill>
              </a:rPr>
              <a:t> (1911). </a:t>
            </a:r>
            <a:r>
              <a:rPr lang="en" i="1">
                <a:solidFill>
                  <a:schemeClr val="dk1"/>
                </a:solidFill>
              </a:rPr>
              <a:t>Composition IV</a:t>
            </a:r>
            <a:r>
              <a:rPr lang="en">
                <a:solidFill>
                  <a:schemeClr val="dk1"/>
                </a:solidFill>
              </a:rPr>
              <a:t> [Painting]. Kunstsammlung Nordrhein-Westfalen, Düsseldorf, Germany.</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https://commons.wikimedia.org/wiki/File:Vassily_Kandinsky,_1911_-_Composition_No_4.jpg</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61389962e2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61389962e2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Kelly, E.</a:t>
            </a:r>
            <a:r>
              <a:rPr lang="en">
                <a:solidFill>
                  <a:schemeClr val="dk1"/>
                </a:solidFill>
              </a:rPr>
              <a:t> (1951). </a:t>
            </a:r>
            <a:r>
              <a:rPr lang="en" i="1">
                <a:solidFill>
                  <a:schemeClr val="dk1"/>
                </a:solidFill>
              </a:rPr>
              <a:t>Colors for a Large Wall</a:t>
            </a:r>
            <a:r>
              <a:rPr lang="en">
                <a:solidFill>
                  <a:schemeClr val="dk1"/>
                </a:solidFill>
              </a:rPr>
              <a:t> [Oil on canvas, 64 panels]. The Museum of Modern Art, New York, NY.</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https://www.moma.org/collection/works/80528</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_1">
    <p:bg>
      <p:bgPr>
        <a:gradFill>
          <a:gsLst>
            <a:gs pos="0">
              <a:schemeClr val="accent4"/>
            </a:gs>
            <a:gs pos="85000">
              <a:schemeClr val="accent6"/>
            </a:gs>
            <a:gs pos="100000">
              <a:schemeClr val="accent6"/>
            </a:gs>
          </a:gsLst>
          <a:lin ang="16200038" scaled="0"/>
        </a:grad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1"/>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42" name="Google Shape;42;p1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bg>
      <p:bgPr>
        <a:gradFill>
          <a:gsLst>
            <a:gs pos="0">
              <a:srgbClr val="659298"/>
            </a:gs>
            <a:gs pos="100000">
              <a:srgbClr val="4E6F74"/>
            </a:gs>
          </a:gsLst>
          <a:lin ang="15960083" scaled="0"/>
        </a:gradFill>
        <a:effectLst/>
      </p:bgPr>
    </p:bg>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2"/>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57200" y="528066"/>
            <a:ext cx="8229600" cy="857400"/>
          </a:xfrm>
          <a:prstGeom prst="rect">
            <a:avLst/>
          </a:prstGeom>
          <a:noFill/>
          <a:ln>
            <a:noFill/>
          </a:ln>
        </p:spPr>
        <p:txBody>
          <a:bodyPr spcFirstLastPara="1" wrap="square" lIns="0" tIns="48750" rIns="0" bIns="0" anchor="b" anchorCtr="0">
            <a:norm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13"/>
          <p:cNvSpPr txBox="1">
            <a:spLocks noGrp="1"/>
          </p:cNvSpPr>
          <p:nvPr>
            <p:ph type="body" idx="1"/>
          </p:nvPr>
        </p:nvSpPr>
        <p:spPr>
          <a:xfrm>
            <a:off x="457200" y="1451610"/>
            <a:ext cx="8229600" cy="3291900"/>
          </a:xfrm>
          <a:prstGeom prst="rect">
            <a:avLst/>
          </a:prstGeom>
          <a:noFill/>
          <a:ln>
            <a:noFill/>
          </a:ln>
        </p:spPr>
        <p:txBody>
          <a:bodyPr spcFirstLastPara="1" wrap="square" lIns="97525" tIns="48750" rIns="97525" bIns="48750" anchor="t" anchorCtr="0">
            <a:normAutofit/>
          </a:bodyPr>
          <a:lstStyle>
            <a:lvl1pPr marL="457200" lvl="0" indent="-311150" algn="l">
              <a:lnSpc>
                <a:spcPct val="115000"/>
              </a:lnSpc>
              <a:spcBef>
                <a:spcPts val="300"/>
              </a:spcBef>
              <a:spcAft>
                <a:spcPts val="0"/>
              </a:spcAft>
              <a:buSzPts val="1300"/>
              <a:buChar char="●"/>
              <a:defRPr/>
            </a:lvl1pPr>
            <a:lvl2pPr marL="914400" lvl="1" indent="-273050" algn="l">
              <a:lnSpc>
                <a:spcPct val="100000"/>
              </a:lnSpc>
              <a:spcBef>
                <a:spcPts val="300"/>
              </a:spcBef>
              <a:spcAft>
                <a:spcPts val="0"/>
              </a:spcAft>
              <a:buSzPts val="7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285750" algn="l">
              <a:lnSpc>
                <a:spcPct val="100000"/>
              </a:lnSpc>
              <a:spcBef>
                <a:spcPts val="300"/>
              </a:spcBef>
              <a:spcAft>
                <a:spcPts val="0"/>
              </a:spcAft>
              <a:buSzPts val="900"/>
              <a:buChar char="-"/>
              <a:defRPr/>
            </a:lvl5pPr>
            <a:lvl6pPr marL="2743200" lvl="5" indent="-298450" algn="l">
              <a:lnSpc>
                <a:spcPct val="100000"/>
              </a:lnSpc>
              <a:spcBef>
                <a:spcPts val="300"/>
              </a:spcBef>
              <a:spcAft>
                <a:spcPts val="0"/>
              </a:spcAft>
              <a:buSzPts val="1100"/>
              <a:buChar char="●"/>
              <a:defRPr/>
            </a:lvl6pPr>
            <a:lvl7pPr marL="3200400" lvl="6" indent="-298450" algn="l">
              <a:lnSpc>
                <a:spcPct val="100000"/>
              </a:lnSpc>
              <a:spcBef>
                <a:spcPts val="300"/>
              </a:spcBef>
              <a:spcAft>
                <a:spcPts val="0"/>
              </a:spcAft>
              <a:buSzPts val="11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pic>
        <p:nvPicPr>
          <p:cNvPr id="50" name="Google Shape;50;p1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5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 name="Google Shape;54;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spcBef>
                <a:spcPts val="0"/>
              </a:spcBef>
              <a:spcAft>
                <a:spcPts val="0"/>
              </a:spcAft>
              <a:buSzPts val="5100"/>
              <a:buFont typeface="Calibri"/>
              <a:buNone/>
              <a:defRPr sz="5100">
                <a:latin typeface="Calibri"/>
                <a:ea typeface="Calibri"/>
                <a:cs typeface="Calibri"/>
                <a:sym typeface="Calibri"/>
              </a:defRPr>
            </a:lvl2pPr>
            <a:lvl3pPr lvl="2">
              <a:spcBef>
                <a:spcPts val="0"/>
              </a:spcBef>
              <a:spcAft>
                <a:spcPts val="0"/>
              </a:spcAft>
              <a:buSzPts val="5100"/>
              <a:buFont typeface="Calibri"/>
              <a:buNone/>
              <a:defRPr sz="5100">
                <a:latin typeface="Calibri"/>
                <a:ea typeface="Calibri"/>
                <a:cs typeface="Calibri"/>
                <a:sym typeface="Calibri"/>
              </a:defRPr>
            </a:lvl3pPr>
            <a:lvl4pPr lvl="3">
              <a:spcBef>
                <a:spcPts val="0"/>
              </a:spcBef>
              <a:spcAft>
                <a:spcPts val="0"/>
              </a:spcAft>
              <a:buSzPts val="5100"/>
              <a:buFont typeface="Calibri"/>
              <a:buNone/>
              <a:defRPr sz="5100">
                <a:latin typeface="Calibri"/>
                <a:ea typeface="Calibri"/>
                <a:cs typeface="Calibri"/>
                <a:sym typeface="Calibri"/>
              </a:defRPr>
            </a:lvl4pPr>
            <a:lvl5pPr lvl="4">
              <a:spcBef>
                <a:spcPts val="0"/>
              </a:spcBef>
              <a:spcAft>
                <a:spcPts val="0"/>
              </a:spcAft>
              <a:buSzPts val="5100"/>
              <a:buFont typeface="Calibri"/>
              <a:buNone/>
              <a:defRPr sz="5100">
                <a:latin typeface="Calibri"/>
                <a:ea typeface="Calibri"/>
                <a:cs typeface="Calibri"/>
                <a:sym typeface="Calibri"/>
              </a:defRPr>
            </a:lvl5pPr>
            <a:lvl6pPr lvl="5">
              <a:spcBef>
                <a:spcPts val="0"/>
              </a:spcBef>
              <a:spcAft>
                <a:spcPts val="0"/>
              </a:spcAft>
              <a:buSzPts val="5100"/>
              <a:buFont typeface="Calibri"/>
              <a:buNone/>
              <a:defRPr sz="5100">
                <a:latin typeface="Calibri"/>
                <a:ea typeface="Calibri"/>
                <a:cs typeface="Calibri"/>
                <a:sym typeface="Calibri"/>
              </a:defRPr>
            </a:lvl6pPr>
            <a:lvl7pPr lvl="6">
              <a:spcBef>
                <a:spcPts val="0"/>
              </a:spcBef>
              <a:spcAft>
                <a:spcPts val="0"/>
              </a:spcAft>
              <a:buSzPts val="5100"/>
              <a:buFont typeface="Calibri"/>
              <a:buNone/>
              <a:defRPr sz="5100">
                <a:latin typeface="Calibri"/>
                <a:ea typeface="Calibri"/>
                <a:cs typeface="Calibri"/>
                <a:sym typeface="Calibri"/>
              </a:defRPr>
            </a:lvl7pPr>
            <a:lvl8pPr lvl="7">
              <a:spcBef>
                <a:spcPts val="0"/>
              </a:spcBef>
              <a:spcAft>
                <a:spcPts val="0"/>
              </a:spcAft>
              <a:buSzPts val="5100"/>
              <a:buFont typeface="Calibri"/>
              <a:buNone/>
              <a:defRPr sz="5100">
                <a:latin typeface="Calibri"/>
                <a:ea typeface="Calibri"/>
                <a:cs typeface="Calibri"/>
                <a:sym typeface="Calibri"/>
              </a:defRPr>
            </a:lvl8pPr>
            <a:lvl9pPr lvl="8">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2" name="Google Shape;12;p3"/>
          <p:cNvSpPr txBox="1">
            <a:spLocks noGrp="1"/>
          </p:cNvSpPr>
          <p:nvPr>
            <p:ph type="subTitle" idx="1"/>
          </p:nvPr>
        </p:nvSpPr>
        <p:spPr>
          <a:xfrm>
            <a:off x="456175" y="2834125"/>
            <a:ext cx="82323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nSpc>
                <a:spcPct val="100000"/>
              </a:lnSpc>
              <a:spcBef>
                <a:spcPts val="0"/>
              </a:spcBef>
              <a:spcAft>
                <a:spcPts val="0"/>
              </a:spcAft>
              <a:buSzPts val="2700"/>
              <a:buFont typeface="Calibri"/>
              <a:buNone/>
              <a:defRPr sz="2700">
                <a:latin typeface="Calibri"/>
                <a:ea typeface="Calibri"/>
                <a:cs typeface="Calibri"/>
                <a:sym typeface="Calibri"/>
              </a:defRPr>
            </a:lvl2pPr>
            <a:lvl3pPr lvl="2">
              <a:lnSpc>
                <a:spcPct val="100000"/>
              </a:lnSpc>
              <a:spcBef>
                <a:spcPts val="0"/>
              </a:spcBef>
              <a:spcAft>
                <a:spcPts val="0"/>
              </a:spcAft>
              <a:buSzPts val="2700"/>
              <a:buFont typeface="Calibri"/>
              <a:buNone/>
              <a:defRPr sz="2700">
                <a:latin typeface="Calibri"/>
                <a:ea typeface="Calibri"/>
                <a:cs typeface="Calibri"/>
                <a:sym typeface="Calibri"/>
              </a:defRPr>
            </a:lvl3pPr>
            <a:lvl4pPr lvl="3">
              <a:lnSpc>
                <a:spcPct val="100000"/>
              </a:lnSpc>
              <a:spcBef>
                <a:spcPts val="0"/>
              </a:spcBef>
              <a:spcAft>
                <a:spcPts val="0"/>
              </a:spcAft>
              <a:buSzPts val="2700"/>
              <a:buFont typeface="Calibri"/>
              <a:buNone/>
              <a:defRPr sz="2700">
                <a:latin typeface="Calibri"/>
                <a:ea typeface="Calibri"/>
                <a:cs typeface="Calibri"/>
                <a:sym typeface="Calibri"/>
              </a:defRPr>
            </a:lvl4pPr>
            <a:lvl5pPr lvl="4">
              <a:lnSpc>
                <a:spcPct val="100000"/>
              </a:lnSpc>
              <a:spcBef>
                <a:spcPts val="0"/>
              </a:spcBef>
              <a:spcAft>
                <a:spcPts val="0"/>
              </a:spcAft>
              <a:buSzPts val="2700"/>
              <a:buFont typeface="Calibri"/>
              <a:buNone/>
              <a:defRPr sz="2700">
                <a:latin typeface="Calibri"/>
                <a:ea typeface="Calibri"/>
                <a:cs typeface="Calibri"/>
                <a:sym typeface="Calibri"/>
              </a:defRPr>
            </a:lvl5pPr>
            <a:lvl6pPr lvl="5">
              <a:lnSpc>
                <a:spcPct val="100000"/>
              </a:lnSpc>
              <a:spcBef>
                <a:spcPts val="0"/>
              </a:spcBef>
              <a:spcAft>
                <a:spcPts val="0"/>
              </a:spcAft>
              <a:buSzPts val="2700"/>
              <a:buFont typeface="Calibri"/>
              <a:buNone/>
              <a:defRPr sz="2700">
                <a:latin typeface="Calibri"/>
                <a:ea typeface="Calibri"/>
                <a:cs typeface="Calibri"/>
                <a:sym typeface="Calibri"/>
              </a:defRPr>
            </a:lvl6pPr>
            <a:lvl7pPr lvl="6">
              <a:lnSpc>
                <a:spcPct val="100000"/>
              </a:lnSpc>
              <a:spcBef>
                <a:spcPts val="0"/>
              </a:spcBef>
              <a:spcAft>
                <a:spcPts val="0"/>
              </a:spcAft>
              <a:buSzPts val="2700"/>
              <a:buFont typeface="Calibri"/>
              <a:buNone/>
              <a:defRPr sz="2700">
                <a:latin typeface="Calibri"/>
                <a:ea typeface="Calibri"/>
                <a:cs typeface="Calibri"/>
                <a:sym typeface="Calibri"/>
              </a:defRPr>
            </a:lvl7pPr>
            <a:lvl8pPr lvl="7">
              <a:lnSpc>
                <a:spcPct val="100000"/>
              </a:lnSpc>
              <a:spcBef>
                <a:spcPts val="0"/>
              </a:spcBef>
              <a:spcAft>
                <a:spcPts val="0"/>
              </a:spcAft>
              <a:buSzPts val="2700"/>
              <a:buFont typeface="Calibri"/>
              <a:buNone/>
              <a:defRPr sz="2700">
                <a:latin typeface="Calibri"/>
                <a:ea typeface="Calibri"/>
                <a:cs typeface="Calibri"/>
                <a:sym typeface="Calibri"/>
              </a:defRPr>
            </a:lvl8pPr>
            <a:lvl9pPr lvl="8">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3" name="Google Shape;13;p3" title="k20center-logo-variations_K20 Bug - White.png"/>
          <p:cNvPicPr preferRelativeResize="0"/>
          <p:nvPr/>
        </p:nvPicPr>
        <p:blipFill>
          <a:blip r:embed="rId3">
            <a:alphaModFix/>
          </a:blip>
          <a:stretch>
            <a:fillRect/>
          </a:stretch>
        </p:blipFill>
        <p:spPr>
          <a:xfrm>
            <a:off x="8428801" y="4450849"/>
            <a:ext cx="510701" cy="5107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spcBef>
                <a:spcPts val="0"/>
              </a:spcBef>
              <a:spcAft>
                <a:spcPts val="0"/>
              </a:spcAft>
              <a:buSzPts val="5100"/>
              <a:buFont typeface="Calibri"/>
              <a:buNone/>
              <a:defRPr sz="5100">
                <a:latin typeface="Calibri"/>
                <a:ea typeface="Calibri"/>
                <a:cs typeface="Calibri"/>
                <a:sym typeface="Calibri"/>
              </a:defRPr>
            </a:lvl2pPr>
            <a:lvl3pPr lvl="2">
              <a:spcBef>
                <a:spcPts val="0"/>
              </a:spcBef>
              <a:spcAft>
                <a:spcPts val="0"/>
              </a:spcAft>
              <a:buSzPts val="5100"/>
              <a:buFont typeface="Calibri"/>
              <a:buNone/>
              <a:defRPr sz="5100">
                <a:latin typeface="Calibri"/>
                <a:ea typeface="Calibri"/>
                <a:cs typeface="Calibri"/>
                <a:sym typeface="Calibri"/>
              </a:defRPr>
            </a:lvl3pPr>
            <a:lvl4pPr lvl="3">
              <a:spcBef>
                <a:spcPts val="0"/>
              </a:spcBef>
              <a:spcAft>
                <a:spcPts val="0"/>
              </a:spcAft>
              <a:buSzPts val="5100"/>
              <a:buFont typeface="Calibri"/>
              <a:buNone/>
              <a:defRPr sz="5100">
                <a:latin typeface="Calibri"/>
                <a:ea typeface="Calibri"/>
                <a:cs typeface="Calibri"/>
                <a:sym typeface="Calibri"/>
              </a:defRPr>
            </a:lvl4pPr>
            <a:lvl5pPr lvl="4">
              <a:spcBef>
                <a:spcPts val="0"/>
              </a:spcBef>
              <a:spcAft>
                <a:spcPts val="0"/>
              </a:spcAft>
              <a:buSzPts val="5100"/>
              <a:buFont typeface="Calibri"/>
              <a:buNone/>
              <a:defRPr sz="5100">
                <a:latin typeface="Calibri"/>
                <a:ea typeface="Calibri"/>
                <a:cs typeface="Calibri"/>
                <a:sym typeface="Calibri"/>
              </a:defRPr>
            </a:lvl5pPr>
            <a:lvl6pPr lvl="5">
              <a:spcBef>
                <a:spcPts val="0"/>
              </a:spcBef>
              <a:spcAft>
                <a:spcPts val="0"/>
              </a:spcAft>
              <a:buSzPts val="5100"/>
              <a:buFont typeface="Calibri"/>
              <a:buNone/>
              <a:defRPr sz="5100">
                <a:latin typeface="Calibri"/>
                <a:ea typeface="Calibri"/>
                <a:cs typeface="Calibri"/>
                <a:sym typeface="Calibri"/>
              </a:defRPr>
            </a:lvl6pPr>
            <a:lvl7pPr lvl="6">
              <a:spcBef>
                <a:spcPts val="0"/>
              </a:spcBef>
              <a:spcAft>
                <a:spcPts val="0"/>
              </a:spcAft>
              <a:buSzPts val="5100"/>
              <a:buFont typeface="Calibri"/>
              <a:buNone/>
              <a:defRPr sz="5100">
                <a:latin typeface="Calibri"/>
                <a:ea typeface="Calibri"/>
                <a:cs typeface="Calibri"/>
                <a:sym typeface="Calibri"/>
              </a:defRPr>
            </a:lvl7pPr>
            <a:lvl8pPr lvl="7">
              <a:spcBef>
                <a:spcPts val="0"/>
              </a:spcBef>
              <a:spcAft>
                <a:spcPts val="0"/>
              </a:spcAft>
              <a:buSzPts val="5100"/>
              <a:buFont typeface="Calibri"/>
              <a:buNone/>
              <a:defRPr sz="5100">
                <a:latin typeface="Calibri"/>
                <a:ea typeface="Calibri"/>
                <a:cs typeface="Calibri"/>
                <a:sym typeface="Calibri"/>
              </a:defRPr>
            </a:lvl8pPr>
            <a:lvl9pPr lvl="8">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6" name="Google Shape;16;p4"/>
          <p:cNvSpPr txBox="1">
            <a:spLocks noGrp="1"/>
          </p:cNvSpPr>
          <p:nvPr>
            <p:ph type="subTitle" idx="1"/>
          </p:nvPr>
        </p:nvSpPr>
        <p:spPr>
          <a:xfrm>
            <a:off x="456175" y="2834125"/>
            <a:ext cx="82323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nSpc>
                <a:spcPct val="100000"/>
              </a:lnSpc>
              <a:spcBef>
                <a:spcPts val="0"/>
              </a:spcBef>
              <a:spcAft>
                <a:spcPts val="0"/>
              </a:spcAft>
              <a:buSzPts val="2700"/>
              <a:buFont typeface="Calibri"/>
              <a:buNone/>
              <a:defRPr sz="2700">
                <a:latin typeface="Calibri"/>
                <a:ea typeface="Calibri"/>
                <a:cs typeface="Calibri"/>
                <a:sym typeface="Calibri"/>
              </a:defRPr>
            </a:lvl2pPr>
            <a:lvl3pPr lvl="2">
              <a:lnSpc>
                <a:spcPct val="100000"/>
              </a:lnSpc>
              <a:spcBef>
                <a:spcPts val="0"/>
              </a:spcBef>
              <a:spcAft>
                <a:spcPts val="0"/>
              </a:spcAft>
              <a:buSzPts val="2700"/>
              <a:buFont typeface="Calibri"/>
              <a:buNone/>
              <a:defRPr sz="2700">
                <a:latin typeface="Calibri"/>
                <a:ea typeface="Calibri"/>
                <a:cs typeface="Calibri"/>
                <a:sym typeface="Calibri"/>
              </a:defRPr>
            </a:lvl3pPr>
            <a:lvl4pPr lvl="3">
              <a:lnSpc>
                <a:spcPct val="100000"/>
              </a:lnSpc>
              <a:spcBef>
                <a:spcPts val="0"/>
              </a:spcBef>
              <a:spcAft>
                <a:spcPts val="0"/>
              </a:spcAft>
              <a:buSzPts val="2700"/>
              <a:buFont typeface="Calibri"/>
              <a:buNone/>
              <a:defRPr sz="2700">
                <a:latin typeface="Calibri"/>
                <a:ea typeface="Calibri"/>
                <a:cs typeface="Calibri"/>
                <a:sym typeface="Calibri"/>
              </a:defRPr>
            </a:lvl4pPr>
            <a:lvl5pPr lvl="4">
              <a:lnSpc>
                <a:spcPct val="100000"/>
              </a:lnSpc>
              <a:spcBef>
                <a:spcPts val="0"/>
              </a:spcBef>
              <a:spcAft>
                <a:spcPts val="0"/>
              </a:spcAft>
              <a:buSzPts val="2700"/>
              <a:buFont typeface="Calibri"/>
              <a:buNone/>
              <a:defRPr sz="2700">
                <a:latin typeface="Calibri"/>
                <a:ea typeface="Calibri"/>
                <a:cs typeface="Calibri"/>
                <a:sym typeface="Calibri"/>
              </a:defRPr>
            </a:lvl5pPr>
            <a:lvl6pPr lvl="5">
              <a:lnSpc>
                <a:spcPct val="100000"/>
              </a:lnSpc>
              <a:spcBef>
                <a:spcPts val="0"/>
              </a:spcBef>
              <a:spcAft>
                <a:spcPts val="0"/>
              </a:spcAft>
              <a:buSzPts val="2700"/>
              <a:buFont typeface="Calibri"/>
              <a:buNone/>
              <a:defRPr sz="2700">
                <a:latin typeface="Calibri"/>
                <a:ea typeface="Calibri"/>
                <a:cs typeface="Calibri"/>
                <a:sym typeface="Calibri"/>
              </a:defRPr>
            </a:lvl6pPr>
            <a:lvl7pPr lvl="6">
              <a:lnSpc>
                <a:spcPct val="100000"/>
              </a:lnSpc>
              <a:spcBef>
                <a:spcPts val="0"/>
              </a:spcBef>
              <a:spcAft>
                <a:spcPts val="0"/>
              </a:spcAft>
              <a:buSzPts val="2700"/>
              <a:buFont typeface="Calibri"/>
              <a:buNone/>
              <a:defRPr sz="2700">
                <a:latin typeface="Calibri"/>
                <a:ea typeface="Calibri"/>
                <a:cs typeface="Calibri"/>
                <a:sym typeface="Calibri"/>
              </a:defRPr>
            </a:lvl7pPr>
            <a:lvl8pPr lvl="7">
              <a:lnSpc>
                <a:spcPct val="100000"/>
              </a:lnSpc>
              <a:spcBef>
                <a:spcPts val="0"/>
              </a:spcBef>
              <a:spcAft>
                <a:spcPts val="0"/>
              </a:spcAft>
              <a:buSzPts val="2700"/>
              <a:buFont typeface="Calibri"/>
              <a:buNone/>
              <a:defRPr sz="2700">
                <a:latin typeface="Calibri"/>
                <a:ea typeface="Calibri"/>
                <a:cs typeface="Calibri"/>
                <a:sym typeface="Calibri"/>
              </a:defRPr>
            </a:lvl8pPr>
            <a:lvl9pPr lvl="8">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7" name="Google Shape;17;p4" title="k20center-logo-variations_K20 Bug - White.png"/>
          <p:cNvPicPr preferRelativeResize="0"/>
          <p:nvPr/>
        </p:nvPicPr>
        <p:blipFill>
          <a:blip r:embed="rId3">
            <a:alphaModFix/>
          </a:blip>
          <a:stretch>
            <a:fillRect/>
          </a:stretch>
        </p:blipFill>
        <p:spPr>
          <a:xfrm>
            <a:off x="8428801" y="4450849"/>
            <a:ext cx="510701" cy="51070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Layout">
  <p:cSld name="TITLE_AND_BODY_1">
    <p:bg>
      <p:bgPr>
        <a:solidFill>
          <a:schemeClr val="lt1"/>
        </a:solidFill>
        <a:effectLst/>
      </p:bgPr>
    </p:bg>
    <p:spTree>
      <p:nvGrpSpPr>
        <p:cNvPr id="1" name="Shape 18"/>
        <p:cNvGrpSpPr/>
        <p:nvPr/>
      </p:nvGrpSpPr>
      <p:grpSpPr>
        <a:xfrm>
          <a:off x="0" y="0"/>
          <a:ext cx="0" cy="0"/>
          <a:chOff x="0" y="0"/>
          <a:chExt cx="0" cy="0"/>
        </a:xfrm>
      </p:grpSpPr>
      <p:pic>
        <p:nvPicPr>
          <p:cNvPr id="19" name="Google Shape;19;p5" title="k20center-logo-variations_K20 - Bug Color.png"/>
          <p:cNvPicPr preferRelativeResize="0"/>
          <p:nvPr/>
        </p:nvPicPr>
        <p:blipFill>
          <a:blip r:embed="rId2">
            <a:alphaModFix/>
          </a:blip>
          <a:stretch>
            <a:fillRect/>
          </a:stretch>
        </p:blipFill>
        <p:spPr>
          <a:xfrm>
            <a:off x="8428800" y="4450850"/>
            <a:ext cx="510701" cy="510702"/>
          </a:xfrm>
          <a:prstGeom prst="rect">
            <a:avLst/>
          </a:prstGeom>
          <a:noFill/>
          <a:ln>
            <a:noFill/>
          </a:ln>
        </p:spPr>
      </p:pic>
      <p:sp>
        <p:nvSpPr>
          <p:cNvPr id="20" name="Google Shape;20;p5"/>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21" name="Google Shape;21;p5"/>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Layout">
  <p:cSld name="TITLE_AND_BODY_1_1">
    <p:bg>
      <p:bgPr>
        <a:solidFill>
          <a:schemeClr val="lt1"/>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24" name="Google Shape;24;p6"/>
          <p:cNvSpPr txBox="1">
            <a:spLocks noGrp="1"/>
          </p:cNvSpPr>
          <p:nvPr>
            <p:ph type="body" idx="1"/>
          </p:nvPr>
        </p:nvSpPr>
        <p:spPr>
          <a:xfrm>
            <a:off x="456300" y="1152475"/>
            <a:ext cx="39939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
        <p:nvSpPr>
          <p:cNvPr id="25" name="Google Shape;25;p6"/>
          <p:cNvSpPr txBox="1">
            <a:spLocks noGrp="1"/>
          </p:cNvSpPr>
          <p:nvPr>
            <p:ph type="body" idx="2"/>
          </p:nvPr>
        </p:nvSpPr>
        <p:spPr>
          <a:xfrm>
            <a:off x="4687932" y="1152475"/>
            <a:ext cx="3993900" cy="3416400"/>
          </a:xfrm>
          <a:prstGeom prst="rect">
            <a:avLst/>
          </a:prstGeom>
        </p:spPr>
        <p:txBody>
          <a:bodyPr spcFirstLastPara="1" wrap="square" lIns="91425" tIns="91425" rIns="91425" bIns="91425" anchor="t" anchorCtr="0">
            <a:normAutofit/>
          </a:bodyPr>
          <a:lstStyle>
            <a:lvl1pPr marL="457200" lvl="0"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pic>
        <p:nvPicPr>
          <p:cNvPr id="26" name="Google Shape;26;p6" title="k20center-logo-variations_K20 - Bug Color.png"/>
          <p:cNvPicPr preferRelativeResize="0"/>
          <p:nvPr/>
        </p:nvPicPr>
        <p:blipFill>
          <a:blip r:embed="rId2">
            <a:alphaModFix/>
          </a:blip>
          <a:stretch>
            <a:fillRect/>
          </a:stretch>
        </p:blipFill>
        <p:spPr>
          <a:xfrm>
            <a:off x="8428800" y="4450850"/>
            <a:ext cx="510701" cy="5107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_AND_BODY_1_1_1">
    <p:bg>
      <p:bgPr>
        <a:solidFill>
          <a:schemeClr val="lt1"/>
        </a:solid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pic>
        <p:nvPicPr>
          <p:cNvPr id="29" name="Google Shape;29;p7" title="k20center-logo-variations_K20 - Bug Color.png"/>
          <p:cNvPicPr preferRelativeResize="0"/>
          <p:nvPr/>
        </p:nvPicPr>
        <p:blipFill>
          <a:blip r:embed="rId2">
            <a:alphaModFix/>
          </a:blip>
          <a:stretch>
            <a:fillRect/>
          </a:stretch>
        </p:blipFill>
        <p:spPr>
          <a:xfrm>
            <a:off x="8428800" y="4450850"/>
            <a:ext cx="510701" cy="5107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o Option 1">
  <p:cSld name="TITLE_AND_BODY_1_1_1_2">
    <p:bg>
      <p:bgPr>
        <a:solidFill>
          <a:schemeClr val="lt1"/>
        </a:solidFill>
        <a:effectLst/>
      </p:bgPr>
    </p:bg>
    <p:spTree>
      <p:nvGrpSpPr>
        <p:cNvPr id="1" name="Shape 30"/>
        <p:cNvGrpSpPr/>
        <p:nvPr/>
      </p:nvGrpSpPr>
      <p:grpSpPr>
        <a:xfrm>
          <a:off x="0" y="0"/>
          <a:ext cx="0" cy="0"/>
          <a:chOff x="0" y="0"/>
          <a:chExt cx="0" cy="0"/>
        </a:xfrm>
      </p:grpSpPr>
      <p:pic>
        <p:nvPicPr>
          <p:cNvPr id="31" name="Google Shape;31;p8" title="k20center-logo-variations_K20 - Bug Color.png"/>
          <p:cNvPicPr preferRelativeResize="0"/>
          <p:nvPr/>
        </p:nvPicPr>
        <p:blipFill>
          <a:blip r:embed="rId2">
            <a:alphaModFix/>
          </a:blip>
          <a:stretch>
            <a:fillRect/>
          </a:stretch>
        </p:blipFill>
        <p:spPr>
          <a:xfrm>
            <a:off x="8428800" y="4450850"/>
            <a:ext cx="510701" cy="510702"/>
          </a:xfrm>
          <a:prstGeom prst="rect">
            <a:avLst/>
          </a:prstGeom>
          <a:noFill/>
          <a:ln>
            <a:noFill/>
          </a:ln>
        </p:spPr>
      </p:pic>
      <p:sp>
        <p:nvSpPr>
          <p:cNvPr id="32" name="Google Shape;32;p8"/>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TITLE_AND_BODY_1_1_1_1">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9" title="k20center-logo-variations_K20 - Bug Color.png"/>
          <p:cNvPicPr preferRelativeResize="0"/>
          <p:nvPr/>
        </p:nvPicPr>
        <p:blipFill>
          <a:blip r:embed="rId3">
            <a:alphaModFix/>
          </a:blip>
          <a:stretch>
            <a:fillRect/>
          </a:stretch>
        </p:blipFill>
        <p:spPr>
          <a:xfrm>
            <a:off x="8428800" y="4450850"/>
            <a:ext cx="510701" cy="510702"/>
          </a:xfrm>
          <a:prstGeom prst="rect">
            <a:avLst/>
          </a:prstGeom>
          <a:noFill/>
          <a:ln>
            <a:noFill/>
          </a:ln>
        </p:spPr>
      </p:pic>
      <p:sp>
        <p:nvSpPr>
          <p:cNvPr id="35" name="Google Shape;35;p9"/>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000"/>
              <a:buFont typeface="Calibri"/>
              <a:buNone/>
              <a:defRPr sz="5000">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
        <p:nvSpPr>
          <p:cNvPr id="36" name="Google Shape;36;p9"/>
          <p:cNvSpPr txBox="1">
            <a:spLocks noGrp="1"/>
          </p:cNvSpPr>
          <p:nvPr>
            <p:ph type="title" idx="2"/>
          </p:nvPr>
        </p:nvSpPr>
        <p:spPr>
          <a:xfrm>
            <a:off x="1483050" y="3100738"/>
            <a:ext cx="6177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Font typeface="Calibri"/>
              <a:buNone/>
              <a:defRPr sz="2600">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37"/>
        <p:cNvGrpSpPr/>
        <p:nvPr/>
      </p:nvGrpSpPr>
      <p:grpSpPr>
        <a:xfrm>
          <a:off x="0" y="0"/>
          <a:ext cx="0" cy="0"/>
          <a:chOff x="0" y="0"/>
          <a:chExt cx="0" cy="0"/>
        </a:xfrm>
      </p:grpSpPr>
      <p:pic>
        <p:nvPicPr>
          <p:cNvPr id="38" name="Google Shape;38;p10"/>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1.jpg"/><Relationship Id="rId7"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29.jpg"/><Relationship Id="rId4" Type="http://schemas.openxmlformats.org/officeDocument/2006/relationships/image" Target="../media/image32.jpg"/><Relationship Id="rId9"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5"/>
          <p:cNvPicPr preferRelativeResize="0"/>
          <p:nvPr/>
        </p:nvPicPr>
        <p:blipFill>
          <a:blip r:embed="rId3">
            <a:alphaModFix/>
          </a:blip>
          <a:stretch>
            <a:fillRect/>
          </a:stretch>
        </p:blipFill>
        <p:spPr>
          <a:xfrm>
            <a:off x="2502500" y="183863"/>
            <a:ext cx="4139000" cy="477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Abstract Art</a:t>
            </a:r>
            <a:endParaRPr/>
          </a:p>
        </p:txBody>
      </p:sp>
      <p:sp>
        <p:nvSpPr>
          <p:cNvPr id="115" name="Google Shape;115;p26"/>
          <p:cNvSpPr txBox="1">
            <a:spLocks noGrp="1"/>
          </p:cNvSpPr>
          <p:nvPr>
            <p:ph type="body" idx="1"/>
          </p:nvPr>
        </p:nvSpPr>
        <p:spPr>
          <a:xfrm>
            <a:off x="456300" y="1152475"/>
            <a:ext cx="7375599"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The definition of abstract art is art that is open to interpretation. No matter what the artist was feeling or thinking as they were making these art pieces, you are able to look at them and come to your own conclusions on what they are or represent.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Two Types of  Thinking</a:t>
            </a:r>
            <a:endParaRPr/>
          </a:p>
        </p:txBody>
      </p:sp>
      <p:sp>
        <p:nvSpPr>
          <p:cNvPr id="121" name="Google Shape;121;p27"/>
          <p:cNvSpPr txBox="1">
            <a:spLocks noGrp="1"/>
          </p:cNvSpPr>
          <p:nvPr>
            <p:ph type="body" idx="1"/>
          </p:nvPr>
        </p:nvSpPr>
        <p:spPr>
          <a:xfrm>
            <a:off x="456300" y="1152475"/>
            <a:ext cx="3993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Concrete</a:t>
            </a:r>
            <a:r>
              <a:rPr lang="en" dirty="0"/>
              <a:t> deals with facts and observations- the tangible. Processing information like "the sky is blue" and memorizing math facts are examples of concrete thinking. </a:t>
            </a:r>
            <a:endParaRPr dirty="0"/>
          </a:p>
        </p:txBody>
      </p:sp>
      <p:sp>
        <p:nvSpPr>
          <p:cNvPr id="122" name="Google Shape;122;p27"/>
          <p:cNvSpPr txBox="1">
            <a:spLocks noGrp="1"/>
          </p:cNvSpPr>
          <p:nvPr>
            <p:ph type="body" idx="2"/>
          </p:nvPr>
        </p:nvSpPr>
        <p:spPr>
          <a:xfrm>
            <a:off x="4687932" y="1152475"/>
            <a:ext cx="39939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b="1"/>
              <a:t>Abstract</a:t>
            </a:r>
            <a:r>
              <a:rPr lang="en"/>
              <a:t> goes beyond facts- considering the intangible. This fluid movement of thought allows us to view the blue sky and ask "why is it blue," and to use the math facts memorized to solve complex equations.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was abstract thinking demonstrated in the masks we viewed from art history?</a:t>
            </a:r>
            <a:endParaRPr/>
          </a:p>
        </p:txBody>
      </p:sp>
      <p:pic>
        <p:nvPicPr>
          <p:cNvPr id="128" name="Google Shape;128;p28" title="main-image.jpg"/>
          <p:cNvPicPr preferRelativeResize="0"/>
          <p:nvPr/>
        </p:nvPicPr>
        <p:blipFill>
          <a:blip r:embed="rId3">
            <a:alphaModFix/>
          </a:blip>
          <a:stretch>
            <a:fillRect/>
          </a:stretch>
        </p:blipFill>
        <p:spPr>
          <a:xfrm>
            <a:off x="1096375" y="1659200"/>
            <a:ext cx="1481376" cy="1875150"/>
          </a:xfrm>
          <a:prstGeom prst="rect">
            <a:avLst/>
          </a:prstGeom>
          <a:noFill/>
          <a:ln>
            <a:noFill/>
          </a:ln>
        </p:spPr>
      </p:pic>
      <p:pic>
        <p:nvPicPr>
          <p:cNvPr id="129" name="Google Shape;129;p28" title="main-image-1.jpg"/>
          <p:cNvPicPr preferRelativeResize="0"/>
          <p:nvPr/>
        </p:nvPicPr>
        <p:blipFill>
          <a:blip r:embed="rId4">
            <a:alphaModFix/>
          </a:blip>
          <a:stretch>
            <a:fillRect/>
          </a:stretch>
        </p:blipFill>
        <p:spPr>
          <a:xfrm>
            <a:off x="2661721" y="1659200"/>
            <a:ext cx="2018100" cy="1875151"/>
          </a:xfrm>
          <a:prstGeom prst="rect">
            <a:avLst/>
          </a:prstGeom>
          <a:noFill/>
          <a:ln>
            <a:noFill/>
          </a:ln>
        </p:spPr>
      </p:pic>
      <p:pic>
        <p:nvPicPr>
          <p:cNvPr id="130" name="Google Shape;130;p28" title="Screenshot 2025-06-10 at 7.04.56 AM.png"/>
          <p:cNvPicPr preferRelativeResize="0"/>
          <p:nvPr/>
        </p:nvPicPr>
        <p:blipFill>
          <a:blip r:embed="rId5">
            <a:alphaModFix/>
          </a:blip>
          <a:stretch>
            <a:fillRect/>
          </a:stretch>
        </p:blipFill>
        <p:spPr>
          <a:xfrm>
            <a:off x="4758623" y="1659200"/>
            <a:ext cx="1481374" cy="1878133"/>
          </a:xfrm>
          <a:prstGeom prst="rect">
            <a:avLst/>
          </a:prstGeom>
          <a:noFill/>
          <a:ln>
            <a:noFill/>
          </a:ln>
        </p:spPr>
      </p:pic>
      <p:pic>
        <p:nvPicPr>
          <p:cNvPr id="131" name="Google Shape;131;p28" title="Screenshot 2025-06-10 at 7.05.19 AM.png"/>
          <p:cNvPicPr preferRelativeResize="0"/>
          <p:nvPr/>
        </p:nvPicPr>
        <p:blipFill>
          <a:blip r:embed="rId6">
            <a:alphaModFix/>
          </a:blip>
          <a:stretch>
            <a:fillRect/>
          </a:stretch>
        </p:blipFill>
        <p:spPr>
          <a:xfrm>
            <a:off x="297598" y="3591900"/>
            <a:ext cx="1481374" cy="1595875"/>
          </a:xfrm>
          <a:prstGeom prst="rect">
            <a:avLst/>
          </a:prstGeom>
          <a:noFill/>
          <a:ln>
            <a:noFill/>
          </a:ln>
        </p:spPr>
      </p:pic>
      <p:pic>
        <p:nvPicPr>
          <p:cNvPr id="132" name="Google Shape;132;p28" title="Screenshot 2025-06-10 at 7.05.46 AM.png"/>
          <p:cNvPicPr preferRelativeResize="0"/>
          <p:nvPr/>
        </p:nvPicPr>
        <p:blipFill rotWithShape="1">
          <a:blip r:embed="rId7">
            <a:alphaModFix/>
          </a:blip>
          <a:srcRect l="21669" r="18718"/>
          <a:stretch/>
        </p:blipFill>
        <p:spPr>
          <a:xfrm>
            <a:off x="6360225" y="1659197"/>
            <a:ext cx="1371649" cy="3495902"/>
          </a:xfrm>
          <a:prstGeom prst="rect">
            <a:avLst/>
          </a:prstGeom>
          <a:noFill/>
          <a:ln>
            <a:noFill/>
          </a:ln>
        </p:spPr>
      </p:pic>
      <p:pic>
        <p:nvPicPr>
          <p:cNvPr id="133" name="Google Shape;133;p28" title="Screenshot 2025-06-10 at 7.10.03 AM.png"/>
          <p:cNvPicPr preferRelativeResize="0"/>
          <p:nvPr/>
        </p:nvPicPr>
        <p:blipFill rotWithShape="1">
          <a:blip r:embed="rId8">
            <a:alphaModFix/>
          </a:blip>
          <a:srcRect b="3241"/>
          <a:stretch/>
        </p:blipFill>
        <p:spPr>
          <a:xfrm>
            <a:off x="4411200" y="3591900"/>
            <a:ext cx="1822174" cy="1551599"/>
          </a:xfrm>
          <a:prstGeom prst="rect">
            <a:avLst/>
          </a:prstGeom>
          <a:noFill/>
          <a:ln>
            <a:noFill/>
          </a:ln>
        </p:spPr>
      </p:pic>
      <p:pic>
        <p:nvPicPr>
          <p:cNvPr id="134" name="Google Shape;134;p28" title="Screenshot 2025-06-10 at 7.09.50 AM.png"/>
          <p:cNvPicPr preferRelativeResize="0"/>
          <p:nvPr/>
        </p:nvPicPr>
        <p:blipFill>
          <a:blip r:embed="rId9">
            <a:alphaModFix/>
          </a:blip>
          <a:stretch>
            <a:fillRect/>
          </a:stretch>
        </p:blipFill>
        <p:spPr>
          <a:xfrm>
            <a:off x="3159434" y="3591900"/>
            <a:ext cx="1186390" cy="1551600"/>
          </a:xfrm>
          <a:prstGeom prst="rect">
            <a:avLst/>
          </a:prstGeom>
          <a:noFill/>
          <a:ln>
            <a:noFill/>
          </a:ln>
        </p:spPr>
      </p:pic>
      <p:pic>
        <p:nvPicPr>
          <p:cNvPr id="135" name="Google Shape;135;p28" title="Screenshot 2025-06-10 at 7.09.31 AM.png"/>
          <p:cNvPicPr preferRelativeResize="0"/>
          <p:nvPr/>
        </p:nvPicPr>
        <p:blipFill>
          <a:blip r:embed="rId10">
            <a:alphaModFix/>
          </a:blip>
          <a:stretch>
            <a:fillRect/>
          </a:stretch>
        </p:blipFill>
        <p:spPr>
          <a:xfrm>
            <a:off x="1844338" y="3591900"/>
            <a:ext cx="1249711" cy="15515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9"/>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dk1"/>
                </a:solidFill>
              </a:rPr>
              <a:t>Abstract representation of YOURSELF</a:t>
            </a:r>
            <a:endParaRPr>
              <a:solidFill>
                <a:schemeClr val="dk1"/>
              </a:solidFill>
            </a:endParaRPr>
          </a:p>
        </p:txBody>
      </p:sp>
      <p:pic>
        <p:nvPicPr>
          <p:cNvPr id="141" name="Google Shape;141;p29"/>
          <p:cNvPicPr preferRelativeResize="0"/>
          <p:nvPr/>
        </p:nvPicPr>
        <p:blipFill>
          <a:blip r:embed="rId3">
            <a:alphaModFix/>
          </a:blip>
          <a:stretch>
            <a:fillRect/>
          </a:stretch>
        </p:blipFill>
        <p:spPr>
          <a:xfrm>
            <a:off x="2618680" y="2045569"/>
            <a:ext cx="1750099" cy="2333476"/>
          </a:xfrm>
          <a:prstGeom prst="rect">
            <a:avLst/>
          </a:prstGeom>
          <a:noFill/>
          <a:ln>
            <a:noFill/>
          </a:ln>
        </p:spPr>
      </p:pic>
      <p:pic>
        <p:nvPicPr>
          <p:cNvPr id="142" name="Google Shape;142;p29"/>
          <p:cNvPicPr preferRelativeResize="0"/>
          <p:nvPr/>
        </p:nvPicPr>
        <p:blipFill>
          <a:blip r:embed="rId4">
            <a:alphaModFix/>
          </a:blip>
          <a:stretch>
            <a:fillRect/>
          </a:stretch>
        </p:blipFill>
        <p:spPr>
          <a:xfrm>
            <a:off x="4493059" y="1892694"/>
            <a:ext cx="1979424" cy="2639227"/>
          </a:xfrm>
          <a:prstGeom prst="rect">
            <a:avLst/>
          </a:prstGeom>
          <a:noFill/>
          <a:ln>
            <a:noFill/>
          </a:ln>
        </p:spPr>
      </p:pic>
      <p:sp>
        <p:nvSpPr>
          <p:cNvPr id="143" name="Google Shape;143;p29"/>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Masks</a:t>
            </a:r>
            <a:endParaRPr/>
          </a:p>
        </p:txBody>
      </p:sp>
      <p:pic>
        <p:nvPicPr>
          <p:cNvPr id="144" name="Google Shape;144;p29" title="IMG_6984.jpg"/>
          <p:cNvPicPr preferRelativeResize="0"/>
          <p:nvPr/>
        </p:nvPicPr>
        <p:blipFill rotWithShape="1">
          <a:blip r:embed="rId5">
            <a:alphaModFix/>
          </a:blip>
          <a:srcRect l="15941" t="13856" r="15107" b="12829"/>
          <a:stretch/>
        </p:blipFill>
        <p:spPr>
          <a:xfrm>
            <a:off x="355086" y="1836172"/>
            <a:ext cx="2066001" cy="2928900"/>
          </a:xfrm>
          <a:prstGeom prst="rect">
            <a:avLst/>
          </a:prstGeom>
          <a:noFill/>
          <a:ln>
            <a:noFill/>
          </a:ln>
        </p:spPr>
      </p:pic>
      <p:pic>
        <p:nvPicPr>
          <p:cNvPr id="145" name="Google Shape;145;p29" title="IMG_6986.jpg"/>
          <p:cNvPicPr preferRelativeResize="0"/>
          <p:nvPr/>
        </p:nvPicPr>
        <p:blipFill rotWithShape="1">
          <a:blip r:embed="rId6">
            <a:alphaModFix/>
          </a:blip>
          <a:srcRect l="5730" t="8280" r="8996" b="6446"/>
          <a:stretch/>
        </p:blipFill>
        <p:spPr>
          <a:xfrm>
            <a:off x="6624057" y="2018587"/>
            <a:ext cx="1933363" cy="23874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body" idx="1"/>
          </p:nvPr>
        </p:nvSpPr>
        <p:spPr>
          <a:xfrm>
            <a:off x="346696" y="1202579"/>
            <a:ext cx="8289999"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dk1"/>
                </a:solidFill>
              </a:rPr>
              <a:t>Find the essence of who you are.</a:t>
            </a:r>
            <a:endParaRPr dirty="0">
              <a:solidFill>
                <a:schemeClr val="dk1"/>
              </a:solidFill>
            </a:endParaRPr>
          </a:p>
          <a:p>
            <a:pPr marL="0" lvl="0" indent="0" algn="l" rtl="0">
              <a:spcBef>
                <a:spcPts val="1200"/>
              </a:spcBef>
              <a:spcAft>
                <a:spcPts val="0"/>
              </a:spcAft>
              <a:buNone/>
            </a:pPr>
            <a:endParaRPr dirty="0">
              <a:solidFill>
                <a:schemeClr val="dk1"/>
              </a:solidFill>
              <a:latin typeface="Courier New"/>
              <a:ea typeface="Courier New"/>
              <a:cs typeface="Courier New"/>
              <a:sym typeface="Courier New"/>
            </a:endParaRPr>
          </a:p>
          <a:p>
            <a:pPr marL="0" lvl="0" indent="0" algn="l" rtl="0">
              <a:spcBef>
                <a:spcPts val="1200"/>
              </a:spcBef>
              <a:spcAft>
                <a:spcPts val="1200"/>
              </a:spcAft>
              <a:buNone/>
            </a:pPr>
            <a:r>
              <a:rPr lang="en" dirty="0">
                <a:solidFill>
                  <a:schemeClr val="dk1"/>
                </a:solidFill>
              </a:rPr>
              <a:t>You will do a </a:t>
            </a:r>
            <a:r>
              <a:rPr lang="en" b="1" dirty="0">
                <a:solidFill>
                  <a:schemeClr val="dk1"/>
                </a:solidFill>
              </a:rPr>
              <a:t>REFLECTIVE PRACTICE</a:t>
            </a:r>
            <a:r>
              <a:rPr lang="en" dirty="0">
                <a:solidFill>
                  <a:schemeClr val="dk1"/>
                </a:solidFill>
              </a:rPr>
              <a:t> to help you figure it out.</a:t>
            </a:r>
            <a:endParaRPr dirty="0">
              <a:solidFill>
                <a:schemeClr val="dk1"/>
              </a:solidFill>
            </a:endParaRPr>
          </a:p>
        </p:txBody>
      </p:sp>
      <p:sp>
        <p:nvSpPr>
          <p:cNvPr id="151" name="Google Shape;151;p30"/>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SELF REFLECTION</a:t>
            </a: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456300" y="213294"/>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Reflective Practice Steps</a:t>
            </a:r>
            <a:endParaRPr dirty="0"/>
          </a:p>
        </p:txBody>
      </p:sp>
      <p:sp>
        <p:nvSpPr>
          <p:cNvPr id="157" name="Google Shape;157;p31"/>
          <p:cNvSpPr txBox="1">
            <a:spLocks noGrp="1"/>
          </p:cNvSpPr>
          <p:nvPr>
            <p:ph type="body" idx="1"/>
          </p:nvPr>
        </p:nvSpPr>
        <p:spPr>
          <a:xfrm>
            <a:off x="456300" y="905086"/>
            <a:ext cx="8225400" cy="4290084"/>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ourier New"/>
              <a:buAutoNum type="arabicPeriod"/>
            </a:pPr>
            <a:r>
              <a:rPr lang="en" b="1" dirty="0">
                <a:solidFill>
                  <a:schemeClr val="dk1"/>
                </a:solidFill>
              </a:rPr>
              <a:t>DESCRIBE:</a:t>
            </a:r>
            <a:r>
              <a:rPr lang="en" dirty="0">
                <a:solidFill>
                  <a:schemeClr val="dk1"/>
                </a:solidFill>
              </a:rPr>
              <a:t> From the outside, what do you see?</a:t>
            </a:r>
            <a:endParaRPr dirty="0">
              <a:solidFill>
                <a:schemeClr val="dk1"/>
              </a:solidFill>
            </a:endParaRPr>
          </a:p>
          <a:p>
            <a:pPr marL="457200" lvl="0" indent="-393700" algn="l" rtl="0">
              <a:spcBef>
                <a:spcPts val="0"/>
              </a:spcBef>
              <a:spcAft>
                <a:spcPts val="0"/>
              </a:spcAft>
              <a:buSzPts val="2600"/>
              <a:buFont typeface="Courier New"/>
              <a:buAutoNum type="arabicPeriod"/>
            </a:pPr>
            <a:r>
              <a:rPr lang="en" b="1" dirty="0">
                <a:solidFill>
                  <a:schemeClr val="dk1"/>
                </a:solidFill>
              </a:rPr>
              <a:t>FEELINGS:</a:t>
            </a:r>
            <a:r>
              <a:rPr lang="en" dirty="0">
                <a:solidFill>
                  <a:schemeClr val="dk1"/>
                </a:solidFill>
              </a:rPr>
              <a:t> How do you feel? What are your thoughts, emotions, etc.?</a:t>
            </a:r>
            <a:endParaRPr dirty="0">
              <a:solidFill>
                <a:schemeClr val="dk1"/>
              </a:solidFill>
            </a:endParaRPr>
          </a:p>
          <a:p>
            <a:pPr marL="457200" lvl="0" indent="-393700" algn="l" rtl="0">
              <a:spcBef>
                <a:spcPts val="0"/>
              </a:spcBef>
              <a:spcAft>
                <a:spcPts val="0"/>
              </a:spcAft>
              <a:buSzPts val="2600"/>
              <a:buFont typeface="Courier New"/>
              <a:buAutoNum type="arabicPeriod"/>
            </a:pPr>
            <a:r>
              <a:rPr lang="en" b="1" dirty="0">
                <a:solidFill>
                  <a:schemeClr val="dk1"/>
                </a:solidFill>
              </a:rPr>
              <a:t>EVALUATE:</a:t>
            </a:r>
            <a:r>
              <a:rPr lang="en" dirty="0">
                <a:solidFill>
                  <a:schemeClr val="dk1"/>
                </a:solidFill>
              </a:rPr>
              <a:t> What works? What doesn’t? Do your insides match your outsides? Inner conflict?</a:t>
            </a:r>
            <a:endParaRPr dirty="0">
              <a:solidFill>
                <a:schemeClr val="dk1"/>
              </a:solidFill>
            </a:endParaRPr>
          </a:p>
          <a:p>
            <a:pPr marL="457200" lvl="0" indent="-393700" algn="l" rtl="0">
              <a:spcBef>
                <a:spcPts val="0"/>
              </a:spcBef>
              <a:spcAft>
                <a:spcPts val="0"/>
              </a:spcAft>
              <a:buSzPts val="2600"/>
              <a:buFont typeface="Courier New"/>
              <a:buAutoNum type="arabicPeriod"/>
            </a:pPr>
            <a:r>
              <a:rPr lang="en" b="1" dirty="0">
                <a:solidFill>
                  <a:schemeClr val="dk1"/>
                </a:solidFill>
              </a:rPr>
              <a:t>ANALYZE:</a:t>
            </a:r>
            <a:r>
              <a:rPr lang="en" dirty="0">
                <a:solidFill>
                  <a:schemeClr val="dk1"/>
                </a:solidFill>
              </a:rPr>
              <a:t> Why? </a:t>
            </a:r>
            <a:endParaRPr dirty="0">
              <a:solidFill>
                <a:schemeClr val="dk1"/>
              </a:solidFill>
            </a:endParaRPr>
          </a:p>
          <a:p>
            <a:pPr marL="457200" lvl="0" indent="-393700" algn="l" rtl="0">
              <a:spcBef>
                <a:spcPts val="0"/>
              </a:spcBef>
              <a:spcAft>
                <a:spcPts val="0"/>
              </a:spcAft>
              <a:buSzPts val="2600"/>
              <a:buFont typeface="Courier New"/>
              <a:buAutoNum type="arabicPeriod"/>
            </a:pPr>
            <a:r>
              <a:rPr lang="en" b="1" dirty="0">
                <a:solidFill>
                  <a:schemeClr val="dk1"/>
                </a:solidFill>
              </a:rPr>
              <a:t>CONCLUSION:</a:t>
            </a:r>
            <a:r>
              <a:rPr lang="en" dirty="0">
                <a:solidFill>
                  <a:schemeClr val="dk1"/>
                </a:solidFill>
              </a:rPr>
              <a:t> Draw conclusions based on </a:t>
            </a:r>
            <a:r>
              <a:rPr lang="en" dirty="0"/>
              <a:t>the information </a:t>
            </a:r>
            <a:r>
              <a:rPr lang="en" dirty="0">
                <a:solidFill>
                  <a:schemeClr val="dk1"/>
                </a:solidFill>
              </a:rPr>
              <a:t>you’ve discovered.</a:t>
            </a:r>
            <a:endParaRPr dirty="0">
              <a:solidFill>
                <a:schemeClr val="dk1"/>
              </a:solidFill>
            </a:endParaRPr>
          </a:p>
          <a:p>
            <a:pPr marL="457200" lvl="0" indent="-393700" algn="l" rtl="0">
              <a:spcBef>
                <a:spcPts val="0"/>
              </a:spcBef>
              <a:spcAft>
                <a:spcPts val="0"/>
              </a:spcAft>
              <a:buSzPts val="2600"/>
              <a:buFont typeface="Courier New"/>
              <a:buAutoNum type="arabicPeriod"/>
            </a:pPr>
            <a:r>
              <a:rPr lang="en" b="1" dirty="0">
                <a:solidFill>
                  <a:schemeClr val="dk1"/>
                </a:solidFill>
              </a:rPr>
              <a:t>ACTION PLAN:</a:t>
            </a:r>
            <a:r>
              <a:rPr lang="en" dirty="0">
                <a:solidFill>
                  <a:schemeClr val="dk1"/>
                </a:solidFill>
              </a:rPr>
              <a:t> How can I represent this visually?</a:t>
            </a:r>
            <a:endParaRPr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2"/>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600"/>
              <a:t>The Psychology of Color</a:t>
            </a:r>
            <a:endParaRPr sz="4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7000" b="1">
                <a:solidFill>
                  <a:srgbClr val="660000"/>
                </a:solidFill>
              </a:rPr>
              <a:t>RED</a:t>
            </a:r>
            <a:endParaRPr sz="7000" b="1">
              <a:solidFill>
                <a:srgbClr val="660000"/>
              </a:solidFill>
            </a:endParaRPr>
          </a:p>
        </p:txBody>
      </p:sp>
      <p:sp>
        <p:nvSpPr>
          <p:cNvPr id="169" name="Google Shape;169;p33"/>
          <p:cNvSpPr txBox="1">
            <a:spLocks noGrp="1"/>
          </p:cNvSpPr>
          <p:nvPr>
            <p:ph type="body" idx="1"/>
          </p:nvPr>
        </p:nvSpPr>
        <p:spPr>
          <a:xfrm>
            <a:off x="1237125" y="1058449"/>
            <a:ext cx="7595400" cy="3748414"/>
          </a:xfrm>
          <a:prstGeom prst="rect">
            <a:avLst/>
          </a:prstGeom>
        </p:spPr>
        <p:txBody>
          <a:bodyPr spcFirstLastPara="1" wrap="square" lIns="91425" tIns="91425" rIns="91425" bIns="91425" anchor="t" anchorCtr="0">
            <a:noAutofit/>
          </a:bodyPr>
          <a:lstStyle/>
          <a:p>
            <a:pPr marL="457200" lvl="0" indent="457200" algn="ctr" rtl="0">
              <a:lnSpc>
                <a:spcPct val="150000"/>
              </a:lnSpc>
              <a:spcBef>
                <a:spcPts val="0"/>
              </a:spcBef>
              <a:spcAft>
                <a:spcPts val="0"/>
              </a:spcAft>
              <a:buNone/>
            </a:pPr>
            <a:r>
              <a:rPr lang="en" b="1" dirty="0">
                <a:solidFill>
                  <a:schemeClr val="lt1"/>
                </a:solidFill>
              </a:rPr>
              <a:t>	Strength								Power</a:t>
            </a:r>
            <a:endParaRPr b="1" dirty="0">
              <a:solidFill>
                <a:schemeClr val="lt1"/>
              </a:solidFill>
            </a:endParaRPr>
          </a:p>
          <a:p>
            <a:pPr marL="0" lvl="0" indent="0" algn="l" rtl="0">
              <a:lnSpc>
                <a:spcPct val="150000"/>
              </a:lnSpc>
              <a:spcBef>
                <a:spcPts val="1000"/>
              </a:spcBef>
              <a:spcAft>
                <a:spcPts val="0"/>
              </a:spcAft>
              <a:buNone/>
            </a:pPr>
            <a:r>
              <a:rPr lang="en" b="1" dirty="0">
                <a:solidFill>
                  <a:schemeClr val="lt1"/>
                </a:solidFill>
              </a:rPr>
              <a:t>Courage						Vibrant</a:t>
            </a:r>
            <a:endParaRPr b="1" dirty="0">
              <a:solidFill>
                <a:schemeClr val="lt1"/>
              </a:solidFill>
            </a:endParaRPr>
          </a:p>
          <a:p>
            <a:pPr marL="914400" lvl="0" indent="457200" algn="ctr" rtl="0">
              <a:lnSpc>
                <a:spcPct val="150000"/>
              </a:lnSpc>
              <a:spcBef>
                <a:spcPts val="1000"/>
              </a:spcBef>
              <a:spcAft>
                <a:spcPts val="0"/>
              </a:spcAft>
              <a:buNone/>
            </a:pPr>
            <a:r>
              <a:rPr lang="en" b="1" dirty="0">
                <a:solidFill>
                  <a:schemeClr val="lt1"/>
                </a:solidFill>
              </a:rPr>
              <a:t>Stimulating							Energizing </a:t>
            </a:r>
            <a:endParaRPr lang="en-US" b="1" dirty="0">
              <a:solidFill>
                <a:schemeClr val="lt1"/>
              </a:solidFill>
            </a:endParaRPr>
          </a:p>
          <a:p>
            <a:pPr marL="914400" lvl="0" indent="457200" algn="ctr" rtl="0">
              <a:lnSpc>
                <a:spcPct val="150000"/>
              </a:lnSpc>
              <a:spcBef>
                <a:spcPts val="1000"/>
              </a:spcBef>
              <a:spcAft>
                <a:spcPts val="0"/>
              </a:spcAft>
              <a:buNone/>
            </a:pPr>
            <a:r>
              <a:rPr lang="en-US" b="1" dirty="0">
                <a:solidFill>
                  <a:schemeClr val="lt1"/>
                </a:solidFill>
              </a:rPr>
              <a:t>Love</a:t>
            </a:r>
          </a:p>
          <a:p>
            <a:pPr marL="0" lvl="0" indent="0" algn="l" rtl="0">
              <a:lnSpc>
                <a:spcPct val="150000"/>
              </a:lnSpc>
              <a:spcBef>
                <a:spcPts val="1000"/>
              </a:spcBef>
              <a:spcAft>
                <a:spcPts val="1000"/>
              </a:spcAft>
              <a:buNone/>
            </a:pPr>
            <a:r>
              <a:rPr lang="en" b="1" dirty="0">
                <a:solidFill>
                  <a:schemeClr val="lt1"/>
                </a:solidFill>
              </a:rPr>
              <a:t>Passion							Anger </a:t>
            </a:r>
            <a:endParaRPr b="1"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73"/>
        <p:cNvGrpSpPr/>
        <p:nvPr/>
      </p:nvGrpSpPr>
      <p:grpSpPr>
        <a:xfrm>
          <a:off x="0" y="0"/>
          <a:ext cx="0" cy="0"/>
          <a:chOff x="0" y="0"/>
          <a:chExt cx="0" cy="0"/>
        </a:xfrm>
      </p:grpSpPr>
      <p:sp>
        <p:nvSpPr>
          <p:cNvPr id="174" name="Google Shape;17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7040" b="1">
                <a:solidFill>
                  <a:srgbClr val="B45F06"/>
                </a:solidFill>
              </a:rPr>
              <a:t>ORANGE</a:t>
            </a:r>
            <a:endParaRPr sz="7040" b="1">
              <a:solidFill>
                <a:srgbClr val="B45F06"/>
              </a:solidFill>
            </a:endParaRPr>
          </a:p>
        </p:txBody>
      </p:sp>
      <p:sp>
        <p:nvSpPr>
          <p:cNvPr id="175" name="Google Shape;175;p34"/>
          <p:cNvSpPr txBox="1">
            <a:spLocks noGrp="1"/>
          </p:cNvSpPr>
          <p:nvPr>
            <p:ph type="body" idx="1"/>
          </p:nvPr>
        </p:nvSpPr>
        <p:spPr>
          <a:xfrm>
            <a:off x="283516" y="1582395"/>
            <a:ext cx="8520600" cy="3152400"/>
          </a:xfrm>
          <a:prstGeom prst="rect">
            <a:avLst/>
          </a:prstGeom>
        </p:spPr>
        <p:txBody>
          <a:bodyPr spcFirstLastPara="1" wrap="square" lIns="91425" tIns="91425" rIns="91425" bIns="91425" anchor="t" anchorCtr="0">
            <a:normAutofit fontScale="62500" lnSpcReduction="20000"/>
          </a:bodyPr>
          <a:lstStyle/>
          <a:p>
            <a:pPr marL="0" lvl="0" indent="0" algn="ctr" rtl="0">
              <a:lnSpc>
                <a:spcPct val="200000"/>
              </a:lnSpc>
              <a:spcBef>
                <a:spcPts val="1000"/>
              </a:spcBef>
              <a:spcAft>
                <a:spcPts val="0"/>
              </a:spcAft>
              <a:buNone/>
            </a:pPr>
            <a:r>
              <a:rPr lang="en" b="1" dirty="0">
                <a:solidFill>
                  <a:schemeClr val="lt1"/>
                </a:solidFill>
              </a:rPr>
              <a:t>encouragement						optimism</a:t>
            </a:r>
            <a:endParaRPr b="1" dirty="0">
              <a:solidFill>
                <a:schemeClr val="lt1"/>
              </a:solidFill>
            </a:endParaRPr>
          </a:p>
          <a:p>
            <a:pPr marL="0" lvl="0" indent="0" algn="l" rtl="0">
              <a:lnSpc>
                <a:spcPct val="200000"/>
              </a:lnSpc>
              <a:spcBef>
                <a:spcPts val="1000"/>
              </a:spcBef>
              <a:spcAft>
                <a:spcPts val="0"/>
              </a:spcAft>
              <a:buNone/>
            </a:pPr>
            <a:r>
              <a:rPr lang="en" b="1" dirty="0">
                <a:solidFill>
                  <a:schemeClr val="lt1"/>
                </a:solidFill>
              </a:rPr>
              <a:t>self-confidence					warmth			happiness		</a:t>
            </a:r>
            <a:endParaRPr b="1" dirty="0">
              <a:solidFill>
                <a:schemeClr val="lt1"/>
              </a:solidFill>
            </a:endParaRPr>
          </a:p>
          <a:p>
            <a:pPr marL="914400" lvl="0" indent="457200" algn="l" rtl="0">
              <a:lnSpc>
                <a:spcPct val="200000"/>
              </a:lnSpc>
              <a:spcBef>
                <a:spcPts val="1000"/>
              </a:spcBef>
              <a:spcAft>
                <a:spcPts val="0"/>
              </a:spcAft>
              <a:buNone/>
            </a:pPr>
            <a:r>
              <a:rPr lang="en" b="1" dirty="0">
                <a:solidFill>
                  <a:schemeClr val="lt1"/>
                </a:solidFill>
              </a:rPr>
              <a:t>enthusiasm					rejuvenation			</a:t>
            </a:r>
            <a:endParaRPr b="1" dirty="0">
              <a:solidFill>
                <a:schemeClr val="lt1"/>
              </a:solidFill>
            </a:endParaRPr>
          </a:p>
          <a:p>
            <a:pPr marL="0" lvl="0" indent="0" algn="l" rtl="0">
              <a:lnSpc>
                <a:spcPct val="200000"/>
              </a:lnSpc>
              <a:spcBef>
                <a:spcPts val="1000"/>
              </a:spcBef>
              <a:spcAft>
                <a:spcPts val="1000"/>
              </a:spcAft>
              <a:buNone/>
            </a:pPr>
            <a:r>
              <a:rPr lang="en" b="1" dirty="0">
                <a:solidFill>
                  <a:schemeClr val="lt1"/>
                </a:solidFill>
              </a:rPr>
              <a:t>vitality				pessimism 					superficiality</a:t>
            </a:r>
            <a:endParaRPr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7"/>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Behind the Mask</a:t>
            </a:r>
            <a:endParaRPr/>
          </a:p>
        </p:txBody>
      </p:sp>
      <p:sp>
        <p:nvSpPr>
          <p:cNvPr id="65" name="Google Shape;65;p17"/>
          <p:cNvSpPr txBox="1">
            <a:spLocks noGrp="1"/>
          </p:cNvSpPr>
          <p:nvPr>
            <p:ph type="subTitle" idx="1"/>
          </p:nvPr>
        </p:nvSpPr>
        <p:spPr>
          <a:xfrm>
            <a:off x="456175" y="2834125"/>
            <a:ext cx="82323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BB38"/>
        </a:solidFill>
        <a:effectLst/>
      </p:bgPr>
    </p:bg>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a:off x="220886" y="15066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0" b="1" dirty="0">
                <a:solidFill>
                  <a:srgbClr val="BF9000"/>
                </a:solidFill>
              </a:rPr>
              <a:t>YELLOW</a:t>
            </a:r>
            <a:endParaRPr sz="7000" b="1" dirty="0">
              <a:solidFill>
                <a:srgbClr val="BF9000"/>
              </a:solidFill>
            </a:endParaRPr>
          </a:p>
        </p:txBody>
      </p:sp>
      <p:sp>
        <p:nvSpPr>
          <p:cNvPr id="181" name="Google Shape;181;p35"/>
          <p:cNvSpPr txBox="1">
            <a:spLocks noGrp="1"/>
          </p:cNvSpPr>
          <p:nvPr>
            <p:ph type="body" idx="1"/>
          </p:nvPr>
        </p:nvSpPr>
        <p:spPr>
          <a:xfrm>
            <a:off x="254249" y="951123"/>
            <a:ext cx="8520600" cy="4134444"/>
          </a:xfrm>
          <a:prstGeom prst="rect">
            <a:avLst/>
          </a:prstGeom>
        </p:spPr>
        <p:txBody>
          <a:bodyPr spcFirstLastPara="1" wrap="square" lIns="91425" tIns="91425" rIns="91425" bIns="91425" anchor="t" anchorCtr="0">
            <a:noAutofit/>
          </a:bodyPr>
          <a:lstStyle/>
          <a:p>
            <a:pPr marL="0" lvl="0" indent="0" algn="ctr" rtl="0">
              <a:lnSpc>
                <a:spcPct val="150000"/>
              </a:lnSpc>
              <a:spcBef>
                <a:spcPts val="1000"/>
              </a:spcBef>
              <a:spcAft>
                <a:spcPts val="0"/>
              </a:spcAft>
              <a:buNone/>
            </a:pPr>
            <a:r>
              <a:rPr lang="en" b="1" dirty="0">
                <a:solidFill>
                  <a:schemeClr val="lt1"/>
                </a:solidFill>
              </a:rPr>
              <a:t>intellect					logic					creative              new ideas				uplifting			illuminating					</a:t>
            </a:r>
            <a:endParaRPr b="1" dirty="0">
              <a:solidFill>
                <a:schemeClr val="lt1"/>
              </a:solidFill>
            </a:endParaRPr>
          </a:p>
          <a:p>
            <a:pPr marL="0" lvl="0" indent="457200" algn="ctr" rtl="0">
              <a:lnSpc>
                <a:spcPct val="150000"/>
              </a:lnSpc>
              <a:spcBef>
                <a:spcPts val="1200"/>
              </a:spcBef>
              <a:spcAft>
                <a:spcPts val="0"/>
              </a:spcAft>
              <a:buNone/>
            </a:pPr>
            <a:r>
              <a:rPr lang="en-US" b="1" dirty="0">
                <a:solidFill>
                  <a:schemeClr val="lt1"/>
                </a:solidFill>
              </a:rPr>
              <a:t>H</a:t>
            </a:r>
            <a:r>
              <a:rPr lang="en" b="1" dirty="0">
                <a:solidFill>
                  <a:schemeClr val="lt1"/>
                </a:solidFill>
              </a:rPr>
              <a:t>ope                               happiness				fun			</a:t>
            </a:r>
            <a:endParaRPr b="1" dirty="0">
              <a:solidFill>
                <a:schemeClr val="lt1"/>
              </a:solidFill>
            </a:endParaRPr>
          </a:p>
          <a:p>
            <a:pPr marL="0" lvl="0" indent="0" algn="ctr" rtl="0">
              <a:lnSpc>
                <a:spcPct val="150000"/>
              </a:lnSpc>
              <a:spcBef>
                <a:spcPts val="1200"/>
              </a:spcBef>
              <a:spcAft>
                <a:spcPts val="0"/>
              </a:spcAft>
              <a:buNone/>
            </a:pPr>
            <a:r>
              <a:rPr lang="en" b="1" dirty="0">
                <a:solidFill>
                  <a:schemeClr val="lt1"/>
                </a:solidFill>
              </a:rPr>
              <a:t>warm			playfulness				anxiety</a:t>
            </a:r>
            <a:endParaRPr b="1" dirty="0">
              <a:solidFill>
                <a:schemeClr val="lt1"/>
              </a:solidFill>
            </a:endParaRPr>
          </a:p>
          <a:p>
            <a:pPr marL="0" lvl="0" indent="0" algn="l" rtl="0">
              <a:lnSpc>
                <a:spcPct val="150000"/>
              </a:lnSpc>
              <a:spcBef>
                <a:spcPts val="1200"/>
              </a:spcBef>
              <a:spcAft>
                <a:spcPts val="1200"/>
              </a:spcAft>
              <a:buNone/>
            </a:pPr>
            <a:r>
              <a:rPr lang="en" b="1" dirty="0">
                <a:solidFill>
                  <a:schemeClr val="lt1"/>
                </a:solidFill>
              </a:rPr>
              <a:t>apprehension		impatience				cowardice		judgemental </a:t>
            </a:r>
            <a:endParaRPr b="1" dirty="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85"/>
        <p:cNvGrpSpPr/>
        <p:nvPr/>
      </p:nvGrpSpPr>
      <p:grpSpPr>
        <a:xfrm>
          <a:off x="0" y="0"/>
          <a:ext cx="0" cy="0"/>
          <a:chOff x="0" y="0"/>
          <a:chExt cx="0" cy="0"/>
        </a:xfrm>
      </p:grpSpPr>
      <p:sp>
        <p:nvSpPr>
          <p:cNvPr id="186" name="Google Shape;18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0" b="1">
                <a:solidFill>
                  <a:srgbClr val="6AA84F"/>
                </a:solidFill>
              </a:rPr>
              <a:t>GREEN</a:t>
            </a:r>
            <a:endParaRPr sz="7000" b="1">
              <a:solidFill>
                <a:srgbClr val="6AA84F"/>
              </a:solidFill>
            </a:endParaRPr>
          </a:p>
        </p:txBody>
      </p:sp>
      <p:sp>
        <p:nvSpPr>
          <p:cNvPr id="187" name="Google Shape;187;p36"/>
          <p:cNvSpPr txBox="1">
            <a:spLocks noGrp="1"/>
          </p:cNvSpPr>
          <p:nvPr>
            <p:ph type="body" idx="1"/>
          </p:nvPr>
        </p:nvSpPr>
        <p:spPr>
          <a:xfrm>
            <a:off x="311700" y="1560600"/>
            <a:ext cx="8520600" cy="3008400"/>
          </a:xfrm>
          <a:prstGeom prst="rect">
            <a:avLst/>
          </a:prstGeom>
        </p:spPr>
        <p:txBody>
          <a:bodyPr spcFirstLastPara="1" wrap="square" lIns="91425" tIns="91425" rIns="91425" bIns="91425" anchor="t" anchorCtr="0">
            <a:normAutofit fontScale="55000" lnSpcReduction="20000"/>
          </a:bodyPr>
          <a:lstStyle/>
          <a:p>
            <a:pPr marL="1371600" lvl="0" indent="457200" algn="l" rtl="0">
              <a:lnSpc>
                <a:spcPct val="150000"/>
              </a:lnSpc>
              <a:spcBef>
                <a:spcPts val="0"/>
              </a:spcBef>
              <a:spcAft>
                <a:spcPts val="0"/>
              </a:spcAft>
              <a:buNone/>
            </a:pPr>
            <a:r>
              <a:rPr lang="en" b="1" dirty="0">
                <a:solidFill>
                  <a:schemeClr val="lt1"/>
                </a:solidFill>
              </a:rPr>
              <a:t>nature					balance</a:t>
            </a:r>
            <a:endParaRPr b="1" dirty="0">
              <a:solidFill>
                <a:schemeClr val="lt1"/>
              </a:solidFill>
            </a:endParaRPr>
          </a:p>
          <a:p>
            <a:pPr marL="0" lvl="0" indent="0" algn="l" rtl="0">
              <a:lnSpc>
                <a:spcPct val="150000"/>
              </a:lnSpc>
              <a:spcBef>
                <a:spcPts val="1200"/>
              </a:spcBef>
              <a:spcAft>
                <a:spcPts val="0"/>
              </a:spcAft>
              <a:buNone/>
            </a:pPr>
            <a:r>
              <a:rPr lang="en" b="1" dirty="0">
                <a:solidFill>
                  <a:schemeClr val="lt1"/>
                </a:solidFill>
              </a:rPr>
              <a:t>growth					harmony						healing</a:t>
            </a:r>
            <a:endParaRPr lang="en-US" b="1" dirty="0">
              <a:solidFill>
                <a:schemeClr val="lt1"/>
              </a:solidFill>
            </a:endParaRPr>
          </a:p>
          <a:p>
            <a:pPr marL="914400" lvl="0" indent="457200" algn="l" rtl="0">
              <a:lnSpc>
                <a:spcPct val="150000"/>
              </a:lnSpc>
              <a:spcBef>
                <a:spcPts val="1200"/>
              </a:spcBef>
              <a:spcAft>
                <a:spcPts val="0"/>
              </a:spcAft>
              <a:buNone/>
            </a:pPr>
            <a:r>
              <a:rPr lang="en-US" b="1" dirty="0">
                <a:solidFill>
                  <a:schemeClr val="lt1"/>
                </a:solidFill>
              </a:rPr>
              <a:t>stability						security</a:t>
            </a:r>
          </a:p>
          <a:p>
            <a:pPr marL="0" lvl="0" indent="0" algn="l" rtl="0">
              <a:lnSpc>
                <a:spcPct val="150000"/>
              </a:lnSpc>
              <a:spcBef>
                <a:spcPts val="1200"/>
              </a:spcBef>
              <a:spcAft>
                <a:spcPts val="0"/>
              </a:spcAft>
              <a:buNone/>
            </a:pPr>
            <a:r>
              <a:rPr lang="en" b="1" dirty="0">
                <a:solidFill>
                  <a:schemeClr val="lt1"/>
                </a:solidFill>
              </a:rPr>
              <a:t>self-reliance				money/wealth				prestige</a:t>
            </a:r>
            <a:endParaRPr b="1" dirty="0">
              <a:solidFill>
                <a:schemeClr val="lt1"/>
              </a:solidFill>
            </a:endParaRPr>
          </a:p>
          <a:p>
            <a:pPr marL="1371600" lvl="0" indent="457200" algn="l" rtl="0">
              <a:lnSpc>
                <a:spcPct val="150000"/>
              </a:lnSpc>
              <a:spcBef>
                <a:spcPts val="1200"/>
              </a:spcBef>
              <a:spcAft>
                <a:spcPts val="0"/>
              </a:spcAft>
              <a:buNone/>
            </a:pPr>
            <a:r>
              <a:rPr lang="en" b="1" dirty="0">
                <a:solidFill>
                  <a:schemeClr val="lt1"/>
                </a:solidFill>
              </a:rPr>
              <a:t>rebirth						freshness</a:t>
            </a:r>
            <a:endParaRPr lang="en-US" b="1" dirty="0">
              <a:solidFill>
                <a:schemeClr val="lt1"/>
              </a:solidFill>
            </a:endParaRPr>
          </a:p>
          <a:p>
            <a:pPr marL="0" lvl="0" indent="0" algn="l" rtl="0">
              <a:lnSpc>
                <a:spcPct val="150000"/>
              </a:lnSpc>
              <a:spcBef>
                <a:spcPts val="1200"/>
              </a:spcBef>
              <a:spcAft>
                <a:spcPts val="1200"/>
              </a:spcAft>
              <a:buNone/>
            </a:pPr>
            <a:r>
              <a:rPr lang="en-US" b="1" dirty="0">
                <a:solidFill>
                  <a:schemeClr val="lt1"/>
                </a:solidFill>
              </a:rPr>
              <a:t>greed						jealousy					selfishness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0" b="1">
                <a:solidFill>
                  <a:srgbClr val="6D9EEB"/>
                </a:solidFill>
              </a:rPr>
              <a:t>BLUE</a:t>
            </a:r>
            <a:endParaRPr sz="7000" b="1">
              <a:solidFill>
                <a:srgbClr val="6D9EEB"/>
              </a:solidFill>
            </a:endParaRPr>
          </a:p>
        </p:txBody>
      </p:sp>
      <p:sp>
        <p:nvSpPr>
          <p:cNvPr id="193" name="Google Shape;193;p37"/>
          <p:cNvSpPr txBox="1">
            <a:spLocks noGrp="1"/>
          </p:cNvSpPr>
          <p:nvPr>
            <p:ph type="body" idx="1"/>
          </p:nvPr>
        </p:nvSpPr>
        <p:spPr>
          <a:xfrm>
            <a:off x="360122" y="1574274"/>
            <a:ext cx="8472177" cy="3201273"/>
          </a:xfrm>
          <a:prstGeom prst="rect">
            <a:avLst/>
          </a:prstGeom>
        </p:spPr>
        <p:txBody>
          <a:bodyPr spcFirstLastPara="1" wrap="square" lIns="91425" tIns="91425" rIns="91425" bIns="91425" anchor="t" anchorCtr="0">
            <a:normAutofit fontScale="55000" lnSpcReduction="20000"/>
          </a:bodyPr>
          <a:lstStyle/>
          <a:p>
            <a:pPr marL="0" lvl="0" indent="0" algn="l" rtl="0">
              <a:lnSpc>
                <a:spcPct val="150000"/>
              </a:lnSpc>
              <a:spcBef>
                <a:spcPts val="0"/>
              </a:spcBef>
              <a:spcAft>
                <a:spcPts val="0"/>
              </a:spcAft>
              <a:buNone/>
            </a:pPr>
            <a:r>
              <a:rPr lang="en" b="1" dirty="0">
                <a:solidFill>
                  <a:schemeClr val="lt1"/>
                </a:solidFill>
              </a:rPr>
              <a:t>trust						serenity						peace</a:t>
            </a:r>
            <a:endParaRPr b="1" dirty="0">
              <a:solidFill>
                <a:schemeClr val="lt1"/>
              </a:solidFill>
            </a:endParaRPr>
          </a:p>
          <a:p>
            <a:pPr marL="1371600" lvl="0" indent="457200" algn="l" rtl="0">
              <a:lnSpc>
                <a:spcPct val="150000"/>
              </a:lnSpc>
              <a:spcBef>
                <a:spcPts val="1200"/>
              </a:spcBef>
              <a:spcAft>
                <a:spcPts val="0"/>
              </a:spcAft>
              <a:buNone/>
            </a:pPr>
            <a:r>
              <a:rPr lang="en" b="1" dirty="0">
                <a:solidFill>
                  <a:schemeClr val="lt1"/>
                </a:solidFill>
              </a:rPr>
              <a:t>loyalty						integrity		</a:t>
            </a:r>
            <a:endParaRPr b="1" dirty="0">
              <a:solidFill>
                <a:schemeClr val="lt1"/>
              </a:solidFill>
            </a:endParaRPr>
          </a:p>
          <a:p>
            <a:pPr marL="0" lvl="0" indent="0" algn="l" rtl="0">
              <a:lnSpc>
                <a:spcPct val="150000"/>
              </a:lnSpc>
              <a:spcBef>
                <a:spcPts val="1200"/>
              </a:spcBef>
              <a:spcAft>
                <a:spcPts val="0"/>
              </a:spcAft>
              <a:buNone/>
            </a:pPr>
            <a:r>
              <a:rPr lang="en" b="1" dirty="0">
                <a:solidFill>
                  <a:schemeClr val="lt1"/>
                </a:solidFill>
              </a:rPr>
              <a:t>predictability				calming						wisdom</a:t>
            </a:r>
            <a:endParaRPr b="1" dirty="0">
              <a:solidFill>
                <a:schemeClr val="lt1"/>
              </a:solidFill>
            </a:endParaRPr>
          </a:p>
          <a:p>
            <a:pPr marL="0" lvl="0" indent="457200" algn="ctr" rtl="0">
              <a:lnSpc>
                <a:spcPct val="150000"/>
              </a:lnSpc>
              <a:spcBef>
                <a:spcPts val="1200"/>
              </a:spcBef>
              <a:spcAft>
                <a:spcPts val="0"/>
              </a:spcAft>
              <a:buNone/>
            </a:pPr>
            <a:r>
              <a:rPr lang="en" b="1" dirty="0">
                <a:solidFill>
                  <a:schemeClr val="lt1"/>
                </a:solidFill>
              </a:rPr>
              <a:t>Sincere					reserved		</a:t>
            </a:r>
            <a:endParaRPr b="1" dirty="0">
              <a:solidFill>
                <a:schemeClr val="lt1"/>
              </a:solidFill>
            </a:endParaRPr>
          </a:p>
          <a:p>
            <a:pPr marL="0" lvl="0" indent="457200" algn="l" rtl="0">
              <a:lnSpc>
                <a:spcPct val="150000"/>
              </a:lnSpc>
              <a:spcBef>
                <a:spcPts val="1200"/>
              </a:spcBef>
              <a:spcAft>
                <a:spcPts val="0"/>
              </a:spcAft>
              <a:buNone/>
            </a:pPr>
            <a:r>
              <a:rPr lang="en" b="1" dirty="0">
                <a:solidFill>
                  <a:schemeClr val="lt1"/>
                </a:solidFill>
              </a:rPr>
              <a:t>quiet						mature				conservative</a:t>
            </a:r>
            <a:endParaRPr b="1" dirty="0">
              <a:solidFill>
                <a:schemeClr val="lt1"/>
              </a:solidFill>
            </a:endParaRPr>
          </a:p>
          <a:p>
            <a:pPr marL="1828800" lvl="0" indent="457200" algn="l" rtl="0">
              <a:lnSpc>
                <a:spcPct val="150000"/>
              </a:lnSpc>
              <a:spcBef>
                <a:spcPts val="1200"/>
              </a:spcBef>
              <a:spcAft>
                <a:spcPts val="1200"/>
              </a:spcAft>
              <a:buNone/>
            </a:pPr>
            <a:r>
              <a:rPr lang="en" b="1" dirty="0">
                <a:solidFill>
                  <a:schemeClr val="lt1"/>
                </a:solidFill>
              </a:rPr>
              <a:t>boring						rigid</a:t>
            </a:r>
            <a:endParaRPr b="1" dirty="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00FF"/>
        </a:solidFill>
        <a:effectLst/>
      </p:bgPr>
    </p:bg>
    <p:spTree>
      <p:nvGrpSpPr>
        <p:cNvPr id="1" name="Shape 197"/>
        <p:cNvGrpSpPr/>
        <p:nvPr/>
      </p:nvGrpSpPr>
      <p:grpSpPr>
        <a:xfrm>
          <a:off x="0" y="0"/>
          <a:ext cx="0" cy="0"/>
          <a:chOff x="0" y="0"/>
          <a:chExt cx="0" cy="0"/>
        </a:xfrm>
      </p:grpSpPr>
      <p:sp>
        <p:nvSpPr>
          <p:cNvPr id="198" name="Google Shape;19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0" b="1">
                <a:solidFill>
                  <a:srgbClr val="351C75"/>
                </a:solidFill>
              </a:rPr>
              <a:t>PURPLE</a:t>
            </a:r>
            <a:endParaRPr sz="7000" b="1">
              <a:solidFill>
                <a:srgbClr val="351C75"/>
              </a:solidFill>
            </a:endParaRPr>
          </a:p>
        </p:txBody>
      </p:sp>
      <p:sp>
        <p:nvSpPr>
          <p:cNvPr id="199" name="Google Shape;199;p38"/>
          <p:cNvSpPr txBox="1">
            <a:spLocks noGrp="1"/>
          </p:cNvSpPr>
          <p:nvPr>
            <p:ph type="body" idx="1"/>
          </p:nvPr>
        </p:nvSpPr>
        <p:spPr>
          <a:xfrm>
            <a:off x="311700" y="1609675"/>
            <a:ext cx="8520600" cy="3416400"/>
          </a:xfrm>
          <a:prstGeom prst="rect">
            <a:avLst/>
          </a:prstGeom>
        </p:spPr>
        <p:txBody>
          <a:bodyPr spcFirstLastPara="1" wrap="square" lIns="91425" tIns="91425" rIns="91425" bIns="91425" anchor="t" anchorCtr="0">
            <a:normAutofit fontScale="85000" lnSpcReduction="20000"/>
          </a:bodyPr>
          <a:lstStyle/>
          <a:p>
            <a:pPr marL="457200" lvl="0" indent="457200" algn="l" rtl="0">
              <a:lnSpc>
                <a:spcPct val="115000"/>
              </a:lnSpc>
              <a:spcBef>
                <a:spcPts val="0"/>
              </a:spcBef>
              <a:spcAft>
                <a:spcPts val="0"/>
              </a:spcAft>
              <a:buNone/>
            </a:pPr>
            <a:r>
              <a:rPr lang="en" b="1" dirty="0">
                <a:solidFill>
                  <a:schemeClr val="lt1"/>
                </a:solidFill>
              </a:rPr>
              <a:t>imagination						spirituality</a:t>
            </a:r>
            <a:endParaRPr b="1" dirty="0">
              <a:solidFill>
                <a:schemeClr val="lt1"/>
              </a:solidFill>
            </a:endParaRPr>
          </a:p>
          <a:p>
            <a:pPr marL="0" lvl="0" indent="0" algn="l" rtl="0">
              <a:lnSpc>
                <a:spcPct val="115000"/>
              </a:lnSpc>
              <a:spcBef>
                <a:spcPts val="1200"/>
              </a:spcBef>
              <a:spcAft>
                <a:spcPts val="0"/>
              </a:spcAft>
              <a:buNone/>
            </a:pPr>
            <a:r>
              <a:rPr lang="en" b="1" dirty="0">
                <a:solidFill>
                  <a:schemeClr val="lt1"/>
                </a:solidFill>
              </a:rPr>
              <a:t>high ideals				creative					individual</a:t>
            </a:r>
            <a:endParaRPr b="1" dirty="0">
              <a:solidFill>
                <a:schemeClr val="lt1"/>
              </a:solidFill>
            </a:endParaRPr>
          </a:p>
          <a:p>
            <a:pPr marL="1371600" lvl="0" indent="457200" algn="l" rtl="0">
              <a:lnSpc>
                <a:spcPct val="115000"/>
              </a:lnSpc>
              <a:spcBef>
                <a:spcPts val="1200"/>
              </a:spcBef>
              <a:spcAft>
                <a:spcPts val="0"/>
              </a:spcAft>
              <a:buNone/>
            </a:pPr>
            <a:r>
              <a:rPr lang="en" b="1" dirty="0">
                <a:solidFill>
                  <a:schemeClr val="lt1"/>
                </a:solidFill>
              </a:rPr>
              <a:t>immature				impractical</a:t>
            </a:r>
            <a:endParaRPr b="1" dirty="0">
              <a:solidFill>
                <a:schemeClr val="lt1"/>
              </a:solidFill>
            </a:endParaRPr>
          </a:p>
          <a:p>
            <a:pPr marL="0" lvl="0" indent="0" algn="l" rtl="0">
              <a:lnSpc>
                <a:spcPct val="115000"/>
              </a:lnSpc>
              <a:spcBef>
                <a:spcPts val="1200"/>
              </a:spcBef>
              <a:spcAft>
                <a:spcPts val="0"/>
              </a:spcAft>
              <a:buNone/>
            </a:pPr>
            <a:r>
              <a:rPr lang="en" b="1" dirty="0">
                <a:solidFill>
                  <a:schemeClr val="lt1"/>
                </a:solidFill>
              </a:rPr>
              <a:t>thoughts			understanding				supportive		</a:t>
            </a:r>
            <a:endParaRPr b="1" dirty="0">
              <a:solidFill>
                <a:schemeClr val="lt1"/>
              </a:solidFill>
            </a:endParaRPr>
          </a:p>
          <a:p>
            <a:pPr marL="1371600" lvl="0" indent="457200" algn="l" rtl="0">
              <a:lnSpc>
                <a:spcPct val="115000"/>
              </a:lnSpc>
              <a:spcBef>
                <a:spcPts val="1200"/>
              </a:spcBef>
              <a:spcAft>
                <a:spcPts val="0"/>
              </a:spcAft>
              <a:buNone/>
            </a:pPr>
            <a:r>
              <a:rPr lang="en" b="1" dirty="0">
                <a:solidFill>
                  <a:schemeClr val="lt1"/>
                </a:solidFill>
              </a:rPr>
              <a:t>dignity						wealth		</a:t>
            </a:r>
            <a:endParaRPr b="1" dirty="0">
              <a:solidFill>
                <a:schemeClr val="lt1"/>
              </a:solidFill>
            </a:endParaRPr>
          </a:p>
          <a:p>
            <a:pPr marL="0" lvl="0" indent="0" algn="l" rtl="0">
              <a:lnSpc>
                <a:spcPct val="115000"/>
              </a:lnSpc>
              <a:spcBef>
                <a:spcPts val="1200"/>
              </a:spcBef>
              <a:spcAft>
                <a:spcPts val="1200"/>
              </a:spcAft>
              <a:buNone/>
            </a:pPr>
            <a:r>
              <a:rPr lang="en" b="1" dirty="0">
                <a:solidFill>
                  <a:schemeClr val="lt1"/>
                </a:solidFill>
              </a:rPr>
              <a:t>royalty						beauty						superiority</a:t>
            </a:r>
            <a:endParaRPr b="1" dirty="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9"/>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Bring to mind an emotion you feel often</a:t>
            </a:r>
            <a:endParaRPr/>
          </a:p>
        </p:txBody>
      </p:sp>
      <p:sp>
        <p:nvSpPr>
          <p:cNvPr id="205" name="Google Shape;205;p39"/>
          <p:cNvSpPr txBox="1">
            <a:spLocks noGrp="1"/>
          </p:cNvSpPr>
          <p:nvPr>
            <p:ph type="body" idx="1"/>
          </p:nvPr>
        </p:nvSpPr>
        <p:spPr>
          <a:xfrm>
            <a:off x="456300" y="1152475"/>
            <a:ext cx="7294179"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dirty="0"/>
              <a:t>Describe an image that represents how it feels. </a:t>
            </a:r>
            <a:endParaRPr b="1" dirty="0"/>
          </a:p>
          <a:p>
            <a:pPr marL="457200" lvl="0" indent="0" algn="l" rtl="0">
              <a:spcBef>
                <a:spcPts val="1200"/>
              </a:spcBef>
              <a:spcAft>
                <a:spcPts val="0"/>
              </a:spcAft>
              <a:buNone/>
            </a:pPr>
            <a:r>
              <a:rPr lang="en" i="1" dirty="0"/>
              <a:t>For example: When embarrassed, often our faces flush: What does the heat of that feel like? Is it a melting sensation? Or something more violent like an explosion? Melting and exploding are things you can show visually-- whereas embarrassment is much harder to.</a:t>
            </a:r>
            <a:endParaRPr i="1" dirty="0"/>
          </a:p>
          <a:p>
            <a:pPr marL="0" lvl="0" indent="0" algn="l" rtl="0">
              <a:spcBef>
                <a:spcPts val="1200"/>
              </a:spcBef>
              <a:spcAft>
                <a:spcPts val="120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0"/>
          <p:cNvSpPr txBox="1">
            <a:spLocks noGrp="1"/>
          </p:cNvSpPr>
          <p:nvPr>
            <p:ph type="ctrTitle"/>
          </p:nvPr>
        </p:nvSpPr>
        <p:spPr>
          <a:xfrm>
            <a:off x="644650" y="1007600"/>
            <a:ext cx="39273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a:solidFill>
                  <a:srgbClr val="1C3C58"/>
                </a:solidFill>
              </a:rPr>
              <a:t>Mask </a:t>
            </a:r>
            <a:endParaRPr>
              <a:solidFill>
                <a:srgbClr val="1C3C58"/>
              </a:solidFill>
            </a:endParaRPr>
          </a:p>
          <a:p>
            <a:pPr marL="0" lvl="0" indent="0" algn="l" rtl="0">
              <a:spcBef>
                <a:spcPts val="0"/>
              </a:spcBef>
              <a:spcAft>
                <a:spcPts val="0"/>
              </a:spcAft>
              <a:buNone/>
            </a:pPr>
            <a:r>
              <a:rPr lang="en">
                <a:solidFill>
                  <a:srgbClr val="1C3C58"/>
                </a:solidFill>
              </a:rPr>
              <a:t>Design Plan</a:t>
            </a:r>
            <a:endParaRPr>
              <a:solidFill>
                <a:srgbClr val="1C3C58"/>
              </a:solidFill>
            </a:endParaRPr>
          </a:p>
        </p:txBody>
      </p:sp>
      <p:sp>
        <p:nvSpPr>
          <p:cNvPr id="211" name="Google Shape;211;p40"/>
          <p:cNvSpPr txBox="1">
            <a:spLocks noGrp="1"/>
          </p:cNvSpPr>
          <p:nvPr>
            <p:ph type="subTitle" idx="1"/>
          </p:nvPr>
        </p:nvSpPr>
        <p:spPr>
          <a:xfrm>
            <a:off x="644651" y="2400300"/>
            <a:ext cx="3284700" cy="1314300"/>
          </a:xfrm>
          <a:prstGeom prst="rect">
            <a:avLst/>
          </a:prstGeom>
        </p:spPr>
        <p:txBody>
          <a:bodyPr spcFirstLastPara="1" wrap="square" lIns="0" tIns="45700" rIns="18275" bIns="45700" anchor="t" anchorCtr="0">
            <a:noAutofit/>
          </a:bodyPr>
          <a:lstStyle/>
          <a:p>
            <a:pPr marL="0" lvl="0" indent="0" algn="l" rtl="0">
              <a:lnSpc>
                <a:spcPct val="115000"/>
              </a:lnSpc>
              <a:spcBef>
                <a:spcPts val="520"/>
              </a:spcBef>
              <a:spcAft>
                <a:spcPts val="1000"/>
              </a:spcAft>
              <a:buNone/>
            </a:pPr>
            <a:r>
              <a:rPr lang="en" sz="2610">
                <a:solidFill>
                  <a:srgbClr val="1C3C58"/>
                </a:solidFill>
              </a:rPr>
              <a:t>Sketch your ideas</a:t>
            </a:r>
            <a:endParaRPr sz="2610">
              <a:solidFill>
                <a:srgbClr val="1C3C58"/>
              </a:solidFill>
            </a:endParaRPr>
          </a:p>
        </p:txBody>
      </p:sp>
      <p:pic>
        <p:nvPicPr>
          <p:cNvPr id="212" name="Google Shape;212;p40" title="Screenshot 2025-06-10 at 9.54.12 AM.png"/>
          <p:cNvPicPr preferRelativeResize="0"/>
          <p:nvPr/>
        </p:nvPicPr>
        <p:blipFill>
          <a:blip r:embed="rId3">
            <a:alphaModFix/>
          </a:blip>
          <a:stretch>
            <a:fillRect/>
          </a:stretch>
        </p:blipFill>
        <p:spPr>
          <a:xfrm>
            <a:off x="4110875" y="140325"/>
            <a:ext cx="3761250" cy="4862875"/>
          </a:xfrm>
          <a:prstGeom prst="rect">
            <a:avLst/>
          </a:prstGeom>
          <a:no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1"/>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Make your mask!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456300" y="210162"/>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Mask Making Steps to Follow</a:t>
            </a:r>
            <a:endParaRPr dirty="0"/>
          </a:p>
        </p:txBody>
      </p:sp>
      <p:sp>
        <p:nvSpPr>
          <p:cNvPr id="224" name="Google Shape;224;p42"/>
          <p:cNvSpPr txBox="1">
            <a:spLocks noGrp="1"/>
          </p:cNvSpPr>
          <p:nvPr>
            <p:ph type="body" idx="1"/>
          </p:nvPr>
        </p:nvSpPr>
        <p:spPr>
          <a:xfrm>
            <a:off x="368618" y="948927"/>
            <a:ext cx="8225400" cy="3829752"/>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SzPts val="2600"/>
              <a:buAutoNum type="arabicPeriod"/>
            </a:pPr>
            <a:r>
              <a:rPr lang="en" dirty="0"/>
              <a:t>Press a slab of clay into a mask shape using a mask form. </a:t>
            </a:r>
            <a:endParaRPr dirty="0"/>
          </a:p>
          <a:p>
            <a:pPr marL="457200" lvl="0" indent="-393700" algn="l" rtl="0">
              <a:lnSpc>
                <a:spcPct val="100000"/>
              </a:lnSpc>
              <a:spcBef>
                <a:spcPts val="1000"/>
              </a:spcBef>
              <a:spcAft>
                <a:spcPts val="0"/>
              </a:spcAft>
              <a:buSzPts val="2600"/>
              <a:buAutoNum type="arabicPeriod"/>
            </a:pPr>
            <a:r>
              <a:rPr lang="en" dirty="0"/>
              <a:t>Create a 3D design on top of this base. </a:t>
            </a:r>
            <a:endParaRPr dirty="0"/>
          </a:p>
          <a:p>
            <a:pPr marL="457200" lvl="0" indent="0" algn="l" rtl="0">
              <a:lnSpc>
                <a:spcPct val="100000"/>
              </a:lnSpc>
              <a:spcBef>
                <a:spcPts val="1000"/>
              </a:spcBef>
              <a:spcAft>
                <a:spcPts val="0"/>
              </a:spcAft>
              <a:buNone/>
            </a:pPr>
            <a:r>
              <a:rPr lang="en" i="1" dirty="0"/>
              <a:t>The ENTIRE mask needs to be covered with 3D design(s). No carving into the mask, or painting the design on later.</a:t>
            </a:r>
            <a:r>
              <a:rPr lang="en" dirty="0"/>
              <a:t> </a:t>
            </a:r>
            <a:endParaRPr dirty="0"/>
          </a:p>
          <a:p>
            <a:pPr marL="457200" lvl="0" indent="0" algn="l" rtl="0">
              <a:lnSpc>
                <a:spcPct val="100000"/>
              </a:lnSpc>
              <a:spcBef>
                <a:spcPts val="1000"/>
              </a:spcBef>
              <a:spcAft>
                <a:spcPts val="0"/>
              </a:spcAft>
              <a:buNone/>
            </a:pPr>
            <a:r>
              <a:rPr lang="en" dirty="0"/>
              <a:t>It is up to you if you want to cut out eye holes or a mouth hole, or even have any facial features at all. </a:t>
            </a:r>
            <a:endParaRPr dirty="0"/>
          </a:p>
          <a:p>
            <a:pPr marL="0" lvl="0" indent="0" algn="l" rtl="0">
              <a:lnSpc>
                <a:spcPct val="100000"/>
              </a:lnSpc>
              <a:spcBef>
                <a:spcPts val="1200"/>
              </a:spcBef>
              <a:spcAft>
                <a:spcPts val="0"/>
              </a:spcAft>
              <a:buClr>
                <a:schemeClr val="dk1"/>
              </a:buClr>
              <a:buSzPts val="1100"/>
              <a:buFont typeface="Arial"/>
              <a:buNone/>
            </a:pPr>
            <a:endParaRPr dirty="0"/>
          </a:p>
          <a:p>
            <a:pPr marL="0" lvl="0" indent="0" algn="l" rtl="0">
              <a:spcBef>
                <a:spcPts val="1200"/>
              </a:spcBef>
              <a:spcAft>
                <a:spcPts val="120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3"/>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Coloring Masks</a:t>
            </a:r>
            <a:endParaRPr/>
          </a:p>
        </p:txBody>
      </p:sp>
      <p:sp>
        <p:nvSpPr>
          <p:cNvPr id="230" name="Google Shape;230;p43"/>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b="1" dirty="0"/>
              <a:t>We will NOT be glazing or painting these masks. </a:t>
            </a:r>
            <a:endParaRPr b="1" dirty="0"/>
          </a:p>
          <a:p>
            <a:pPr marL="457200" lvl="0" indent="-393700" algn="l" rtl="0">
              <a:lnSpc>
                <a:spcPct val="100000"/>
              </a:lnSpc>
              <a:spcBef>
                <a:spcPts val="1200"/>
              </a:spcBef>
              <a:spcAft>
                <a:spcPts val="0"/>
              </a:spcAft>
              <a:buSzPts val="2600"/>
              <a:buAutoNum type="arabicPeriod"/>
            </a:pPr>
            <a:r>
              <a:rPr lang="en" dirty="0"/>
              <a:t>After the first bisque fire, you will color them with oil pastels.</a:t>
            </a:r>
            <a:endParaRPr dirty="0"/>
          </a:p>
          <a:p>
            <a:pPr marL="457200" lvl="0" indent="-393700" algn="l" rtl="0">
              <a:lnSpc>
                <a:spcPct val="100000"/>
              </a:lnSpc>
              <a:spcBef>
                <a:spcPts val="1000"/>
              </a:spcBef>
              <a:spcAft>
                <a:spcPts val="0"/>
              </a:spcAft>
              <a:buSzPts val="2600"/>
              <a:buAutoNum type="arabicPeriod"/>
            </a:pPr>
            <a:r>
              <a:rPr lang="en" dirty="0"/>
              <a:t>Paint over the entire mask with black india ink. </a:t>
            </a:r>
            <a:endParaRPr dirty="0"/>
          </a:p>
          <a:p>
            <a:pPr marL="457200" lvl="0" indent="-393700" algn="l" rtl="0">
              <a:lnSpc>
                <a:spcPct val="100000"/>
              </a:lnSpc>
              <a:spcBef>
                <a:spcPts val="1000"/>
              </a:spcBef>
              <a:spcAft>
                <a:spcPts val="1000"/>
              </a:spcAft>
              <a:buSzPts val="2600"/>
              <a:buAutoNum type="arabicPeriod"/>
            </a:pPr>
            <a:r>
              <a:rPr lang="en" dirty="0"/>
              <a:t>The oil in the pastels will resist the water in the ink, leaving the black only in the crevices and areas you didn't cover with color.</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xfrm>
            <a:off x="456175" y="1903699"/>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Examples</a:t>
            </a:r>
            <a:endParaRPr/>
          </a:p>
        </p:txBody>
      </p:sp>
      <p:pic>
        <p:nvPicPr>
          <p:cNvPr id="236" name="Google Shape;236;p44" title="IMG_6985.jpg"/>
          <p:cNvPicPr preferRelativeResize="0"/>
          <p:nvPr/>
        </p:nvPicPr>
        <p:blipFill rotWithShape="1">
          <a:blip r:embed="rId3">
            <a:alphaModFix/>
          </a:blip>
          <a:srcRect l="9199" t="9355" r="12840" b="8292"/>
          <a:stretch/>
        </p:blipFill>
        <p:spPr>
          <a:xfrm>
            <a:off x="4445798" y="97000"/>
            <a:ext cx="1689448" cy="2379399"/>
          </a:xfrm>
          <a:prstGeom prst="rect">
            <a:avLst/>
          </a:prstGeom>
          <a:noFill/>
          <a:ln>
            <a:noFill/>
          </a:ln>
        </p:spPr>
      </p:pic>
      <p:pic>
        <p:nvPicPr>
          <p:cNvPr id="237" name="Google Shape;237;p44" title="IMG_6983.jpg"/>
          <p:cNvPicPr preferRelativeResize="0"/>
          <p:nvPr/>
        </p:nvPicPr>
        <p:blipFill rotWithShape="1">
          <a:blip r:embed="rId4">
            <a:alphaModFix/>
          </a:blip>
          <a:srcRect l="9638" t="13428" r="14465" b="12133"/>
          <a:stretch/>
        </p:blipFill>
        <p:spPr>
          <a:xfrm>
            <a:off x="2362774" y="97005"/>
            <a:ext cx="1819401" cy="2379394"/>
          </a:xfrm>
          <a:prstGeom prst="rect">
            <a:avLst/>
          </a:prstGeom>
          <a:noFill/>
          <a:ln>
            <a:noFill/>
          </a:ln>
        </p:spPr>
      </p:pic>
      <p:pic>
        <p:nvPicPr>
          <p:cNvPr id="238" name="Google Shape;238;p44" title="IMG_6987.jpg"/>
          <p:cNvPicPr preferRelativeResize="0"/>
          <p:nvPr/>
        </p:nvPicPr>
        <p:blipFill rotWithShape="1">
          <a:blip r:embed="rId5">
            <a:alphaModFix/>
          </a:blip>
          <a:srcRect l="2971" t="3688" r="2981"/>
          <a:stretch/>
        </p:blipFill>
        <p:spPr>
          <a:xfrm>
            <a:off x="396900" y="97000"/>
            <a:ext cx="1742652" cy="2379399"/>
          </a:xfrm>
          <a:prstGeom prst="rect">
            <a:avLst/>
          </a:prstGeom>
          <a:noFill/>
          <a:ln>
            <a:noFill/>
          </a:ln>
        </p:spPr>
      </p:pic>
      <p:pic>
        <p:nvPicPr>
          <p:cNvPr id="239" name="Google Shape;239;p44" title="IMG_6982.jpg"/>
          <p:cNvPicPr preferRelativeResize="0"/>
          <p:nvPr/>
        </p:nvPicPr>
        <p:blipFill rotWithShape="1">
          <a:blip r:embed="rId6">
            <a:alphaModFix/>
          </a:blip>
          <a:srcRect l="10794" t="10688" r="13614" b="5936"/>
          <a:stretch/>
        </p:blipFill>
        <p:spPr>
          <a:xfrm>
            <a:off x="6398876" y="97000"/>
            <a:ext cx="1617938" cy="2379399"/>
          </a:xfrm>
          <a:prstGeom prst="rect">
            <a:avLst/>
          </a:prstGeom>
          <a:noFill/>
          <a:ln>
            <a:noFill/>
          </a:ln>
        </p:spPr>
      </p:pic>
      <p:pic>
        <p:nvPicPr>
          <p:cNvPr id="240" name="Google Shape;240;p44"/>
          <p:cNvPicPr preferRelativeResize="0"/>
          <p:nvPr/>
        </p:nvPicPr>
        <p:blipFill rotWithShape="1">
          <a:blip r:embed="rId7">
            <a:alphaModFix/>
          </a:blip>
          <a:srcRect l="8371" t="11496" r="3132"/>
          <a:stretch/>
        </p:blipFill>
        <p:spPr>
          <a:xfrm>
            <a:off x="2362775" y="2622214"/>
            <a:ext cx="1819400" cy="2425902"/>
          </a:xfrm>
          <a:prstGeom prst="rect">
            <a:avLst/>
          </a:prstGeom>
          <a:noFill/>
          <a:ln>
            <a:noFill/>
          </a:ln>
        </p:spPr>
      </p:pic>
      <p:pic>
        <p:nvPicPr>
          <p:cNvPr id="241" name="Google Shape;241;p44"/>
          <p:cNvPicPr preferRelativeResize="0"/>
          <p:nvPr/>
        </p:nvPicPr>
        <p:blipFill rotWithShape="1">
          <a:blip r:embed="rId8">
            <a:alphaModFix/>
          </a:blip>
          <a:srcRect r="4214"/>
          <a:stretch/>
        </p:blipFill>
        <p:spPr>
          <a:xfrm>
            <a:off x="4445800" y="2622214"/>
            <a:ext cx="1742650" cy="2425876"/>
          </a:xfrm>
          <a:prstGeom prst="rect">
            <a:avLst/>
          </a:prstGeom>
          <a:noFill/>
          <a:ln>
            <a:noFill/>
          </a:ln>
        </p:spPr>
      </p:pic>
      <p:pic>
        <p:nvPicPr>
          <p:cNvPr id="242" name="Google Shape;242;p44" title="IMG_6984.jpg"/>
          <p:cNvPicPr preferRelativeResize="0"/>
          <p:nvPr/>
        </p:nvPicPr>
        <p:blipFill rotWithShape="1">
          <a:blip r:embed="rId9">
            <a:alphaModFix/>
          </a:blip>
          <a:srcRect l="15941" t="13856" r="15107" b="12829"/>
          <a:stretch/>
        </p:blipFill>
        <p:spPr>
          <a:xfrm>
            <a:off x="399050" y="2622214"/>
            <a:ext cx="1742652" cy="2470502"/>
          </a:xfrm>
          <a:prstGeom prst="rect">
            <a:avLst/>
          </a:prstGeom>
          <a:noFill/>
          <a:ln>
            <a:noFill/>
          </a:ln>
        </p:spPr>
      </p:pic>
      <p:pic>
        <p:nvPicPr>
          <p:cNvPr id="243" name="Google Shape;243;p44" title="IMG_6986.jpg"/>
          <p:cNvPicPr preferRelativeResize="0"/>
          <p:nvPr/>
        </p:nvPicPr>
        <p:blipFill rotWithShape="1">
          <a:blip r:embed="rId10">
            <a:alphaModFix/>
          </a:blip>
          <a:srcRect l="9460" t="8280" r="11368" b="6446"/>
          <a:stretch/>
        </p:blipFill>
        <p:spPr>
          <a:xfrm>
            <a:off x="6398875" y="2622225"/>
            <a:ext cx="1617950" cy="23235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8"/>
          <p:cNvSpPr txBox="1">
            <a:spLocks noGrp="1"/>
          </p:cNvSpPr>
          <p:nvPr>
            <p:ph type="ctrTitle"/>
          </p:nvPr>
        </p:nvSpPr>
        <p:spPr>
          <a:xfrm>
            <a:off x="644652" y="626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a:solidFill>
                  <a:srgbClr val="1C3C58"/>
                </a:solidFill>
              </a:rPr>
              <a:t>Art History </a:t>
            </a:r>
            <a:endParaRPr>
              <a:solidFill>
                <a:srgbClr val="1C3C58"/>
              </a:solidFill>
            </a:endParaRPr>
          </a:p>
          <a:p>
            <a:pPr marL="0" lvl="0" indent="0" algn="l" rtl="0">
              <a:spcBef>
                <a:spcPts val="0"/>
              </a:spcBef>
              <a:spcAft>
                <a:spcPts val="0"/>
              </a:spcAft>
              <a:buNone/>
            </a:pPr>
            <a:r>
              <a:rPr lang="en">
                <a:solidFill>
                  <a:srgbClr val="1C3C58"/>
                </a:solidFill>
              </a:rPr>
              <a:t>Masks</a:t>
            </a:r>
            <a:endParaRPr>
              <a:solidFill>
                <a:srgbClr val="1C3C58"/>
              </a:solidFill>
            </a:endParaRPr>
          </a:p>
        </p:txBody>
      </p:sp>
      <p:sp>
        <p:nvSpPr>
          <p:cNvPr id="71" name="Google Shape;71;p18"/>
          <p:cNvSpPr txBox="1">
            <a:spLocks noGrp="1"/>
          </p:cNvSpPr>
          <p:nvPr>
            <p:ph type="subTitle" idx="1"/>
          </p:nvPr>
        </p:nvSpPr>
        <p:spPr>
          <a:xfrm>
            <a:off x="644650" y="2019300"/>
            <a:ext cx="3702000" cy="2651400"/>
          </a:xfrm>
          <a:prstGeom prst="rect">
            <a:avLst/>
          </a:prstGeom>
        </p:spPr>
        <p:txBody>
          <a:bodyPr spcFirstLastPara="1" wrap="square" lIns="0" tIns="45700" rIns="18275" bIns="45700" anchor="t" anchorCtr="0">
            <a:normAutofit fontScale="92500" lnSpcReduction="10000"/>
          </a:bodyPr>
          <a:lstStyle/>
          <a:p>
            <a:pPr marL="457200" lvl="0" indent="-393700" algn="l" rtl="0">
              <a:spcBef>
                <a:spcPts val="520"/>
              </a:spcBef>
              <a:spcAft>
                <a:spcPts val="0"/>
              </a:spcAft>
              <a:buClr>
                <a:srgbClr val="1C3C58"/>
              </a:buClr>
              <a:buSzPts val="2600"/>
              <a:buAutoNum type="arabicPeriod"/>
            </a:pPr>
            <a:r>
              <a:rPr lang="en" dirty="0">
                <a:solidFill>
                  <a:srgbClr val="1C3C58"/>
                </a:solidFill>
              </a:rPr>
              <a:t>Read your </a:t>
            </a:r>
            <a:br>
              <a:rPr lang="en" dirty="0">
                <a:solidFill>
                  <a:srgbClr val="1C3C58"/>
                </a:solidFill>
              </a:rPr>
            </a:br>
            <a:r>
              <a:rPr lang="en" dirty="0">
                <a:solidFill>
                  <a:srgbClr val="1C3C58"/>
                </a:solidFill>
              </a:rPr>
              <a:t>card.</a:t>
            </a:r>
            <a:endParaRPr dirty="0">
              <a:solidFill>
                <a:srgbClr val="1C3C58"/>
              </a:solidFill>
            </a:endParaRPr>
          </a:p>
          <a:p>
            <a:pPr marL="457200" lvl="0" indent="-393700" algn="l" rtl="0">
              <a:spcBef>
                <a:spcPts val="1000"/>
              </a:spcBef>
              <a:spcAft>
                <a:spcPts val="0"/>
              </a:spcAft>
              <a:buClr>
                <a:srgbClr val="1C3C58"/>
              </a:buClr>
              <a:buSzPts val="2600"/>
              <a:buAutoNum type="arabicPeriod"/>
            </a:pPr>
            <a:r>
              <a:rPr lang="en" dirty="0">
                <a:solidFill>
                  <a:srgbClr val="1C3C58"/>
                </a:solidFill>
              </a:rPr>
              <a:t>Fill in the </a:t>
            </a:r>
            <a:br>
              <a:rPr lang="en" dirty="0">
                <a:solidFill>
                  <a:srgbClr val="1C3C58"/>
                </a:solidFill>
              </a:rPr>
            </a:br>
            <a:r>
              <a:rPr lang="en" dirty="0">
                <a:solidFill>
                  <a:srgbClr val="1C3C58"/>
                </a:solidFill>
              </a:rPr>
              <a:t>Note Catcher.</a:t>
            </a:r>
            <a:endParaRPr dirty="0">
              <a:solidFill>
                <a:srgbClr val="1C3C58"/>
              </a:solidFill>
            </a:endParaRPr>
          </a:p>
          <a:p>
            <a:pPr marL="457200" lvl="0" indent="-393700" algn="l" rtl="0">
              <a:spcBef>
                <a:spcPts val="1000"/>
              </a:spcBef>
              <a:spcAft>
                <a:spcPts val="0"/>
              </a:spcAft>
              <a:buClr>
                <a:srgbClr val="1C3C58"/>
              </a:buClr>
              <a:buSzPts val="2600"/>
              <a:buAutoNum type="arabicPeriod"/>
            </a:pPr>
            <a:r>
              <a:rPr lang="en" dirty="0">
                <a:solidFill>
                  <a:srgbClr val="1C3C58"/>
                </a:solidFill>
              </a:rPr>
              <a:t>Share at your table.</a:t>
            </a:r>
            <a:endParaRPr dirty="0">
              <a:solidFill>
                <a:srgbClr val="1C3C58"/>
              </a:solidFill>
            </a:endParaRPr>
          </a:p>
          <a:p>
            <a:pPr marL="457200" lvl="0" indent="-393700" algn="l" rtl="0">
              <a:spcBef>
                <a:spcPts val="1000"/>
              </a:spcBef>
              <a:spcAft>
                <a:spcPts val="1000"/>
              </a:spcAft>
              <a:buClr>
                <a:srgbClr val="1C3C58"/>
              </a:buClr>
              <a:buSzPts val="2600"/>
              <a:buAutoNum type="arabicPeriod"/>
            </a:pPr>
            <a:r>
              <a:rPr lang="en" dirty="0">
                <a:solidFill>
                  <a:srgbClr val="1C3C58"/>
                </a:solidFill>
              </a:rPr>
              <a:t>Share with the class.</a:t>
            </a:r>
            <a:endParaRPr dirty="0">
              <a:solidFill>
                <a:srgbClr val="1C3C58"/>
              </a:solidFill>
            </a:endParaRPr>
          </a:p>
        </p:txBody>
      </p:sp>
      <p:pic>
        <p:nvPicPr>
          <p:cNvPr id="72" name="Google Shape;72;p18" title="Screenshot 2025-06-06 at 10.02.19 AM.png"/>
          <p:cNvPicPr preferRelativeResize="0"/>
          <p:nvPr/>
        </p:nvPicPr>
        <p:blipFill>
          <a:blip r:embed="rId3">
            <a:alphaModFix/>
          </a:blip>
          <a:stretch>
            <a:fillRect/>
          </a:stretch>
        </p:blipFill>
        <p:spPr>
          <a:xfrm>
            <a:off x="5268799" y="307288"/>
            <a:ext cx="3496474" cy="4528924"/>
          </a:xfrm>
          <a:prstGeom prst="rect">
            <a:avLst/>
          </a:prstGeom>
          <a:noFill/>
          <a:ln w="9525" cap="flat" cmpd="sng">
            <a:solidFill>
              <a:schemeClr val="accent3"/>
            </a:solidFill>
            <a:prstDash val="solid"/>
            <a:round/>
            <a:headEnd type="none" w="sm" len="sm"/>
            <a:tailEnd type="none" w="sm" len="sm"/>
          </a:ln>
          <a:effectLst>
            <a:outerShdw blurRad="57150" dist="28575" dir="19740000" algn="bl" rotWithShape="0">
              <a:srgbClr val="000000">
                <a:alpha val="30000"/>
              </a:srgbClr>
            </a:outerShdw>
          </a:effectLst>
        </p:spPr>
      </p:pic>
      <p:pic>
        <p:nvPicPr>
          <p:cNvPr id="73" name="Google Shape;73;p18" title="Screenshot 2025-06-06 at 10.02.43 AM.png"/>
          <p:cNvPicPr preferRelativeResize="0"/>
          <p:nvPr/>
        </p:nvPicPr>
        <p:blipFill>
          <a:blip r:embed="rId4">
            <a:alphaModFix/>
          </a:blip>
          <a:stretch>
            <a:fillRect/>
          </a:stretch>
        </p:blipFill>
        <p:spPr>
          <a:xfrm rot="-1148602">
            <a:off x="3302600" y="1390583"/>
            <a:ext cx="2107623" cy="2037910"/>
          </a:xfrm>
          <a:prstGeom prst="rect">
            <a:avLst/>
          </a:prstGeom>
          <a:noFill/>
          <a:ln w="9525" cap="flat" cmpd="sng">
            <a:solidFill>
              <a:schemeClr val="accent3"/>
            </a:solidFill>
            <a:prstDash val="solid"/>
            <a:round/>
            <a:headEnd type="none" w="sm" len="sm"/>
            <a:tailEnd type="none" w="sm" len="sm"/>
          </a:ln>
          <a:effectLst>
            <a:outerShdw blurRad="57150" dist="19050" dir="19740000" algn="bl" rotWithShape="0">
              <a:srgbClr val="000000">
                <a:alpha val="3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aphicFrame>
        <p:nvGraphicFramePr>
          <p:cNvPr id="248" name="Google Shape;248;p45"/>
          <p:cNvGraphicFramePr/>
          <p:nvPr>
            <p:extLst>
              <p:ext uri="{D42A27DB-BD31-4B8C-83A1-F6EECF244321}">
                <p14:modId xmlns:p14="http://schemas.microsoft.com/office/powerpoint/2010/main" val="2652749543"/>
              </p:ext>
            </p:extLst>
          </p:nvPr>
        </p:nvGraphicFramePr>
        <p:xfrm>
          <a:off x="525150" y="1145175"/>
          <a:ext cx="7667625" cy="3479510"/>
        </p:xfrm>
        <a:graphic>
          <a:graphicData uri="http://schemas.openxmlformats.org/drawingml/2006/table">
            <a:tbl>
              <a:tblPr>
                <a:noFill/>
                <a:tableStyleId>{95F733CD-6570-417E-A26E-C2B9ABB5B019}</a:tableStyleId>
              </a:tblPr>
              <a:tblGrid>
                <a:gridCol w="6316625">
                  <a:extLst>
                    <a:ext uri="{9D8B030D-6E8A-4147-A177-3AD203B41FA5}">
                      <a16:colId xmlns:a16="http://schemas.microsoft.com/office/drawing/2014/main" val="20000"/>
                    </a:ext>
                  </a:extLst>
                </a:gridCol>
                <a:gridCol w="1351000">
                  <a:extLst>
                    <a:ext uri="{9D8B030D-6E8A-4147-A177-3AD203B41FA5}">
                      <a16:colId xmlns:a16="http://schemas.microsoft.com/office/drawing/2014/main" val="20001"/>
                    </a:ext>
                  </a:extLst>
                </a:gridCol>
              </a:tblGrid>
              <a:tr h="546850">
                <a:tc>
                  <a:txBody>
                    <a:bodyPr/>
                    <a:lstStyle/>
                    <a:p>
                      <a:pPr marL="0" lvl="0" indent="0" algn="l" rtl="0">
                        <a:spcBef>
                          <a:spcPts val="0"/>
                        </a:spcBef>
                        <a:spcAft>
                          <a:spcPts val="0"/>
                        </a:spcAft>
                        <a:buNone/>
                      </a:pPr>
                      <a:r>
                        <a:rPr lang="en" sz="2600" b="1" dirty="0">
                          <a:latin typeface="Calibri"/>
                          <a:ea typeface="Calibri"/>
                          <a:cs typeface="Calibri"/>
                          <a:sym typeface="Calibri"/>
                        </a:rPr>
                        <a:t>EFFORT</a:t>
                      </a:r>
                      <a:r>
                        <a:rPr lang="en" sz="2600" dirty="0">
                          <a:latin typeface="Calibri"/>
                          <a:ea typeface="Calibri"/>
                          <a:cs typeface="Calibri"/>
                          <a:sym typeface="Calibri"/>
                        </a:rPr>
                        <a:t> created a </a:t>
                      </a:r>
                      <a:r>
                        <a:rPr lang="en" sz="2600" b="1" dirty="0">
                          <a:latin typeface="Calibri"/>
                          <a:ea typeface="Calibri"/>
                          <a:cs typeface="Calibri"/>
                          <a:sym typeface="Calibri"/>
                        </a:rPr>
                        <a:t>QUALITY</a:t>
                      </a:r>
                      <a:r>
                        <a:rPr lang="en" sz="2600" dirty="0">
                          <a:latin typeface="Calibri"/>
                          <a:ea typeface="Calibri"/>
                          <a:cs typeface="Calibri"/>
                          <a:sym typeface="Calibri"/>
                        </a:rPr>
                        <a:t> project.</a:t>
                      </a:r>
                      <a:endParaRPr sz="2600"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tc>
                  <a:txBody>
                    <a:bodyPr/>
                    <a:lstStyle/>
                    <a:p>
                      <a:pPr marL="0" lvl="0" indent="0" algn="ctr" rtl="0">
                        <a:spcBef>
                          <a:spcPts val="0"/>
                        </a:spcBef>
                        <a:spcAft>
                          <a:spcPts val="0"/>
                        </a:spcAft>
                        <a:buNone/>
                      </a:pPr>
                      <a:r>
                        <a:rPr lang="en" sz="2600">
                          <a:latin typeface="Calibri"/>
                          <a:ea typeface="Calibri"/>
                          <a:cs typeface="Calibri"/>
                          <a:sym typeface="Calibri"/>
                        </a:rPr>
                        <a:t>25 </a:t>
                      </a:r>
                      <a:endParaRPr sz="260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extLst>
                  <a:ext uri="{0D108BD9-81ED-4DB2-BD59-A6C34878D82A}">
                    <a16:rowId xmlns:a16="http://schemas.microsoft.com/office/drawing/2014/main" val="10000"/>
                  </a:ext>
                </a:extLst>
              </a:tr>
              <a:tr h="546850">
                <a:tc>
                  <a:txBody>
                    <a:bodyPr/>
                    <a:lstStyle/>
                    <a:p>
                      <a:pPr marL="0" lvl="0" indent="0" algn="l" rtl="0">
                        <a:spcBef>
                          <a:spcPts val="0"/>
                        </a:spcBef>
                        <a:spcAft>
                          <a:spcPts val="0"/>
                        </a:spcAft>
                        <a:buNone/>
                      </a:pPr>
                      <a:r>
                        <a:rPr lang="en" sz="2600" dirty="0">
                          <a:latin typeface="Calibri"/>
                          <a:ea typeface="Calibri"/>
                          <a:cs typeface="Calibri"/>
                          <a:sym typeface="Calibri"/>
                        </a:rPr>
                        <a:t>The student </a:t>
                      </a:r>
                      <a:r>
                        <a:rPr lang="en" sz="2600" b="1" dirty="0">
                          <a:latin typeface="Calibri"/>
                          <a:ea typeface="Calibri"/>
                          <a:cs typeface="Calibri"/>
                          <a:sym typeface="Calibri"/>
                        </a:rPr>
                        <a:t>PARTICIPATED</a:t>
                      </a:r>
                      <a:r>
                        <a:rPr lang="en" sz="2600" dirty="0">
                          <a:latin typeface="Calibri"/>
                          <a:ea typeface="Calibri"/>
                          <a:cs typeface="Calibri"/>
                          <a:sym typeface="Calibri"/>
                        </a:rPr>
                        <a:t> every day.</a:t>
                      </a:r>
                      <a:endParaRPr sz="2600"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tc>
                  <a:txBody>
                    <a:bodyPr/>
                    <a:lstStyle/>
                    <a:p>
                      <a:pPr marL="0" lvl="0" indent="0" algn="ctr" rtl="0">
                        <a:spcBef>
                          <a:spcPts val="0"/>
                        </a:spcBef>
                        <a:spcAft>
                          <a:spcPts val="0"/>
                        </a:spcAft>
                        <a:buNone/>
                      </a:pPr>
                      <a:r>
                        <a:rPr lang="en" sz="2600">
                          <a:latin typeface="Calibri"/>
                          <a:ea typeface="Calibri"/>
                          <a:cs typeface="Calibri"/>
                          <a:sym typeface="Calibri"/>
                        </a:rPr>
                        <a:t>25</a:t>
                      </a:r>
                      <a:endParaRPr sz="260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extLst>
                  <a:ext uri="{0D108BD9-81ED-4DB2-BD59-A6C34878D82A}">
                    <a16:rowId xmlns:a16="http://schemas.microsoft.com/office/drawing/2014/main" val="10001"/>
                  </a:ext>
                </a:extLst>
              </a:tr>
              <a:tr h="546850">
                <a:tc>
                  <a:txBody>
                    <a:bodyPr/>
                    <a:lstStyle/>
                    <a:p>
                      <a:pPr marL="0" lvl="0" indent="0" algn="l" rtl="0">
                        <a:spcBef>
                          <a:spcPts val="0"/>
                        </a:spcBef>
                        <a:spcAft>
                          <a:spcPts val="0"/>
                        </a:spcAft>
                        <a:buNone/>
                      </a:pPr>
                      <a:r>
                        <a:rPr lang="en" sz="2600" dirty="0">
                          <a:latin typeface="Calibri"/>
                          <a:ea typeface="Calibri"/>
                          <a:cs typeface="Calibri"/>
                          <a:sym typeface="Calibri"/>
                        </a:rPr>
                        <a:t>The mask is 95% covered with a </a:t>
                      </a:r>
                      <a:r>
                        <a:rPr lang="en" sz="2600" b="1" dirty="0">
                          <a:latin typeface="Calibri"/>
                          <a:ea typeface="Calibri"/>
                          <a:cs typeface="Calibri"/>
                          <a:sym typeface="Calibri"/>
                        </a:rPr>
                        <a:t>3D DESIGN.</a:t>
                      </a:r>
                      <a:endParaRPr sz="2600" b="1"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tc>
                  <a:txBody>
                    <a:bodyPr/>
                    <a:lstStyle/>
                    <a:p>
                      <a:pPr marL="0" lvl="0" indent="0" algn="ctr" rtl="0">
                        <a:spcBef>
                          <a:spcPts val="0"/>
                        </a:spcBef>
                        <a:spcAft>
                          <a:spcPts val="0"/>
                        </a:spcAft>
                        <a:buNone/>
                      </a:pPr>
                      <a:r>
                        <a:rPr lang="en" sz="2600">
                          <a:latin typeface="Calibri"/>
                          <a:ea typeface="Calibri"/>
                          <a:cs typeface="Calibri"/>
                          <a:sym typeface="Calibri"/>
                        </a:rPr>
                        <a:t>30</a:t>
                      </a:r>
                      <a:endParaRPr sz="260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extLst>
                  <a:ext uri="{0D108BD9-81ED-4DB2-BD59-A6C34878D82A}">
                    <a16:rowId xmlns:a16="http://schemas.microsoft.com/office/drawing/2014/main" val="10002"/>
                  </a:ext>
                </a:extLst>
              </a:tr>
              <a:tr h="749800">
                <a:tc>
                  <a:txBody>
                    <a:bodyPr/>
                    <a:lstStyle/>
                    <a:p>
                      <a:pPr marL="0" lvl="0" indent="0" algn="l" rtl="0">
                        <a:spcBef>
                          <a:spcPts val="0"/>
                        </a:spcBef>
                        <a:spcAft>
                          <a:spcPts val="0"/>
                        </a:spcAft>
                        <a:buNone/>
                      </a:pPr>
                      <a:r>
                        <a:rPr lang="en" sz="2600" dirty="0">
                          <a:latin typeface="Calibri"/>
                          <a:ea typeface="Calibri"/>
                          <a:cs typeface="Calibri"/>
                          <a:sym typeface="Calibri"/>
                        </a:rPr>
                        <a:t>This piece shows a </a:t>
                      </a:r>
                      <a:r>
                        <a:rPr lang="en" sz="2600" b="1" dirty="0">
                          <a:latin typeface="Calibri"/>
                          <a:ea typeface="Calibri"/>
                          <a:cs typeface="Calibri"/>
                          <a:sym typeface="Calibri"/>
                        </a:rPr>
                        <a:t>CREATIVE ABSTRACT</a:t>
                      </a:r>
                      <a:r>
                        <a:rPr lang="en" sz="2600" dirty="0">
                          <a:latin typeface="Calibri"/>
                          <a:ea typeface="Calibri"/>
                          <a:cs typeface="Calibri"/>
                          <a:sym typeface="Calibri"/>
                        </a:rPr>
                        <a:t> representation.</a:t>
                      </a:r>
                      <a:endParaRPr sz="2600"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tc>
                  <a:txBody>
                    <a:bodyPr/>
                    <a:lstStyle/>
                    <a:p>
                      <a:pPr marL="0" lvl="0" indent="0" algn="ctr" rtl="0">
                        <a:spcBef>
                          <a:spcPts val="0"/>
                        </a:spcBef>
                        <a:spcAft>
                          <a:spcPts val="0"/>
                        </a:spcAft>
                        <a:buNone/>
                      </a:pPr>
                      <a:r>
                        <a:rPr lang="en" sz="2600">
                          <a:latin typeface="Calibri"/>
                          <a:ea typeface="Calibri"/>
                          <a:cs typeface="Calibri"/>
                          <a:sym typeface="Calibri"/>
                        </a:rPr>
                        <a:t>10</a:t>
                      </a:r>
                      <a:endParaRPr sz="260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extLst>
                  <a:ext uri="{0D108BD9-81ED-4DB2-BD59-A6C34878D82A}">
                    <a16:rowId xmlns:a16="http://schemas.microsoft.com/office/drawing/2014/main" val="10003"/>
                  </a:ext>
                </a:extLst>
              </a:tr>
              <a:tr h="749800">
                <a:tc>
                  <a:txBody>
                    <a:bodyPr/>
                    <a:lstStyle/>
                    <a:p>
                      <a:pPr marL="0" lvl="0" indent="0" algn="l" rtl="0">
                        <a:spcBef>
                          <a:spcPts val="0"/>
                        </a:spcBef>
                        <a:spcAft>
                          <a:spcPts val="0"/>
                        </a:spcAft>
                        <a:buNone/>
                      </a:pPr>
                      <a:r>
                        <a:rPr lang="en" sz="2600" dirty="0">
                          <a:latin typeface="Calibri"/>
                          <a:ea typeface="Calibri"/>
                          <a:cs typeface="Calibri"/>
                          <a:sym typeface="Calibri"/>
                        </a:rPr>
                        <a:t>Oil pastels and ink cover the </a:t>
                      </a:r>
                      <a:r>
                        <a:rPr lang="en" sz="2600" b="1" dirty="0">
                          <a:latin typeface="Calibri"/>
                          <a:ea typeface="Calibri"/>
                          <a:cs typeface="Calibri"/>
                          <a:sym typeface="Calibri"/>
                        </a:rPr>
                        <a:t>ENTIRE</a:t>
                      </a:r>
                      <a:r>
                        <a:rPr lang="en" sz="2600" dirty="0">
                          <a:latin typeface="Calibri"/>
                          <a:ea typeface="Calibri"/>
                          <a:cs typeface="Calibri"/>
                          <a:sym typeface="Calibri"/>
                        </a:rPr>
                        <a:t> mask </a:t>
                      </a:r>
                      <a:br>
                        <a:rPr lang="en" sz="2600" dirty="0">
                          <a:latin typeface="Calibri"/>
                          <a:ea typeface="Calibri"/>
                          <a:cs typeface="Calibri"/>
                          <a:sym typeface="Calibri"/>
                        </a:rPr>
                      </a:br>
                      <a:r>
                        <a:rPr lang="en" sz="2600" dirty="0">
                          <a:latin typeface="Calibri"/>
                          <a:ea typeface="Calibri"/>
                          <a:cs typeface="Calibri"/>
                          <a:sym typeface="Calibri"/>
                        </a:rPr>
                        <a:t>(no bare clay).</a:t>
                      </a:r>
                      <a:endParaRPr sz="2600"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tc>
                  <a:txBody>
                    <a:bodyPr/>
                    <a:lstStyle/>
                    <a:p>
                      <a:pPr marL="0" lvl="0" indent="0" algn="ctr" rtl="0">
                        <a:spcBef>
                          <a:spcPts val="0"/>
                        </a:spcBef>
                        <a:spcAft>
                          <a:spcPts val="0"/>
                        </a:spcAft>
                        <a:buNone/>
                      </a:pPr>
                      <a:r>
                        <a:rPr lang="en" sz="2600" dirty="0">
                          <a:latin typeface="Calibri"/>
                          <a:ea typeface="Calibri"/>
                          <a:cs typeface="Calibri"/>
                          <a:sym typeface="Calibri"/>
                        </a:rPr>
                        <a:t>10</a:t>
                      </a:r>
                      <a:endParaRPr sz="2600" dirty="0">
                        <a:latin typeface="Calibri"/>
                        <a:ea typeface="Calibri"/>
                        <a:cs typeface="Calibri"/>
                        <a:sym typeface="Calibri"/>
                      </a:endParaRPr>
                    </a:p>
                  </a:txBody>
                  <a:tcPr marL="63500" marR="63500" marT="63500" marB="63500" anchor="ctr">
                    <a:lnL w="12700" cap="flat" cmpd="sng">
                      <a:solidFill>
                        <a:srgbClr val="2783BA"/>
                      </a:solidFill>
                      <a:prstDash val="solid"/>
                      <a:round/>
                      <a:headEnd type="none" w="sm" len="sm"/>
                      <a:tailEnd type="none" w="sm" len="sm"/>
                    </a:lnL>
                    <a:lnR w="12700" cap="flat" cmpd="sng">
                      <a:solidFill>
                        <a:srgbClr val="2783BA"/>
                      </a:solidFill>
                      <a:prstDash val="solid"/>
                      <a:round/>
                      <a:headEnd type="none" w="sm" len="sm"/>
                      <a:tailEnd type="none" w="sm" len="sm"/>
                    </a:lnR>
                    <a:lnT w="12700" cap="flat" cmpd="sng">
                      <a:solidFill>
                        <a:srgbClr val="2783BA"/>
                      </a:solidFill>
                      <a:prstDash val="solid"/>
                      <a:round/>
                      <a:headEnd type="none" w="sm" len="sm"/>
                      <a:tailEnd type="none" w="sm" len="sm"/>
                    </a:lnT>
                    <a:lnB w="12700" cap="flat" cmpd="sng">
                      <a:solidFill>
                        <a:srgbClr val="2783B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49" name="Google Shape;249;p45"/>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Rubric</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6"/>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Artist Statement</a:t>
            </a:r>
            <a:endParaRPr/>
          </a:p>
        </p:txBody>
      </p:sp>
      <p:sp>
        <p:nvSpPr>
          <p:cNvPr id="255" name="Google Shape;255;p46"/>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AutoNum type="arabicPeriod"/>
            </a:pPr>
            <a:r>
              <a:rPr lang="en" dirty="0"/>
              <a:t>Title your mask.</a:t>
            </a:r>
            <a:endParaRPr dirty="0"/>
          </a:p>
          <a:p>
            <a:pPr marL="457200" lvl="0" indent="-393700" algn="l" rtl="0">
              <a:spcBef>
                <a:spcPts val="0"/>
              </a:spcBef>
              <a:spcAft>
                <a:spcPts val="0"/>
              </a:spcAft>
              <a:buSzPts val="2600"/>
              <a:buAutoNum type="arabicPeriod"/>
            </a:pPr>
            <a:r>
              <a:rPr lang="en" dirty="0"/>
              <a:t>Describe what the big ideas behind the design are.</a:t>
            </a:r>
            <a:endParaRPr dirty="0"/>
          </a:p>
          <a:p>
            <a:pPr marL="457200" lvl="0" indent="-393700" algn="l" rtl="0">
              <a:spcBef>
                <a:spcPts val="0"/>
              </a:spcBef>
              <a:spcAft>
                <a:spcPts val="0"/>
              </a:spcAft>
              <a:buSzPts val="2600"/>
              <a:buAutoNum type="arabicPeriod"/>
            </a:pPr>
            <a:r>
              <a:rPr lang="en" dirty="0"/>
              <a:t>Explain how you made it.</a:t>
            </a:r>
            <a:endParaRPr dirty="0"/>
          </a:p>
          <a:p>
            <a:pPr marL="457200" lvl="0" indent="-393700" algn="l" rtl="0">
              <a:spcBef>
                <a:spcPts val="0"/>
              </a:spcBef>
              <a:spcAft>
                <a:spcPts val="0"/>
              </a:spcAft>
              <a:buSzPts val="2600"/>
              <a:buAutoNum type="arabicPeriod"/>
            </a:pPr>
            <a:r>
              <a:rPr lang="en" dirty="0"/>
              <a:t>Talk about your goals.</a:t>
            </a:r>
            <a:endParaRPr dirty="0"/>
          </a:p>
          <a:p>
            <a:pPr marL="457200" lvl="0" indent="-393700" algn="l" rtl="0">
              <a:spcBef>
                <a:spcPts val="0"/>
              </a:spcBef>
              <a:spcAft>
                <a:spcPts val="0"/>
              </a:spcAft>
              <a:buSzPts val="2600"/>
              <a:buAutoNum type="arabicPeriod"/>
            </a:pPr>
            <a:r>
              <a:rPr lang="en" dirty="0"/>
              <a:t>Explain how the process of making it has influenced you.</a:t>
            </a:r>
            <a:endParaRPr dirty="0"/>
          </a:p>
          <a:p>
            <a:pPr marL="0" lvl="0" indent="0" algn="l" rtl="0">
              <a:spcBef>
                <a:spcPts val="1200"/>
              </a:spcBef>
              <a:spcAft>
                <a:spcPts val="1200"/>
              </a:spcAft>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Gallery Walk</a:t>
            </a:r>
            <a:endParaRPr/>
          </a:p>
        </p:txBody>
      </p:sp>
      <p:sp>
        <p:nvSpPr>
          <p:cNvPr id="261" name="Google Shape;261;p47"/>
          <p:cNvSpPr txBox="1">
            <a:spLocks noGrp="1"/>
          </p:cNvSpPr>
          <p:nvPr>
            <p:ph type="body" idx="1"/>
          </p:nvPr>
        </p:nvSpPr>
        <p:spPr>
          <a:xfrm>
            <a:off x="456300" y="1152475"/>
            <a:ext cx="3993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As you view the masks, consider and write down one thing you learned about yourself and/or others in the class through these works of art.</a:t>
            </a:r>
            <a:endParaRPr dirty="0"/>
          </a:p>
        </p:txBody>
      </p:sp>
      <p:pic>
        <p:nvPicPr>
          <p:cNvPr id="262" name="Google Shape;262;p47" title="Gallery Walk Carousel.png"/>
          <p:cNvPicPr preferRelativeResize="0"/>
          <p:nvPr/>
        </p:nvPicPr>
        <p:blipFill>
          <a:blip r:embed="rId3">
            <a:alphaModFix/>
          </a:blip>
          <a:stretch>
            <a:fillRect/>
          </a:stretch>
        </p:blipFill>
        <p:spPr>
          <a:xfrm>
            <a:off x="4720575" y="1151313"/>
            <a:ext cx="4109651" cy="20788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8"/>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Always, Sometimes, Never</a:t>
            </a:r>
            <a:endParaRPr/>
          </a:p>
        </p:txBody>
      </p:sp>
      <p:sp>
        <p:nvSpPr>
          <p:cNvPr id="268" name="Google Shape;268;p48"/>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AutoNum type="arabicPeriod"/>
            </a:pPr>
            <a:r>
              <a:rPr lang="en" dirty="0"/>
              <a:t>For each statement displayed, decide if you believe it is always, sometimes, or never true and why.</a:t>
            </a:r>
            <a:endParaRPr dirty="0"/>
          </a:p>
          <a:p>
            <a:pPr marL="457200" lvl="0" indent="-393700" algn="l" rtl="0">
              <a:spcBef>
                <a:spcPts val="1000"/>
              </a:spcBef>
              <a:spcAft>
                <a:spcPts val="1000"/>
              </a:spcAft>
              <a:buSzPts val="2600"/>
              <a:buAutoNum type="arabicPeriod"/>
            </a:pPr>
            <a:r>
              <a:rPr lang="en" dirty="0"/>
              <a:t>Be prepared to share your reasoning.</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identities are fixed and unchanging.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0"/>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People wear ‘masks’ </a:t>
            </a:r>
            <a:endParaRPr/>
          </a:p>
          <a:p>
            <a:pPr marL="0" lvl="0" indent="0" algn="l" rtl="0">
              <a:spcBef>
                <a:spcPts val="0"/>
              </a:spcBef>
              <a:spcAft>
                <a:spcPts val="0"/>
              </a:spcAft>
              <a:buNone/>
            </a:pPr>
            <a:r>
              <a:rPr lang="en"/>
              <a:t>to protect parts of themselves.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1"/>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only show parts of our true selves in different situations.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2"/>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Everyone wears a metaphorical mask at some point.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3"/>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Wearing a mask can help someone feel more powerful or safe.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4"/>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Taking off a mask is the same as being your real self.</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9"/>
          <p:cNvSpPr txBox="1">
            <a:spLocks noGrp="1"/>
          </p:cNvSpPr>
          <p:nvPr>
            <p:ph type="ctrTitle"/>
          </p:nvPr>
        </p:nvSpPr>
        <p:spPr>
          <a:xfrm>
            <a:off x="456175" y="744575"/>
            <a:ext cx="8232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Abstract Thinking &amp; Self Reflection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5"/>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choose our masks as carefully as we choose our clothes.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Art should look like the thing it represents.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7"/>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Abstract art can express personal identity more clearly than realistic art.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8"/>
          <p:cNvSpPr txBox="1">
            <a:spLocks noGrp="1"/>
          </p:cNvSpPr>
          <p:nvPr>
            <p:ph type="title"/>
          </p:nvPr>
        </p:nvSpPr>
        <p:spPr>
          <a:xfrm>
            <a:off x="1483050" y="1515775"/>
            <a:ext cx="617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Art helps us discover things about ourselves we didn’t know.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20"/>
          <p:cNvPicPr preferRelativeResize="0"/>
          <p:nvPr/>
        </p:nvPicPr>
        <p:blipFill>
          <a:blip r:embed="rId3">
            <a:alphaModFix/>
          </a:blip>
          <a:stretch>
            <a:fillRect/>
          </a:stretch>
        </p:blipFill>
        <p:spPr>
          <a:xfrm>
            <a:off x="1547188" y="268975"/>
            <a:ext cx="6049626" cy="4750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1"/>
          <p:cNvPicPr preferRelativeResize="0"/>
          <p:nvPr/>
        </p:nvPicPr>
        <p:blipFill>
          <a:blip r:embed="rId3">
            <a:alphaModFix/>
          </a:blip>
          <a:stretch>
            <a:fillRect/>
          </a:stretch>
        </p:blipFill>
        <p:spPr>
          <a:xfrm>
            <a:off x="1033450" y="300338"/>
            <a:ext cx="7077075" cy="4600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2"/>
          <p:cNvPicPr preferRelativeResize="0"/>
          <p:nvPr/>
        </p:nvPicPr>
        <p:blipFill>
          <a:blip r:embed="rId3">
            <a:alphaModFix/>
          </a:blip>
          <a:stretch>
            <a:fillRect/>
          </a:stretch>
        </p:blipFill>
        <p:spPr>
          <a:xfrm>
            <a:off x="0" y="442913"/>
            <a:ext cx="9144000" cy="4257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3"/>
          <p:cNvPicPr preferRelativeResize="0"/>
          <p:nvPr/>
        </p:nvPicPr>
        <p:blipFill>
          <a:blip r:embed="rId3">
            <a:alphaModFix/>
          </a:blip>
          <a:stretch>
            <a:fillRect/>
          </a:stretch>
        </p:blipFill>
        <p:spPr>
          <a:xfrm>
            <a:off x="1153800" y="130587"/>
            <a:ext cx="6836400" cy="4882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4"/>
          <p:cNvPicPr preferRelativeResize="0"/>
          <p:nvPr/>
        </p:nvPicPr>
        <p:blipFill>
          <a:blip r:embed="rId3">
            <a:alphaModFix/>
          </a:blip>
          <a:stretch>
            <a:fillRect/>
          </a:stretch>
        </p:blipFill>
        <p:spPr>
          <a:xfrm>
            <a:off x="2207101" y="142625"/>
            <a:ext cx="4849350" cy="4858251"/>
          </a:xfrm>
          <a:prstGeom prst="rect">
            <a:avLst/>
          </a:prstGeom>
          <a:noFill/>
          <a:ln>
            <a:noFill/>
          </a:ln>
        </p:spPr>
      </p:pic>
    </p:spTree>
  </p:cSld>
  <p:clrMapOvr>
    <a:masterClrMapping/>
  </p:clrMapOvr>
</p:sld>
</file>

<file path=ppt/theme/theme1.xml><?xml version="1.0" encoding="utf-8"?>
<a:theme xmlns:a="http://schemas.openxmlformats.org/drawingml/2006/main" name="K20 LEAR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1487</Words>
  <Application>Microsoft Office PowerPoint</Application>
  <PresentationFormat>On-screen Show (16:9)</PresentationFormat>
  <Paragraphs>135</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Courier New</vt:lpstr>
      <vt:lpstr>K20 LEARN</vt:lpstr>
      <vt:lpstr>PowerPoint Presentation</vt:lpstr>
      <vt:lpstr>Behind the Mask</vt:lpstr>
      <vt:lpstr>Art History  Masks</vt:lpstr>
      <vt:lpstr>Abstract Thinking &amp; Self Reflection</vt:lpstr>
      <vt:lpstr>PowerPoint Presentation</vt:lpstr>
      <vt:lpstr>PowerPoint Presentation</vt:lpstr>
      <vt:lpstr>PowerPoint Presentation</vt:lpstr>
      <vt:lpstr>PowerPoint Presentation</vt:lpstr>
      <vt:lpstr>PowerPoint Presentation</vt:lpstr>
      <vt:lpstr>PowerPoint Presentation</vt:lpstr>
      <vt:lpstr>Abstract Art</vt:lpstr>
      <vt:lpstr>Two Types of  Thinking</vt:lpstr>
      <vt:lpstr>How was abstract thinking demonstrated in the masks we viewed from art history?</vt:lpstr>
      <vt:lpstr>Masks</vt:lpstr>
      <vt:lpstr>SELF REFLECTION </vt:lpstr>
      <vt:lpstr>Reflective Practice Steps</vt:lpstr>
      <vt:lpstr>The Psychology of Color</vt:lpstr>
      <vt:lpstr>RED</vt:lpstr>
      <vt:lpstr>ORANGE</vt:lpstr>
      <vt:lpstr>YELLOW</vt:lpstr>
      <vt:lpstr>GREEN</vt:lpstr>
      <vt:lpstr>BLUE</vt:lpstr>
      <vt:lpstr>PURPLE</vt:lpstr>
      <vt:lpstr>Bring to mind an emotion you feel often</vt:lpstr>
      <vt:lpstr>Mask  Design Plan</vt:lpstr>
      <vt:lpstr>Make your mask!</vt:lpstr>
      <vt:lpstr>Mask Making Steps to Follow</vt:lpstr>
      <vt:lpstr>Coloring Masks</vt:lpstr>
      <vt:lpstr>Examples</vt:lpstr>
      <vt:lpstr>Rubric</vt:lpstr>
      <vt:lpstr>Artist Statement</vt:lpstr>
      <vt:lpstr>Gallery Walk</vt:lpstr>
      <vt:lpstr>Always, Sometimes, Never</vt:lpstr>
      <vt:lpstr>Our identities are fixed and unchanging.</vt:lpstr>
      <vt:lpstr>People wear ‘masks’  to protect parts of themselves.</vt:lpstr>
      <vt:lpstr>We only show parts of our true selves in different situations.</vt:lpstr>
      <vt:lpstr>Everyone wears a metaphorical mask at some point.</vt:lpstr>
      <vt:lpstr>Wearing a mask can help someone feel more powerful or safe.</vt:lpstr>
      <vt:lpstr>Taking off a mask is the same as being your real self.</vt:lpstr>
      <vt:lpstr>We choose our masks as carefully as we choose our clothes.</vt:lpstr>
      <vt:lpstr>Art should look like the thing it represents.</vt:lpstr>
      <vt:lpstr>Abstract art can express personal identity more clearly than realistic art.</vt:lpstr>
      <vt:lpstr>Art helps us discover things about ourselves we didn’t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McLeod Porter, Delma</dc:creator>
  <cp:lastModifiedBy>McLeod Porter, Delma</cp:lastModifiedBy>
  <cp:revision>1</cp:revision>
  <dcterms:modified xsi:type="dcterms:W3CDTF">2025-07-01T18:26:29Z</dcterms:modified>
</cp:coreProperties>
</file>