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Lora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A302E-EE37-467C-A964-713B3627EB69}">
  <a:tblStyle styleId="{734A302E-EE37-467C-A964-713B3627EB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vegetables-fruits-food-artichoke-155616/" TargetMode="External"/><Relationship Id="rId3" Type="http://schemas.openxmlformats.org/officeDocument/2006/relationships/hyperlink" Target="https://pixabay.com/illustrations/teacher-apple-school-elementary-1202735/" TargetMode="External"/><Relationship Id="rId7" Type="http://schemas.openxmlformats.org/officeDocument/2006/relationships/hyperlink" Target="https://pixabay.com/vectors/aubergine-egg-plant-food-greens-1298730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donut-snack-dessert-sweet-sugary-5985274/" TargetMode="External"/><Relationship Id="rId5" Type="http://schemas.openxmlformats.org/officeDocument/2006/relationships/hyperlink" Target="https://pixabay.com/vectors/cookie-dessert-snack-biscuits-6035822/" TargetMode="External"/><Relationship Id="rId4" Type="http://schemas.openxmlformats.org/officeDocument/2006/relationships/hyperlink" Target="https://pixabay.com/vectors/banana-bunch-fruit-food-bananas-25339/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&amp;list=PL-aUhEQeaZXLMF3fItNDxiuSkEr0pq0c2&amp;index=13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entertainment/g28438966/mandela-effect-exampl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86408795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86408795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8289ffd0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8289ffd0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Jif, Not "Jiffy"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86408795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86408795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8289ffd0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8289ffd0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Cheez-It or Cheez-Itz?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86408795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86408795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8289ffd0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8289ffd0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Double "Stuf" Oreos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86408795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86408795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86408795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86408795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7af34322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7af34322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86408795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86408795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af34322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af34322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86408795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86408795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b81681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b81681d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b81681d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b81681d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b81681d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b81681d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b81681d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b81681d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b81681d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b81681d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b81681d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b81681d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b81681d8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b81681d8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8640879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8640879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8640879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8640879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289ffd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8289ffd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Febreze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ba8f767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5ba8f76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ba8f767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ba8f767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https://pixabay.com/illustrations/teacher-apple-school-elementary-1202735/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https://pixabay.com/vectors/banana-bunch-fruit-food-bananas-25339/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https://pixabay.com/vectors/cookie-dessert-snack-biscuits-6035822/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https://pixabay.com/vectors/donut-snack-dessert-sweet-sugary-5985274/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https://pixabay.com/vectors/aubergine-egg-plant-food-greens-1298730/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BED7D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https://pixabay.com/vectors/vegetables-fruits-food-artichoke-155616/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ba8f767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ba8f767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bd3d5c1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bd3d5c1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K20 Center. (n.d.). 15-minute timer [Video]. YouTube. </a:t>
            </a:r>
            <a:r>
              <a:rPr lang="da-DK" dirty="0">
                <a:hlinkClick r:id="rId3"/>
              </a:rPr>
              <a:t>https://www.youtube.com/watch?v=m3zT2IxZQaw&amp;list=PL-aUhEQeaZXLMF3fItNDxiuSkEr0pq0c2&amp;index=13</a:t>
            </a:r>
            <a:endParaRPr lang="da-D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86408795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86408795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b81681d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b81681d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86408795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86408795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8640879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86408795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8289ffd0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8289ffd0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Oscar Mayer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86408795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86408795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8289ffd0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8289ffd0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Froot Loops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86408795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86408795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8289ffd0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8289ffd0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highlight>
                  <a:srgbClr val="FFFF00"/>
                </a:highlight>
              </a:rPr>
              <a:t>Pikachu's Tail</a:t>
            </a: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Quinn, K. (2019, September 13). </a:t>
            </a:r>
            <a:r>
              <a:rPr lang="en" i="1" dirty="0">
                <a:solidFill>
                  <a:schemeClr val="dk1"/>
                </a:solidFill>
              </a:rPr>
              <a:t>40 Mandela Effect examples that will blow your mind</a:t>
            </a:r>
            <a:r>
              <a:rPr lang="en" dirty="0">
                <a:solidFill>
                  <a:schemeClr val="dk1"/>
                </a:solidFill>
              </a:rPr>
              <a:t>. Good Housekeeping.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https://www.goodhousekeeping.com/life/entertainment/g28438966/mandela-effect-examples/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56" name="Google Shape;56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2">
  <p:cSld name="Strategy v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Wait…What?! When Memory and Reality Don’t Match</a:t>
            </a:r>
            <a:endParaRPr sz="4300" dirty="0"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Memory and the Mandela Effect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 title="Screenshot 2025-05-15 at 2.21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13" y="159150"/>
            <a:ext cx="471058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3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7" y="765825"/>
            <a:ext cx="7542752" cy="371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472425" y="76582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7412247" y="576639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472488" y="114300"/>
            <a:ext cx="819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 title="Screenshot 2025-05-15 at 2.23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25" y="184600"/>
            <a:ext cx="50045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18" y="729140"/>
            <a:ext cx="7261359" cy="368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/>
        </p:nvSpPr>
        <p:spPr>
          <a:xfrm>
            <a:off x="495275" y="64714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7213492" y="64714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426725" y="114300"/>
            <a:ext cx="801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 title="Screenshot 2025-05-15 at 2.24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25" y="132025"/>
            <a:ext cx="485793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00" y="792475"/>
            <a:ext cx="7503739" cy="398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7"/>
          <p:cNvSpPr txBox="1"/>
          <p:nvPr/>
        </p:nvSpPr>
        <p:spPr>
          <a:xfrm>
            <a:off x="461000" y="7924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7897200" y="7924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228700" y="198125"/>
            <a:ext cx="845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8" title="Screenshot 2025-05-15 at 2.25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188" y="152400"/>
            <a:ext cx="48676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Vote Debrief</a:t>
            </a:r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4294967295"/>
          </p:nvPr>
        </p:nvSpPr>
        <p:spPr>
          <a:xfrm>
            <a:off x="0" y="1152525"/>
            <a:ext cx="8521700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you think is happening here?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Why do so many people remember the same 'wrong' thing?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569" y="2809371"/>
            <a:ext cx="3018450" cy="16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our brains trick us into creating false memories?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624945" y="268645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624945" y="1643822"/>
            <a:ext cx="6565500" cy="2133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Understand factors that influence memory and recall.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 dirty="0"/>
              <a:t>Make connections between the memory process and the Mandela Effect.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Everyone will start in the middle.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you are presented with two images, walk towards the side of the room you believe is correct.</a:t>
            </a:r>
            <a:endParaRPr dirty="0"/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Vote</a:t>
            </a:r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775" y="2674600"/>
            <a:ext cx="3018450" cy="16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1102750" y="309092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4"/>
          <p:cNvSpPr/>
          <p:nvPr/>
        </p:nvSpPr>
        <p:spPr>
          <a:xfrm flipH="1">
            <a:off x="5867425" y="306047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1682300" y="337758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4"/>
          <p:cNvSpPr txBox="1"/>
          <p:nvPr/>
        </p:nvSpPr>
        <p:spPr>
          <a:xfrm>
            <a:off x="6205450" y="327093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1835225" y="301472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6393700" y="298427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 idx="4294967295"/>
          </p:nvPr>
        </p:nvSpPr>
        <p:spPr>
          <a:xfrm>
            <a:off x="622300" y="476031"/>
            <a:ext cx="8521700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Memory Exercise</a:t>
            </a:r>
            <a:endParaRPr dirty="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4294967295"/>
          </p:nvPr>
        </p:nvSpPr>
        <p:spPr>
          <a:xfrm>
            <a:off x="466659" y="1158831"/>
            <a:ext cx="7727118" cy="28519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set of words will be read out loud to you. As these words are read to you, try seeing how many you can remember.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not write the words down. Just listen as they are read out loud.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title" idx="4294967295"/>
          </p:nvPr>
        </p:nvSpPr>
        <p:spPr>
          <a:xfrm>
            <a:off x="615994" y="312069"/>
            <a:ext cx="6037054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Exercise 1</a:t>
            </a:r>
            <a:endParaRPr dirty="0"/>
          </a:p>
        </p:txBody>
      </p:sp>
      <p:graphicFrame>
        <p:nvGraphicFramePr>
          <p:cNvPr id="233" name="Google Shape;233;p43"/>
          <p:cNvGraphicFramePr/>
          <p:nvPr>
            <p:extLst>
              <p:ext uri="{D42A27DB-BD31-4B8C-83A1-F6EECF244321}">
                <p14:modId xmlns:p14="http://schemas.microsoft.com/office/powerpoint/2010/main" val="3786792358"/>
              </p:ext>
            </p:extLst>
          </p:nvPr>
        </p:nvGraphicFramePr>
        <p:xfrm>
          <a:off x="937333" y="1356890"/>
          <a:ext cx="5627428" cy="329166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276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Cat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Cow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Dog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River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Fish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Grass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Horse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Lake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Bird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Tree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Snake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/>
                        <a:t>Plant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 idx="4294967295"/>
          </p:nvPr>
        </p:nvSpPr>
        <p:spPr>
          <a:xfrm>
            <a:off x="718907" y="381438"/>
            <a:ext cx="8521700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Memory Exercise–Your Turn! </a:t>
            </a:r>
            <a:endParaRPr dirty="0"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4294967295"/>
          </p:nvPr>
        </p:nvSpPr>
        <p:spPr>
          <a:xfrm>
            <a:off x="622300" y="1083157"/>
            <a:ext cx="6528939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Take out a piece of paper and jot down as many words as you remember.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 idx="4294967295"/>
          </p:nvPr>
        </p:nvSpPr>
        <p:spPr>
          <a:xfrm>
            <a:off x="699989" y="353218"/>
            <a:ext cx="8521700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did you get correct?</a:t>
            </a:r>
            <a:endParaRPr dirty="0"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4294967295"/>
          </p:nvPr>
        </p:nvSpPr>
        <p:spPr>
          <a:xfrm>
            <a:off x="699989" y="1005457"/>
            <a:ext cx="7780338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Who got the most correct?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was easy about this task, what was difficult?</a:t>
            </a:r>
            <a:endParaRPr dirty="0"/>
          </a:p>
        </p:txBody>
      </p:sp>
      <p:graphicFrame>
        <p:nvGraphicFramePr>
          <p:cNvPr id="246" name="Google Shape;246;p45"/>
          <p:cNvGraphicFramePr/>
          <p:nvPr/>
        </p:nvGraphicFramePr>
        <p:xfrm>
          <a:off x="1781975" y="2097175"/>
          <a:ext cx="4661700" cy="278955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233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Cow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River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Fish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Grass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Horse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Lake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Bird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Tree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Snake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Plant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 idx="4294967295"/>
          </p:nvPr>
        </p:nvSpPr>
        <p:spPr>
          <a:xfrm>
            <a:off x="641219" y="438193"/>
            <a:ext cx="6995598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Exercise 2</a:t>
            </a:r>
            <a:endParaRPr dirty="0"/>
          </a:p>
        </p:txBody>
      </p:sp>
      <p:graphicFrame>
        <p:nvGraphicFramePr>
          <p:cNvPr id="252" name="Google Shape;252;p46"/>
          <p:cNvGraphicFramePr/>
          <p:nvPr>
            <p:extLst>
              <p:ext uri="{D42A27DB-BD31-4B8C-83A1-F6EECF244321}">
                <p14:modId xmlns:p14="http://schemas.microsoft.com/office/powerpoint/2010/main" val="898012692"/>
              </p:ext>
            </p:extLst>
          </p:nvPr>
        </p:nvGraphicFramePr>
        <p:xfrm>
          <a:off x="680925" y="1300175"/>
          <a:ext cx="6798236" cy="3505825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305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Retrieval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Encoding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Storage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Sensory Memory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Long-Term Memory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Short-Term Memory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False Memory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Confabulation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Amnesia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Reconstructive Memory Hypothesis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Misinformation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Mandela Effect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 idx="4294967295"/>
          </p:nvPr>
        </p:nvSpPr>
        <p:spPr>
          <a:xfrm>
            <a:off x="460353" y="375131"/>
            <a:ext cx="6098102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Memory Exercise–Your Turn! </a:t>
            </a:r>
            <a:endParaRPr dirty="0"/>
          </a:p>
        </p:txBody>
      </p:sp>
      <p:sp>
        <p:nvSpPr>
          <p:cNvPr id="258" name="Google Shape;258;p47"/>
          <p:cNvSpPr txBox="1">
            <a:spLocks noGrp="1"/>
          </p:cNvSpPr>
          <p:nvPr>
            <p:ph type="body" idx="4294967295"/>
          </p:nvPr>
        </p:nvSpPr>
        <p:spPr>
          <a:xfrm>
            <a:off x="460353" y="994870"/>
            <a:ext cx="6495393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Take out a piece of paper and jot down as many words as you remember.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 idx="4294967295"/>
          </p:nvPr>
        </p:nvSpPr>
        <p:spPr>
          <a:xfrm>
            <a:off x="554946" y="353218"/>
            <a:ext cx="7302588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did you get correct?</a:t>
            </a:r>
            <a:endParaRPr dirty="0"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4294967295"/>
          </p:nvPr>
        </p:nvSpPr>
        <p:spPr>
          <a:xfrm>
            <a:off x="681831" y="926306"/>
            <a:ext cx="7780338" cy="10727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many did you get correct this round?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Was this easier or harder? Why?</a:t>
            </a:r>
            <a:endParaRPr dirty="0"/>
          </a:p>
        </p:txBody>
      </p:sp>
      <p:graphicFrame>
        <p:nvGraphicFramePr>
          <p:cNvPr id="265" name="Google Shape;265;p48"/>
          <p:cNvGraphicFramePr/>
          <p:nvPr>
            <p:extLst>
              <p:ext uri="{D42A27DB-BD31-4B8C-83A1-F6EECF244321}">
                <p14:modId xmlns:p14="http://schemas.microsoft.com/office/powerpoint/2010/main" val="3574905270"/>
              </p:ext>
            </p:extLst>
          </p:nvPr>
        </p:nvGraphicFramePr>
        <p:xfrm>
          <a:off x="1713150" y="2218900"/>
          <a:ext cx="5717700" cy="2590620"/>
        </p:xfrm>
        <a:graphic>
          <a:graphicData uri="http://schemas.openxmlformats.org/drawingml/2006/table">
            <a:tbl>
              <a:tblPr>
                <a:noFill/>
                <a:tableStyleId>{734A302E-EE37-467C-A964-713B3627EB69}</a:tableStyleId>
              </a:tblPr>
              <a:tblGrid>
                <a:gridCol w="282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Retrieval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Encoding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Storage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Sensory Memory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Long-Term Memory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Short-Term Memory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 Memory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Confabulation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Amnesia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Reconstructive Memory Hypothesis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Misinformation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Mandela Effect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4743450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Memory Exercise Debrief</a:t>
            </a:r>
            <a:endParaRPr dirty="0"/>
          </a:p>
        </p:txBody>
      </p:sp>
      <p:sp>
        <p:nvSpPr>
          <p:cNvPr id="271" name="Google Shape;271;p49"/>
          <p:cNvSpPr txBox="1">
            <a:spLocks noGrp="1"/>
          </p:cNvSpPr>
          <p:nvPr>
            <p:ph type="body" idx="4294967295"/>
          </p:nvPr>
        </p:nvSpPr>
        <p:spPr>
          <a:xfrm>
            <a:off x="0" y="1152525"/>
            <a:ext cx="8521700" cy="23225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Which set of words was easier to remember?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connections or techniques did you use in order to remember more of the words?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Were there patterns you noticed that helped you remember the words?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title" idx="4294967295"/>
          </p:nvPr>
        </p:nvSpPr>
        <p:spPr>
          <a:xfrm>
            <a:off x="699989" y="439475"/>
            <a:ext cx="5332413" cy="571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an annotation?</a:t>
            </a:r>
            <a:endParaRPr dirty="0"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4294967295"/>
          </p:nvPr>
        </p:nvSpPr>
        <p:spPr>
          <a:xfrm>
            <a:off x="851338" y="1010975"/>
            <a:ext cx="6411913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 a</a:t>
            </a:r>
            <a:r>
              <a:rPr lang="en" u="sng" dirty="0"/>
              <a:t>nnotation</a:t>
            </a:r>
            <a:r>
              <a:rPr lang="en" dirty="0"/>
              <a:t> is a comment that explains in greater detail  words or phrases that may be confusing or unknown to the reader; to add notes to a text by giving explanation or making connections to other topics.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 idx="4294967295"/>
          </p:nvPr>
        </p:nvSpPr>
        <p:spPr>
          <a:xfrm>
            <a:off x="775664" y="425494"/>
            <a:ext cx="4454525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Annotating Text</a:t>
            </a:r>
            <a:endParaRPr dirty="0"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4294967295"/>
          </p:nvPr>
        </p:nvSpPr>
        <p:spPr>
          <a:xfrm>
            <a:off x="952237" y="1177443"/>
            <a:ext cx="6565900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read through the </a:t>
            </a:r>
            <a:r>
              <a:rPr lang="en" b="1" dirty="0">
                <a:solidFill>
                  <a:schemeClr val="accent6"/>
                </a:solidFill>
              </a:rPr>
              <a:t>Memory, Misinformation, and the Mandela Effect</a:t>
            </a:r>
            <a:r>
              <a:rPr lang="en" dirty="0"/>
              <a:t> handout, highlight or underline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Unknown words or phrases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Words that summarize the reading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Phrases from the reading that seem important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58" y="911276"/>
            <a:ext cx="7170157" cy="325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402500" y="9112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7466875" y="9112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66ADB-4C50-A897-1A55-67A1FAF0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75096"/>
            <a:ext cx="7463396" cy="32571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449797" y="-5851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is the correct one?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460353" y="217441"/>
            <a:ext cx="48652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Honeycomb Harvest</a:t>
            </a:r>
            <a:endParaRPr dirty="0"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532875" y="1074841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hexagon has one of the following on it: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Vocabulary</a:t>
            </a:r>
            <a:endParaRPr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Definition </a:t>
            </a:r>
            <a:endParaRPr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Example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With your group, organize these into groups to determine their relationships and how they all connect with each other</a:t>
            </a:r>
            <a:endParaRPr dirty="0"/>
          </a:p>
        </p:txBody>
      </p:sp>
      <p:pic>
        <p:nvPicPr>
          <p:cNvPr id="290" name="Google Shape;29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3405" y="1264712"/>
            <a:ext cx="2530000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Honeycomb Harvest</a:t>
            </a:r>
            <a:endParaRPr dirty="0"/>
          </a:p>
        </p:txBody>
      </p:sp>
      <p:sp>
        <p:nvSpPr>
          <p:cNvPr id="296" name="Google Shape;296;p53"/>
          <p:cNvSpPr/>
          <p:nvPr/>
        </p:nvSpPr>
        <p:spPr>
          <a:xfrm>
            <a:off x="6005483" y="39291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 dirty="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3"/>
          <p:cNvSpPr/>
          <p:nvPr/>
        </p:nvSpPr>
        <p:spPr>
          <a:xfrm>
            <a:off x="2609309" y="18070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3"/>
          <p:cNvSpPr/>
          <p:nvPr/>
        </p:nvSpPr>
        <p:spPr>
          <a:xfrm>
            <a:off x="8099034" y="2590911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apple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53"/>
          <p:cNvGrpSpPr/>
          <p:nvPr/>
        </p:nvGrpSpPr>
        <p:grpSpPr>
          <a:xfrm>
            <a:off x="5143096" y="2189399"/>
            <a:ext cx="783600" cy="764700"/>
            <a:chOff x="4371571" y="2189399"/>
            <a:chExt cx="783600" cy="764700"/>
          </a:xfrm>
        </p:grpSpPr>
        <p:sp>
          <p:nvSpPr>
            <p:cNvPr id="300" name="Google Shape;300;p53"/>
            <p:cNvSpPr/>
            <p:nvPr/>
          </p:nvSpPr>
          <p:spPr>
            <a:xfrm>
              <a:off x="4371571" y="2189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05109" y="2313478"/>
              <a:ext cx="516523" cy="516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53"/>
          <p:cNvSpPr/>
          <p:nvPr/>
        </p:nvSpPr>
        <p:spPr>
          <a:xfrm>
            <a:off x="1325996" y="1826211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3"/>
          <p:cNvSpPr/>
          <p:nvPr/>
        </p:nvSpPr>
        <p:spPr>
          <a:xfrm>
            <a:off x="6730821" y="18070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5039471" y="3401010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banana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53"/>
          <p:cNvGrpSpPr/>
          <p:nvPr/>
        </p:nvGrpSpPr>
        <p:grpSpPr>
          <a:xfrm>
            <a:off x="8071979" y="1756894"/>
            <a:ext cx="783600" cy="764700"/>
            <a:chOff x="7127871" y="2876399"/>
            <a:chExt cx="783600" cy="764700"/>
          </a:xfrm>
        </p:grpSpPr>
        <p:sp>
          <p:nvSpPr>
            <p:cNvPr id="306" name="Google Shape;306;p53"/>
            <p:cNvSpPr/>
            <p:nvPr/>
          </p:nvSpPr>
          <p:spPr>
            <a:xfrm>
              <a:off x="7127871" y="28763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Google Shape;307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48163" y="3022450"/>
              <a:ext cx="543024" cy="472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53"/>
          <p:cNvSpPr/>
          <p:nvPr/>
        </p:nvSpPr>
        <p:spPr>
          <a:xfrm>
            <a:off x="4129696" y="29540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3"/>
          <p:cNvSpPr/>
          <p:nvPr/>
        </p:nvSpPr>
        <p:spPr>
          <a:xfrm>
            <a:off x="2862471" y="26470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3"/>
          <p:cNvSpPr/>
          <p:nvPr/>
        </p:nvSpPr>
        <p:spPr>
          <a:xfrm>
            <a:off x="2537321" y="39291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cookie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53"/>
          <p:cNvGrpSpPr/>
          <p:nvPr/>
        </p:nvGrpSpPr>
        <p:grpSpPr>
          <a:xfrm>
            <a:off x="791871" y="2773086"/>
            <a:ext cx="783600" cy="764700"/>
            <a:chOff x="5852696" y="3164424"/>
            <a:chExt cx="783600" cy="764700"/>
          </a:xfrm>
        </p:grpSpPr>
        <p:sp>
          <p:nvSpPr>
            <p:cNvPr id="312" name="Google Shape;312;p53"/>
            <p:cNvSpPr/>
            <p:nvPr/>
          </p:nvSpPr>
          <p:spPr>
            <a:xfrm>
              <a:off x="5852696" y="31644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21439" y="3301192"/>
              <a:ext cx="646125" cy="491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53"/>
          <p:cNvSpPr/>
          <p:nvPr/>
        </p:nvSpPr>
        <p:spPr>
          <a:xfrm>
            <a:off x="4162334" y="19212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3"/>
          <p:cNvSpPr/>
          <p:nvPr/>
        </p:nvSpPr>
        <p:spPr>
          <a:xfrm>
            <a:off x="5843509" y="15097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3"/>
          <p:cNvSpPr/>
          <p:nvPr/>
        </p:nvSpPr>
        <p:spPr>
          <a:xfrm>
            <a:off x="1325996" y="41459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donut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53"/>
          <p:cNvGrpSpPr/>
          <p:nvPr/>
        </p:nvGrpSpPr>
        <p:grpSpPr>
          <a:xfrm>
            <a:off x="6971496" y="3832249"/>
            <a:ext cx="783600" cy="764700"/>
            <a:chOff x="6971496" y="3832249"/>
            <a:chExt cx="783600" cy="764700"/>
          </a:xfrm>
        </p:grpSpPr>
        <p:sp>
          <p:nvSpPr>
            <p:cNvPr id="318" name="Google Shape;318;p53"/>
            <p:cNvSpPr/>
            <p:nvPr/>
          </p:nvSpPr>
          <p:spPr>
            <a:xfrm>
              <a:off x="6971496" y="38322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09347" y="4055685"/>
              <a:ext cx="507901" cy="317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53"/>
          <p:cNvSpPr/>
          <p:nvPr/>
        </p:nvSpPr>
        <p:spPr>
          <a:xfrm>
            <a:off x="114671" y="393237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7514421" y="1042324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e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3"/>
          <p:cNvSpPr/>
          <p:nvPr/>
        </p:nvSpPr>
        <p:spPr>
          <a:xfrm>
            <a:off x="6040421" y="2916826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Egg-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plant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53"/>
          <p:cNvGrpSpPr/>
          <p:nvPr/>
        </p:nvGrpSpPr>
        <p:grpSpPr>
          <a:xfrm>
            <a:off x="288421" y="1374549"/>
            <a:ext cx="783600" cy="764700"/>
            <a:chOff x="8090296" y="3929124"/>
            <a:chExt cx="783600" cy="764700"/>
          </a:xfrm>
        </p:grpSpPr>
        <p:sp>
          <p:nvSpPr>
            <p:cNvPr id="324" name="Google Shape;324;p53"/>
            <p:cNvSpPr/>
            <p:nvPr/>
          </p:nvSpPr>
          <p:spPr>
            <a:xfrm>
              <a:off x="8090296" y="3929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p5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51466" y="4076626"/>
              <a:ext cx="461250" cy="46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53"/>
          <p:cNvSpPr/>
          <p:nvPr/>
        </p:nvSpPr>
        <p:spPr>
          <a:xfrm>
            <a:off x="7085634" y="281964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3"/>
          <p:cNvSpPr/>
          <p:nvPr/>
        </p:nvSpPr>
        <p:spPr>
          <a:xfrm>
            <a:off x="1827171" y="2868086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3"/>
          <p:cNvSpPr/>
          <p:nvPr/>
        </p:nvSpPr>
        <p:spPr>
          <a:xfrm>
            <a:off x="3509621" y="1424699"/>
            <a:ext cx="783600" cy="7647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53"/>
          <p:cNvGrpSpPr/>
          <p:nvPr/>
        </p:nvGrpSpPr>
        <p:grpSpPr>
          <a:xfrm>
            <a:off x="3788396" y="3932374"/>
            <a:ext cx="783600" cy="764700"/>
            <a:chOff x="3788396" y="3932374"/>
            <a:chExt cx="783600" cy="764700"/>
          </a:xfrm>
        </p:grpSpPr>
        <p:sp>
          <p:nvSpPr>
            <p:cNvPr id="330" name="Google Shape;330;p53"/>
            <p:cNvSpPr/>
            <p:nvPr/>
          </p:nvSpPr>
          <p:spPr>
            <a:xfrm>
              <a:off x="3788396" y="39323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1" name="Google Shape;331;p5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7474" y="4098876"/>
              <a:ext cx="577174" cy="425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54"/>
          <p:cNvGrpSpPr/>
          <p:nvPr/>
        </p:nvGrpSpPr>
        <p:grpSpPr>
          <a:xfrm>
            <a:off x="1491621" y="478974"/>
            <a:ext cx="6134513" cy="4205850"/>
            <a:chOff x="1567821" y="783774"/>
            <a:chExt cx="6134513" cy="4205850"/>
          </a:xfrm>
        </p:grpSpPr>
        <p:sp>
          <p:nvSpPr>
            <p:cNvPr id="337" name="Google Shape;337;p54"/>
            <p:cNvSpPr/>
            <p:nvPr/>
          </p:nvSpPr>
          <p:spPr>
            <a:xfrm>
              <a:off x="2184696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2183846" y="19308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156782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apple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54"/>
            <p:cNvGrpSpPr/>
            <p:nvPr/>
          </p:nvGrpSpPr>
          <p:grpSpPr>
            <a:xfrm>
              <a:off x="2779396" y="2324049"/>
              <a:ext cx="783600" cy="764700"/>
              <a:chOff x="4371571" y="2189399"/>
              <a:chExt cx="783600" cy="764700"/>
            </a:xfrm>
          </p:grpSpPr>
          <p:sp>
            <p:nvSpPr>
              <p:cNvPr id="341" name="Google Shape;341;p54"/>
              <p:cNvSpPr/>
              <p:nvPr/>
            </p:nvSpPr>
            <p:spPr>
              <a:xfrm>
                <a:off x="4371571" y="2189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5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505109" y="2313478"/>
                <a:ext cx="516523" cy="5165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3" name="Google Shape;343;p54"/>
            <p:cNvSpPr/>
            <p:nvPr/>
          </p:nvSpPr>
          <p:spPr>
            <a:xfrm>
              <a:off x="2779396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337702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3397121" y="34602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800">
                  <a:latin typeface="Calibri"/>
                  <a:ea typeface="Calibri"/>
                  <a:cs typeface="Calibri"/>
                  <a:sym typeface="Calibri"/>
                </a:rPr>
                <a:t>banana</a:t>
              </a: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6" name="Google Shape;346;p54"/>
            <p:cNvGrpSpPr/>
            <p:nvPr/>
          </p:nvGrpSpPr>
          <p:grpSpPr>
            <a:xfrm>
              <a:off x="3397121" y="2695524"/>
              <a:ext cx="783600" cy="764700"/>
              <a:chOff x="7127871" y="2876399"/>
              <a:chExt cx="783600" cy="764700"/>
            </a:xfrm>
          </p:grpSpPr>
          <p:sp>
            <p:nvSpPr>
              <p:cNvPr id="347" name="Google Shape;347;p54"/>
              <p:cNvSpPr/>
              <p:nvPr/>
            </p:nvSpPr>
            <p:spPr>
              <a:xfrm>
                <a:off x="7127871" y="2876399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5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248163" y="3022450"/>
                <a:ext cx="543024" cy="472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9" name="Google Shape;349;p54"/>
            <p:cNvSpPr/>
            <p:nvPr/>
          </p:nvSpPr>
          <p:spPr>
            <a:xfrm>
              <a:off x="3377034" y="11661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3973871" y="15593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3973421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Egg-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plant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" name="Google Shape;352;p54"/>
            <p:cNvGrpSpPr/>
            <p:nvPr/>
          </p:nvGrpSpPr>
          <p:grpSpPr>
            <a:xfrm>
              <a:off x="3973434" y="2324049"/>
              <a:ext cx="783600" cy="764700"/>
              <a:chOff x="8090296" y="3929124"/>
              <a:chExt cx="783600" cy="764700"/>
            </a:xfrm>
          </p:grpSpPr>
          <p:sp>
            <p:nvSpPr>
              <p:cNvPr id="353" name="Google Shape;353;p54"/>
              <p:cNvSpPr/>
              <p:nvPr/>
            </p:nvSpPr>
            <p:spPr>
              <a:xfrm>
                <a:off x="8090296" y="39291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4" name="Google Shape;354;p5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251466" y="4076626"/>
                <a:ext cx="461250" cy="469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5" name="Google Shape;355;p54"/>
            <p:cNvSpPr/>
            <p:nvPr/>
          </p:nvSpPr>
          <p:spPr>
            <a:xfrm>
              <a:off x="5174109" y="383169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4569384" y="3460236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4569371" y="42249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food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5157946" y="15484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5785109" y="1173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5157959" y="78377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cookie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54"/>
            <p:cNvGrpSpPr/>
            <p:nvPr/>
          </p:nvGrpSpPr>
          <p:grpSpPr>
            <a:xfrm>
              <a:off x="5157934" y="2313186"/>
              <a:ext cx="783600" cy="764700"/>
              <a:chOff x="5852696" y="3164424"/>
              <a:chExt cx="783600" cy="764700"/>
            </a:xfrm>
          </p:grpSpPr>
          <p:sp>
            <p:nvSpPr>
              <p:cNvPr id="362" name="Google Shape;362;p54"/>
              <p:cNvSpPr/>
              <p:nvPr/>
            </p:nvSpPr>
            <p:spPr>
              <a:xfrm>
                <a:off x="5852696" y="31644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3" name="Google Shape;363;p5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921439" y="3301192"/>
                <a:ext cx="646125" cy="4911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4" name="Google Shape;364;p54"/>
            <p:cNvSpPr/>
            <p:nvPr/>
          </p:nvSpPr>
          <p:spPr>
            <a:xfrm>
              <a:off x="6918734" y="2695524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6359359" y="3088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2500"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6359359" y="2307749"/>
              <a:ext cx="783600" cy="764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600"/>
                </a:spcAft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donut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54"/>
            <p:cNvGrpSpPr/>
            <p:nvPr/>
          </p:nvGrpSpPr>
          <p:grpSpPr>
            <a:xfrm>
              <a:off x="5783446" y="2695524"/>
              <a:ext cx="783600" cy="764700"/>
              <a:chOff x="7596996" y="3474324"/>
              <a:chExt cx="783600" cy="764700"/>
            </a:xfrm>
          </p:grpSpPr>
          <p:sp>
            <p:nvSpPr>
              <p:cNvPr id="368" name="Google Shape;368;p54"/>
              <p:cNvSpPr/>
              <p:nvPr/>
            </p:nvSpPr>
            <p:spPr>
              <a:xfrm>
                <a:off x="7596996" y="347432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9" name="Google Shape;369;p5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734847" y="3697760"/>
                <a:ext cx="507901" cy="3178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0" name="Google Shape;370;p54"/>
            <p:cNvGrpSpPr/>
            <p:nvPr/>
          </p:nvGrpSpPr>
          <p:grpSpPr>
            <a:xfrm>
              <a:off x="4569371" y="2688149"/>
              <a:ext cx="783600" cy="764700"/>
              <a:chOff x="3788396" y="3932374"/>
              <a:chExt cx="783600" cy="764700"/>
            </a:xfrm>
          </p:grpSpPr>
          <p:sp>
            <p:nvSpPr>
              <p:cNvPr id="371" name="Google Shape;371;p54"/>
              <p:cNvSpPr/>
              <p:nvPr/>
            </p:nvSpPr>
            <p:spPr>
              <a:xfrm>
                <a:off x="3788396" y="3932374"/>
                <a:ext cx="783600" cy="764700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1000"/>
                  </a:spcBef>
                  <a:spcAft>
                    <a:spcPts val="600"/>
                  </a:spcAft>
                  <a:buNone/>
                </a:pPr>
                <a:endParaRPr sz="2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2" name="Google Shape;372;p5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867474" y="4098876"/>
                <a:ext cx="577174" cy="42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55" title="K20 Center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9143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>
            <a:spLocks noGrp="1"/>
          </p:cNvSpPr>
          <p:nvPr>
            <p:ph type="title" idx="4294967295"/>
          </p:nvPr>
        </p:nvSpPr>
        <p:spPr>
          <a:xfrm>
            <a:off x="750438" y="288925"/>
            <a:ext cx="5930900" cy="571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Your Own Mandela Effect </a:t>
            </a:r>
            <a:endParaRPr dirty="0"/>
          </a:p>
        </p:txBody>
      </p:sp>
      <p:sp>
        <p:nvSpPr>
          <p:cNvPr id="384" name="Google Shape;384;p56"/>
          <p:cNvSpPr txBox="1">
            <a:spLocks noGrp="1"/>
          </p:cNvSpPr>
          <p:nvPr>
            <p:ph type="body" idx="4294967295"/>
          </p:nvPr>
        </p:nvSpPr>
        <p:spPr>
          <a:xfrm>
            <a:off x="622300" y="1171444"/>
            <a:ext cx="7197397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With your group, choose a familiar brand, quote, story, popular lyric, image, etc. to create your own Mandela Effect.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can create this image using Canva, Google slides or Draw, or using paper.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Once you have created your images, move them to a Google or Powerpoint slide and submit them.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>
            <a:spLocks noGrp="1"/>
          </p:cNvSpPr>
          <p:nvPr>
            <p:ph type="title" idx="4294967295"/>
          </p:nvPr>
        </p:nvSpPr>
        <p:spPr>
          <a:xfrm>
            <a:off x="641219" y="436107"/>
            <a:ext cx="4296541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Walking Vote</a:t>
            </a:r>
            <a:endParaRPr dirty="0"/>
          </a:p>
        </p:txBody>
      </p:sp>
      <p:sp>
        <p:nvSpPr>
          <p:cNvPr id="390" name="Google Shape;390;p57"/>
          <p:cNvSpPr txBox="1">
            <a:spLocks noGrp="1"/>
          </p:cNvSpPr>
          <p:nvPr>
            <p:ph type="body" idx="4294967295"/>
          </p:nvPr>
        </p:nvSpPr>
        <p:spPr>
          <a:xfrm>
            <a:off x="529722" y="1120994"/>
            <a:ext cx="7750328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Everyone will start in the middle.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When your image comes up, one person from your group will present to the class. </a:t>
            </a:r>
            <a:endParaRPr dirty="0"/>
          </a:p>
        </p:txBody>
      </p:sp>
      <p:pic>
        <p:nvPicPr>
          <p:cNvPr id="391" name="Google Shape;39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775" y="2674600"/>
            <a:ext cx="3018450" cy="16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7"/>
          <p:cNvSpPr/>
          <p:nvPr/>
        </p:nvSpPr>
        <p:spPr>
          <a:xfrm>
            <a:off x="1102750" y="309092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/>
          <p:nvPr/>
        </p:nvSpPr>
        <p:spPr>
          <a:xfrm flipH="1">
            <a:off x="5867425" y="3060475"/>
            <a:ext cx="2012400" cy="1078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9525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1682300" y="337758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7"/>
          <p:cNvSpPr txBox="1"/>
          <p:nvPr/>
        </p:nvSpPr>
        <p:spPr>
          <a:xfrm>
            <a:off x="6205450" y="3270935"/>
            <a:ext cx="11268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1835225" y="301472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6393700" y="2984275"/>
            <a:ext cx="10551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>
            <a:spLocks noGrp="1"/>
          </p:cNvSpPr>
          <p:nvPr>
            <p:ph type="title" idx="4294967295"/>
          </p:nvPr>
        </p:nvSpPr>
        <p:spPr>
          <a:xfrm>
            <a:off x="641219" y="362475"/>
            <a:ext cx="6787493" cy="573088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Claim, Evidence, and Reasoning (CER-ER)</a:t>
            </a:r>
            <a:endParaRPr dirty="0"/>
          </a:p>
        </p:txBody>
      </p:sp>
      <p:sp>
        <p:nvSpPr>
          <p:cNvPr id="403" name="Google Shape;403;p58"/>
          <p:cNvSpPr txBox="1">
            <a:spLocks noGrp="1"/>
          </p:cNvSpPr>
          <p:nvPr>
            <p:ph type="body" idx="4294967295"/>
          </p:nvPr>
        </p:nvSpPr>
        <p:spPr>
          <a:xfrm>
            <a:off x="561252" y="1070544"/>
            <a:ext cx="6867460" cy="341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63500" indent="0">
              <a:buNone/>
            </a:pPr>
            <a:r>
              <a:rPr lang="en" dirty="0"/>
              <a:t>Prompt: </a:t>
            </a:r>
            <a:r>
              <a:rPr lang="en-US" i="1" dirty="0"/>
              <a:t>How can memory explain the Mandela Effect? Do you think the Mandela effect is real? Why or why not?</a:t>
            </a:r>
            <a:endParaRPr lang="en-US" dirty="0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Develop a </a:t>
            </a:r>
            <a:r>
              <a:rPr lang="en" b="1" dirty="0"/>
              <a:t>claim </a:t>
            </a:r>
            <a:r>
              <a:rPr lang="en" dirty="0"/>
              <a:t>based on the question prompt.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down </a:t>
            </a:r>
            <a:r>
              <a:rPr lang="en" u="sng" dirty="0"/>
              <a:t>two</a:t>
            </a:r>
            <a:r>
              <a:rPr lang="en" dirty="0"/>
              <a:t> </a:t>
            </a:r>
            <a:r>
              <a:rPr lang="en" b="1" dirty="0"/>
              <a:t>text evidence</a:t>
            </a:r>
            <a:r>
              <a:rPr lang="en" dirty="0"/>
              <a:t>—quotes or statements from the reading or textbook—that supports your claim.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Provide </a:t>
            </a:r>
            <a:r>
              <a:rPr lang="en" u="sng" dirty="0"/>
              <a:t>two</a:t>
            </a:r>
            <a:r>
              <a:rPr lang="en" dirty="0"/>
              <a:t> </a:t>
            </a:r>
            <a:r>
              <a:rPr lang="en" b="1" dirty="0"/>
              <a:t>reasonings</a:t>
            </a:r>
            <a:r>
              <a:rPr lang="en" dirty="0"/>
              <a:t> regarding how the evidence supports your claim.</a:t>
            </a:r>
            <a:endParaRPr dirty="0"/>
          </a:p>
        </p:txBody>
      </p:sp>
      <p:pic>
        <p:nvPicPr>
          <p:cNvPr id="404" name="Google Shape;4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875" y="362475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 title="Screenshot 2025-05-15 at 2.15.2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975" y="160025"/>
            <a:ext cx="473371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14" y="1244925"/>
            <a:ext cx="6651666" cy="319464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7"/>
          <p:cNvSpPr txBox="1"/>
          <p:nvPr/>
        </p:nvSpPr>
        <p:spPr>
          <a:xfrm>
            <a:off x="1052084" y="109922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6969166" y="848175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37175" y="298850"/>
            <a:ext cx="846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 title="Screenshot 2025-05-15 at 2.16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313" y="82950"/>
            <a:ext cx="507737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25" y="891300"/>
            <a:ext cx="7343452" cy="32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/>
        </p:nvSpPr>
        <p:spPr>
          <a:xfrm>
            <a:off x="715881" y="686917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7775275" y="698933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464800" y="152400"/>
            <a:ext cx="749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 title="Screenshot 2025-05-15 at 2.17.3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738" y="152400"/>
            <a:ext cx="49425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 descr="mandela effect" title="mandela eff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1000" y="762000"/>
            <a:ext cx="750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/>
          <p:nvPr/>
        </p:nvSpPr>
        <p:spPr>
          <a:xfrm>
            <a:off x="461000" y="7620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7395078" y="707400"/>
            <a:ext cx="7485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236200" y="152400"/>
            <a:ext cx="773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is the correct one?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1399</Words>
  <Application>Microsoft Office PowerPoint</Application>
  <PresentationFormat>On-screen Show (16:9)</PresentationFormat>
  <Paragraphs>204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Noto Sans Symbols</vt:lpstr>
      <vt:lpstr>Wingdings</vt:lpstr>
      <vt:lpstr>Arial</vt:lpstr>
      <vt:lpstr>Lora</vt:lpstr>
      <vt:lpstr>Calibri</vt:lpstr>
      <vt:lpstr>LEARN theme</vt:lpstr>
      <vt:lpstr>Wait…What?! When Memory and Reality Don’t Match</vt:lpstr>
      <vt:lpstr>Walking Vote</vt:lpstr>
      <vt:lpstr>Which is the correct 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Walking Vote Debrief</vt:lpstr>
      <vt:lpstr>Essential Question</vt:lpstr>
      <vt:lpstr>Lesson Objectives</vt:lpstr>
      <vt:lpstr>Memory Exercise</vt:lpstr>
      <vt:lpstr>Exercise 1</vt:lpstr>
      <vt:lpstr>Memory Exercise–Your Turn! </vt:lpstr>
      <vt:lpstr>How many did you get correct?</vt:lpstr>
      <vt:lpstr>Exercise 2</vt:lpstr>
      <vt:lpstr>Memory Exercise–Your Turn! </vt:lpstr>
      <vt:lpstr>How many did you get correct?</vt:lpstr>
      <vt:lpstr>Memory Exercise Debrief</vt:lpstr>
      <vt:lpstr>What is an annotation?</vt:lpstr>
      <vt:lpstr>Annotating Text</vt:lpstr>
      <vt:lpstr>Honeycomb Harvest</vt:lpstr>
      <vt:lpstr>Example Honeycomb Harvest</vt:lpstr>
      <vt:lpstr>PowerPoint Presentation</vt:lpstr>
      <vt:lpstr>PowerPoint Presentation</vt:lpstr>
      <vt:lpstr>Create Your Own Mandela Effect </vt:lpstr>
      <vt:lpstr>Walking Vote</vt:lpstr>
      <vt:lpstr>Claim, Evidence, and Reasoning (CER-ER)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Pam</dc:creator>
  <cp:lastModifiedBy>McLeod Porter, Delma</cp:lastModifiedBy>
  <cp:revision>3</cp:revision>
  <dcterms:modified xsi:type="dcterms:W3CDTF">2025-06-02T12:52:32Z</dcterms:modified>
</cp:coreProperties>
</file>