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embeddedFontLst>
    <p:embeddedFont>
      <p:font typeface="Lora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4A302E-EE37-467C-A964-713B3627EB69}">
  <a:tblStyle styleId="{734A302E-EE37-467C-A964-713B3627EB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8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vectors/vegetables-fruits-food-artichoke-155616/" TargetMode="External"/><Relationship Id="rId3" Type="http://schemas.openxmlformats.org/officeDocument/2006/relationships/hyperlink" Target="https://pixabay.com/illustrations/teacher-apple-school-elementary-1202735/" TargetMode="External"/><Relationship Id="rId7" Type="http://schemas.openxmlformats.org/officeDocument/2006/relationships/hyperlink" Target="https://pixabay.com/vectors/aubergine-egg-plant-food-greens-1298730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vectors/donut-snack-dessert-sweet-sugary-5985274/" TargetMode="External"/><Relationship Id="rId5" Type="http://schemas.openxmlformats.org/officeDocument/2006/relationships/hyperlink" Target="https://pixabay.com/vectors/cookie-dessert-snack-biscuits-6035822/" TargetMode="External"/><Relationship Id="rId4" Type="http://schemas.openxmlformats.org/officeDocument/2006/relationships/hyperlink" Target="https://pixabay.com/vectors/banana-bunch-fruit-food-bananas-25339/" TargetMode="Externa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3zT2IxZQaw&amp;list=PL-aUhEQeaZXLMF3fItNDxiuSkEr0pq0c2&amp;index=13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86408795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86408795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8289ffd0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8289ffd0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dk1"/>
                </a:solidFill>
                <a:highlight>
                  <a:srgbClr val="FFFF00"/>
                </a:highlight>
              </a:rPr>
              <a:t>Jif, Not "Jiffy"</a:t>
            </a: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86408795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86408795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8289ffd0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8289ffd0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dk1"/>
                </a:solidFill>
                <a:highlight>
                  <a:srgbClr val="FFFF00"/>
                </a:highlight>
              </a:rPr>
              <a:t>Cheez-It or Cheez-Itz?</a:t>
            </a: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86408795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86408795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8289ffd0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8289ffd0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dk1"/>
                </a:solidFill>
                <a:highlight>
                  <a:srgbClr val="FFFF00"/>
                </a:highlight>
              </a:rPr>
              <a:t>Double "Stuf" Oreos</a:t>
            </a: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86408795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86408795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86408795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86408795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7af34322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7af34322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86408795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86408795a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7af34322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7af343224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86408795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86408795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b81681d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b81681d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b81681d8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b81681d8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b81681d8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b81681d8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b81681d8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b81681d8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b81681d8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b81681d8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b81681d8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b81681d8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b81681d8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b81681d8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8640879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8640879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86408795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86408795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8289ffd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8289ffd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dk1"/>
                </a:solidFill>
                <a:highlight>
                  <a:srgbClr val="FFFF00"/>
                </a:highlight>
              </a:rPr>
              <a:t>Febreze</a:t>
            </a: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ba8f767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35ba8f767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ba8f7671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ba8f7671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https://pixabay.com/illustrations/teacher-apple-school-elementary-1202735/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https://pixabay.com/vectors/banana-bunch-fruit-food-bananas-25339/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https://pixabay.com/vectors/cookie-dessert-snack-biscuits-6035822/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https://pixabay.com/vectors/donut-snack-dessert-sweet-sugary-5985274/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https://pixabay.com/vectors/aubergine-egg-plant-food-greens-1298730/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https://pixabay.com/vectors/vegetables-fruits-food-artichoke-155616/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ba8f7671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ba8f7671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bd3d5c1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bd3d5c1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da-DK" dirty="0"/>
              <a:t>K20 Center. (n.d.). 15-minute timer [Video]. YouTube. </a:t>
            </a:r>
            <a:r>
              <a:rPr lang="da-DK" dirty="0">
                <a:hlinkClick r:id="rId3"/>
              </a:rPr>
              <a:t>https://www.youtube.com/watch?v=m3zT2IxZQaw&amp;list=PL-aUhEQeaZXLMF3fItNDxiuSkEr0pq0c2&amp;index=13</a:t>
            </a:r>
            <a:endParaRPr lang="da-D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86408795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86408795a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b81681d8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b81681d8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86408795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86408795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86408795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86408795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8289ffd0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8289ffd0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dk1"/>
                </a:solidFill>
                <a:highlight>
                  <a:srgbClr val="FFFF00"/>
                </a:highlight>
              </a:rPr>
              <a:t>Oscar Mayer</a:t>
            </a: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86408795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86408795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8289ffd0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8289ffd0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dk1"/>
                </a:solidFill>
                <a:highlight>
                  <a:srgbClr val="FFFF00"/>
                </a:highlight>
              </a:rPr>
              <a:t>Froot Loops</a:t>
            </a: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86408795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86408795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8289ffd0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8289ffd0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dk1"/>
                </a:solidFill>
                <a:highlight>
                  <a:srgbClr val="FFFF00"/>
                </a:highlight>
              </a:rPr>
              <a:t>Pikachu's Tail</a:t>
            </a: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1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56" name="Google Shape;56;p12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 1">
  <p:cSld name="Strategy v1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3" name="Google Shape;83;p20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>
              <a:spcBef>
                <a:spcPts val="27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>
              <a:spcBef>
                <a:spcPts val="24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295275">
              <a:spcBef>
                <a:spcPts val="21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 2">
  <p:cSld name="Strategy v1_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/>
            </a:lvl2pPr>
            <a:lvl3pPr marL="1371600" lvl="2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4" name="Google Shape;44;p10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3zT2IxZQaw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/>
              <a:t>Wait…What?! When Memory and Reality Don’t Match</a:t>
            </a:r>
            <a:endParaRPr sz="4300" dirty="0"/>
          </a:p>
        </p:txBody>
      </p:sp>
      <p:sp>
        <p:nvSpPr>
          <p:cNvPr id="98" name="Google Shape;98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Memory and the Mandela Effect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2" title="Screenshot 2025-05-15 at 2.21.1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713" y="159150"/>
            <a:ext cx="471058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3" descr="mandela effect" title="mandela effec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37" y="765825"/>
            <a:ext cx="8199124" cy="409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3"/>
          <p:cNvSpPr txBox="1"/>
          <p:nvPr/>
        </p:nvSpPr>
        <p:spPr>
          <a:xfrm>
            <a:off x="472425" y="765825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5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3"/>
          <p:cNvSpPr txBox="1"/>
          <p:nvPr/>
        </p:nvSpPr>
        <p:spPr>
          <a:xfrm>
            <a:off x="7923050" y="765825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3"/>
          <p:cNvSpPr txBox="1"/>
          <p:nvPr/>
        </p:nvSpPr>
        <p:spPr>
          <a:xfrm>
            <a:off x="472488" y="114300"/>
            <a:ext cx="8199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Which is the correct one?</a:t>
            </a:r>
            <a:endParaRPr sz="36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4" title="Screenshot 2025-05-15 at 2.23.3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725" y="184600"/>
            <a:ext cx="500454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5" descr="mandela effect" title="mandela effec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00" y="754350"/>
            <a:ext cx="8222000" cy="41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5"/>
          <p:cNvSpPr txBox="1"/>
          <p:nvPr/>
        </p:nvSpPr>
        <p:spPr>
          <a:xfrm>
            <a:off x="461000" y="754350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5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5"/>
          <p:cNvSpPr txBox="1"/>
          <p:nvPr/>
        </p:nvSpPr>
        <p:spPr>
          <a:xfrm>
            <a:off x="7881950" y="754350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5"/>
          <p:cNvSpPr txBox="1"/>
          <p:nvPr/>
        </p:nvSpPr>
        <p:spPr>
          <a:xfrm>
            <a:off x="426725" y="114300"/>
            <a:ext cx="8016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Which is the correct one?</a:t>
            </a:r>
            <a:endParaRPr sz="36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6" title="Screenshot 2025-05-15 at 2.24.5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025" y="132025"/>
            <a:ext cx="485793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7" descr="mandela effect" title="mandela effec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00" y="792475"/>
            <a:ext cx="8222000" cy="41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7"/>
          <p:cNvSpPr txBox="1"/>
          <p:nvPr/>
        </p:nvSpPr>
        <p:spPr>
          <a:xfrm>
            <a:off x="461000" y="792475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5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7"/>
          <p:cNvSpPr txBox="1"/>
          <p:nvPr/>
        </p:nvSpPr>
        <p:spPr>
          <a:xfrm>
            <a:off x="7897200" y="792475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7"/>
          <p:cNvSpPr txBox="1"/>
          <p:nvPr/>
        </p:nvSpPr>
        <p:spPr>
          <a:xfrm>
            <a:off x="228700" y="198125"/>
            <a:ext cx="8454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Which is the correct one?</a:t>
            </a:r>
            <a:endParaRPr sz="36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8" title="Screenshot 2025-05-15 at 2.25.5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188" y="152400"/>
            <a:ext cx="486761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Walking Vote Debrief</a:t>
            </a:r>
            <a:endParaRPr/>
          </a:p>
        </p:txBody>
      </p:sp>
      <p:sp>
        <p:nvSpPr>
          <p:cNvPr id="208" name="Google Shape;208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do you think is happening here?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Why do so many people remember the same 'wrong' thing?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5900" y="3093150"/>
            <a:ext cx="3018450" cy="16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How do our brains trick us into creating false memories?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</a:t>
            </a:r>
            <a:endParaRPr/>
          </a:p>
        </p:txBody>
      </p:sp>
      <p:sp>
        <p:nvSpPr>
          <p:cNvPr id="221" name="Google Shape;221;p41"/>
          <p:cNvSpPr txBox="1">
            <a:spLocks noGrp="1"/>
          </p:cNvSpPr>
          <p:nvPr>
            <p:ph type="body" idx="1"/>
          </p:nvPr>
        </p:nvSpPr>
        <p:spPr>
          <a:xfrm>
            <a:off x="530350" y="2028500"/>
            <a:ext cx="6565500" cy="2133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Understand factors that influence memory and recall.</a:t>
            </a: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1000"/>
              </a:spcAft>
              <a:buSzPts val="2600"/>
              <a:buChar char="•"/>
            </a:pPr>
            <a:r>
              <a:rPr lang="en" dirty="0"/>
              <a:t>Make connections between the memory process and the Mandela Effect.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Walking Vote</a:t>
            </a:r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Everyone will start in the middle.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As you are presented with two images, walk towards the side of the room you believe is correct.</a:t>
            </a:r>
            <a:endParaRPr dirty="0"/>
          </a:p>
        </p:txBody>
      </p:sp>
      <p:pic>
        <p:nvPicPr>
          <p:cNvPr id="105" name="Google Shape;1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2775" y="2674600"/>
            <a:ext cx="3018450" cy="169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4"/>
          <p:cNvSpPr/>
          <p:nvPr/>
        </p:nvSpPr>
        <p:spPr>
          <a:xfrm>
            <a:off x="1102750" y="3090925"/>
            <a:ext cx="2012400" cy="1078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1B1E"/>
          </a:solidFill>
          <a:ln w="9525" cap="flat" cmpd="sng">
            <a:solidFill>
              <a:srgbClr val="991B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4"/>
          <p:cNvSpPr/>
          <p:nvPr/>
        </p:nvSpPr>
        <p:spPr>
          <a:xfrm flipH="1">
            <a:off x="5867425" y="3060475"/>
            <a:ext cx="2012400" cy="1078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1B1E"/>
          </a:solidFill>
          <a:ln w="9525" cap="flat" cmpd="sng">
            <a:solidFill>
              <a:srgbClr val="991B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4"/>
          <p:cNvSpPr txBox="1"/>
          <p:nvPr/>
        </p:nvSpPr>
        <p:spPr>
          <a:xfrm>
            <a:off x="1682300" y="3377585"/>
            <a:ext cx="11268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4"/>
          <p:cNvSpPr txBox="1"/>
          <p:nvPr/>
        </p:nvSpPr>
        <p:spPr>
          <a:xfrm>
            <a:off x="6205450" y="3270935"/>
            <a:ext cx="11268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4"/>
          <p:cNvSpPr txBox="1"/>
          <p:nvPr/>
        </p:nvSpPr>
        <p:spPr>
          <a:xfrm>
            <a:off x="1835225" y="3014725"/>
            <a:ext cx="10551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4"/>
          <p:cNvSpPr txBox="1"/>
          <p:nvPr/>
        </p:nvSpPr>
        <p:spPr>
          <a:xfrm>
            <a:off x="6393700" y="2984275"/>
            <a:ext cx="10551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Exercise</a:t>
            </a:r>
            <a:endParaRPr/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 set of words will be read out loud to you, as these words are read to you try seeing how many you can remember.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Do not write the words down, just listen as they are read out loud. 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1</a:t>
            </a:r>
            <a:endParaRPr/>
          </a:p>
        </p:txBody>
      </p:sp>
      <p:graphicFrame>
        <p:nvGraphicFramePr>
          <p:cNvPr id="233" name="Google Shape;233;p43"/>
          <p:cNvGraphicFramePr/>
          <p:nvPr/>
        </p:nvGraphicFramePr>
        <p:xfrm>
          <a:off x="468625" y="1376375"/>
          <a:ext cx="7782150" cy="3291660"/>
        </p:xfrm>
        <a:graphic>
          <a:graphicData uri="http://schemas.openxmlformats.org/drawingml/2006/table">
            <a:tbl>
              <a:tblPr>
                <a:noFill/>
                <a:tableStyleId>{734A302E-EE37-467C-A964-713B3627EB69}</a:tableStyleId>
              </a:tblPr>
              <a:tblGrid>
                <a:gridCol w="389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Cat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Cow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Dog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River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Fish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Grass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Horse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Lake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Bird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Tree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Snake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Plant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Exercise–Your Turn! </a:t>
            </a:r>
            <a:endParaRPr/>
          </a:p>
        </p:txBody>
      </p:sp>
      <p:sp>
        <p:nvSpPr>
          <p:cNvPr id="239" name="Google Shape;239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Take out a piece of paper and jot down as many words as you remember.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did you get correct?</a:t>
            </a:r>
            <a:endParaRPr/>
          </a:p>
        </p:txBody>
      </p:sp>
      <p:sp>
        <p:nvSpPr>
          <p:cNvPr id="245" name="Google Shape;245;p45"/>
          <p:cNvSpPr txBox="1">
            <a:spLocks noGrp="1"/>
          </p:cNvSpPr>
          <p:nvPr>
            <p:ph type="body" idx="1"/>
          </p:nvPr>
        </p:nvSpPr>
        <p:spPr>
          <a:xfrm>
            <a:off x="434500" y="1087625"/>
            <a:ext cx="77811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Who got the most correct?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was easy about this task, what was difficult?</a:t>
            </a:r>
            <a:endParaRPr/>
          </a:p>
        </p:txBody>
      </p:sp>
      <p:graphicFrame>
        <p:nvGraphicFramePr>
          <p:cNvPr id="246" name="Google Shape;246;p45"/>
          <p:cNvGraphicFramePr/>
          <p:nvPr/>
        </p:nvGraphicFramePr>
        <p:xfrm>
          <a:off x="1781975" y="2097175"/>
          <a:ext cx="4661700" cy="2789550"/>
        </p:xfrm>
        <a:graphic>
          <a:graphicData uri="http://schemas.openxmlformats.org/drawingml/2006/table">
            <a:tbl>
              <a:tblPr>
                <a:noFill/>
                <a:tableStyleId>{734A302E-EE37-467C-A964-713B3627EB69}</a:tableStyleId>
              </a:tblPr>
              <a:tblGrid>
                <a:gridCol w="233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Cat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Cow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Dog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River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Fish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Grass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Horse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Lake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Bird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Tree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Snake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Plant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2</a:t>
            </a:r>
            <a:endParaRPr/>
          </a:p>
        </p:txBody>
      </p:sp>
      <p:graphicFrame>
        <p:nvGraphicFramePr>
          <p:cNvPr id="252" name="Google Shape;252;p46"/>
          <p:cNvGraphicFramePr/>
          <p:nvPr/>
        </p:nvGraphicFramePr>
        <p:xfrm>
          <a:off x="680925" y="1300175"/>
          <a:ext cx="7782150" cy="3505825"/>
        </p:xfrm>
        <a:graphic>
          <a:graphicData uri="http://schemas.openxmlformats.org/drawingml/2006/table">
            <a:tbl>
              <a:tblPr>
                <a:noFill/>
                <a:tableStyleId>{734A302E-EE37-467C-A964-713B3627EB69}</a:tableStyleId>
              </a:tblPr>
              <a:tblGrid>
                <a:gridCol w="389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Retrieval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Encoding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Storage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Sensory Memory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Long-Term Memory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Short-Term Memory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False Memory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Confabulation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Amnesia 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Reconstructive Memory Hypothesis 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Misinformation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Mandela Effect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Exercise–Your Turn! </a:t>
            </a:r>
            <a:endParaRPr/>
          </a:p>
        </p:txBody>
      </p:sp>
      <p:sp>
        <p:nvSpPr>
          <p:cNvPr id="258" name="Google Shape;258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Take out a piece of paper and jot down as many words as you remember.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did you get correct?</a:t>
            </a:r>
            <a:endParaRPr/>
          </a:p>
        </p:txBody>
      </p:sp>
      <p:sp>
        <p:nvSpPr>
          <p:cNvPr id="264" name="Google Shape;264;p48"/>
          <p:cNvSpPr txBox="1">
            <a:spLocks noGrp="1"/>
          </p:cNvSpPr>
          <p:nvPr>
            <p:ph type="body" idx="1"/>
          </p:nvPr>
        </p:nvSpPr>
        <p:spPr>
          <a:xfrm>
            <a:off x="434500" y="1087625"/>
            <a:ext cx="77811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How many did you get correct this round?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Was this easier or harder? Why?</a:t>
            </a:r>
            <a:endParaRPr/>
          </a:p>
        </p:txBody>
      </p:sp>
      <p:graphicFrame>
        <p:nvGraphicFramePr>
          <p:cNvPr id="265" name="Google Shape;265;p48"/>
          <p:cNvGraphicFramePr/>
          <p:nvPr/>
        </p:nvGraphicFramePr>
        <p:xfrm>
          <a:off x="1713150" y="2218900"/>
          <a:ext cx="5717700" cy="2590620"/>
        </p:xfrm>
        <a:graphic>
          <a:graphicData uri="http://schemas.openxmlformats.org/drawingml/2006/table">
            <a:tbl>
              <a:tblPr>
                <a:noFill/>
                <a:tableStyleId>{734A302E-EE37-467C-A964-713B3627EB69}</a:tableStyleId>
              </a:tblPr>
              <a:tblGrid>
                <a:gridCol w="285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Retrieval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Encoding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Storage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Sensory Memory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Long-Term Memory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Short-Term Memory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False Memory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Confabulation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Amnesia 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Reconstructive Memory Hypothesis 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Misinformation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Mandela Effect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Exercise Debrief</a:t>
            </a:r>
            <a:endParaRPr/>
          </a:p>
        </p:txBody>
      </p:sp>
      <p:sp>
        <p:nvSpPr>
          <p:cNvPr id="271" name="Google Shape;271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Which set of words was easier to remember?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connections or techniques did you use in order to remember more of the words?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Were there patterns you noticed that helped you remember the words?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 annotation?</a:t>
            </a:r>
            <a:endParaRPr/>
          </a:p>
        </p:txBody>
      </p:sp>
      <p:sp>
        <p:nvSpPr>
          <p:cNvPr id="277" name="Google Shape;277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 dirty="0"/>
              <a:t>Annotation</a:t>
            </a:r>
            <a:r>
              <a:rPr lang="en" dirty="0"/>
              <a:t> is a comment that explains in greater detail  words or phrases that may be confusing or unknown to the reader; to add notes to a text by giving explanation or making connections to other topics.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Annotating Text</a:t>
            </a:r>
            <a:endParaRPr/>
          </a:p>
        </p:txBody>
      </p:sp>
      <p:sp>
        <p:nvSpPr>
          <p:cNvPr id="283" name="Google Shape;283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As you read through the </a:t>
            </a:r>
            <a:r>
              <a:rPr lang="en" b="1" dirty="0">
                <a:solidFill>
                  <a:schemeClr val="accent6"/>
                </a:solidFill>
              </a:rPr>
              <a:t>Memory, Misinformation, and the Mandela Effect</a:t>
            </a:r>
            <a:r>
              <a:rPr lang="en" dirty="0"/>
              <a:t> handout, highlight or underline the following: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Unknown words or phrases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Words that summarize the reading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Phrases from the reading that seem important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 descr="mandela effect" title="mandela effec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350" y="911275"/>
            <a:ext cx="7811850" cy="390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 txBox="1"/>
          <p:nvPr/>
        </p:nvSpPr>
        <p:spPr>
          <a:xfrm>
            <a:off x="402500" y="911275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5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5"/>
          <p:cNvSpPr txBox="1"/>
          <p:nvPr/>
        </p:nvSpPr>
        <p:spPr>
          <a:xfrm>
            <a:off x="7466875" y="911275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227875" y="277400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is the correct one?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Honeycomb Harvest</a:t>
            </a:r>
            <a:endParaRPr/>
          </a:p>
        </p:txBody>
      </p:sp>
      <p:sp>
        <p:nvSpPr>
          <p:cNvPr id="289" name="Google Shape;289;p5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Each hexagon has one of the following on it:</a:t>
            </a:r>
            <a:endParaRPr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"/>
              <a:t>Vocabulary</a:t>
            </a:r>
            <a:endParaRPr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"/>
              <a:t>Definition </a:t>
            </a:r>
            <a:endParaRPr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"/>
              <a:t>Example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With your group, organize these into groups to determine their relationships and how they all connect with each other</a:t>
            </a:r>
            <a:endParaRPr/>
          </a:p>
        </p:txBody>
      </p:sp>
      <p:pic>
        <p:nvPicPr>
          <p:cNvPr id="290" name="Google Shape;290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0525" y="1264709"/>
            <a:ext cx="2530000" cy="26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Honeycomb Harvest</a:t>
            </a:r>
            <a:endParaRPr dirty="0"/>
          </a:p>
        </p:txBody>
      </p:sp>
      <p:sp>
        <p:nvSpPr>
          <p:cNvPr id="296" name="Google Shape;296;p53"/>
          <p:cNvSpPr/>
          <p:nvPr/>
        </p:nvSpPr>
        <p:spPr>
          <a:xfrm>
            <a:off x="5926696" y="414594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53"/>
          <p:cNvSpPr/>
          <p:nvPr/>
        </p:nvSpPr>
        <p:spPr>
          <a:xfrm>
            <a:off x="2609309" y="180702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53"/>
          <p:cNvSpPr/>
          <p:nvPr/>
        </p:nvSpPr>
        <p:spPr>
          <a:xfrm>
            <a:off x="8318546" y="257174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apple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9" name="Google Shape;299;p53"/>
          <p:cNvGrpSpPr/>
          <p:nvPr/>
        </p:nvGrpSpPr>
        <p:grpSpPr>
          <a:xfrm>
            <a:off x="5143096" y="2189399"/>
            <a:ext cx="783600" cy="764700"/>
            <a:chOff x="4371571" y="2189399"/>
            <a:chExt cx="783600" cy="764700"/>
          </a:xfrm>
        </p:grpSpPr>
        <p:sp>
          <p:nvSpPr>
            <p:cNvPr id="300" name="Google Shape;300;p53"/>
            <p:cNvSpPr/>
            <p:nvPr/>
          </p:nvSpPr>
          <p:spPr>
            <a:xfrm>
              <a:off x="4371571" y="218939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1" name="Google Shape;301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05109" y="2313478"/>
              <a:ext cx="516523" cy="5165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2" name="Google Shape;302;p53"/>
          <p:cNvSpPr/>
          <p:nvPr/>
        </p:nvSpPr>
        <p:spPr>
          <a:xfrm>
            <a:off x="1325996" y="1826211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53"/>
          <p:cNvSpPr/>
          <p:nvPr/>
        </p:nvSpPr>
        <p:spPr>
          <a:xfrm>
            <a:off x="6730821" y="180704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53"/>
          <p:cNvSpPr/>
          <p:nvPr/>
        </p:nvSpPr>
        <p:spPr>
          <a:xfrm>
            <a:off x="4991196" y="369707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banana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5" name="Google Shape;305;p53"/>
          <p:cNvGrpSpPr/>
          <p:nvPr/>
        </p:nvGrpSpPr>
        <p:grpSpPr>
          <a:xfrm>
            <a:off x="8249121" y="1603636"/>
            <a:ext cx="783600" cy="764700"/>
            <a:chOff x="7127871" y="2876399"/>
            <a:chExt cx="783600" cy="764700"/>
          </a:xfrm>
        </p:grpSpPr>
        <p:sp>
          <p:nvSpPr>
            <p:cNvPr id="306" name="Google Shape;306;p53"/>
            <p:cNvSpPr/>
            <p:nvPr/>
          </p:nvSpPr>
          <p:spPr>
            <a:xfrm>
              <a:off x="7127871" y="287639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7" name="Google Shape;307;p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48163" y="3022450"/>
              <a:ext cx="543024" cy="4726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8" name="Google Shape;308;p53"/>
          <p:cNvSpPr/>
          <p:nvPr/>
        </p:nvSpPr>
        <p:spPr>
          <a:xfrm>
            <a:off x="4129696" y="295409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C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53"/>
          <p:cNvSpPr/>
          <p:nvPr/>
        </p:nvSpPr>
        <p:spPr>
          <a:xfrm>
            <a:off x="2862471" y="264707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c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53"/>
          <p:cNvSpPr/>
          <p:nvPr/>
        </p:nvSpPr>
        <p:spPr>
          <a:xfrm>
            <a:off x="2537321" y="392912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cookie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1" name="Google Shape;311;p53"/>
          <p:cNvGrpSpPr/>
          <p:nvPr/>
        </p:nvGrpSpPr>
        <p:grpSpPr>
          <a:xfrm>
            <a:off x="791871" y="2773086"/>
            <a:ext cx="783600" cy="764700"/>
            <a:chOff x="5852696" y="3164424"/>
            <a:chExt cx="783600" cy="764700"/>
          </a:xfrm>
        </p:grpSpPr>
        <p:sp>
          <p:nvSpPr>
            <p:cNvPr id="312" name="Google Shape;312;p53"/>
            <p:cNvSpPr/>
            <p:nvPr/>
          </p:nvSpPr>
          <p:spPr>
            <a:xfrm>
              <a:off x="5852696" y="31644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3" name="Google Shape;313;p5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21439" y="3301192"/>
              <a:ext cx="646125" cy="4911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4" name="Google Shape;314;p53"/>
          <p:cNvSpPr/>
          <p:nvPr/>
        </p:nvSpPr>
        <p:spPr>
          <a:xfrm>
            <a:off x="4162334" y="192122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3"/>
          <p:cNvSpPr/>
          <p:nvPr/>
        </p:nvSpPr>
        <p:spPr>
          <a:xfrm>
            <a:off x="5843509" y="150972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53"/>
          <p:cNvSpPr/>
          <p:nvPr/>
        </p:nvSpPr>
        <p:spPr>
          <a:xfrm>
            <a:off x="1325996" y="414594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donut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7" name="Google Shape;317;p53"/>
          <p:cNvGrpSpPr/>
          <p:nvPr/>
        </p:nvGrpSpPr>
        <p:grpSpPr>
          <a:xfrm>
            <a:off x="6971496" y="3832249"/>
            <a:ext cx="783600" cy="764700"/>
            <a:chOff x="6971496" y="3832249"/>
            <a:chExt cx="783600" cy="764700"/>
          </a:xfrm>
        </p:grpSpPr>
        <p:sp>
          <p:nvSpPr>
            <p:cNvPr id="318" name="Google Shape;318;p53"/>
            <p:cNvSpPr/>
            <p:nvPr/>
          </p:nvSpPr>
          <p:spPr>
            <a:xfrm>
              <a:off x="6971496" y="383224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9" name="Google Shape;319;p5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09347" y="4055685"/>
              <a:ext cx="507901" cy="3178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0" name="Google Shape;320;p53"/>
          <p:cNvSpPr/>
          <p:nvPr/>
        </p:nvSpPr>
        <p:spPr>
          <a:xfrm>
            <a:off x="114671" y="393237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E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3"/>
          <p:cNvSpPr/>
          <p:nvPr/>
        </p:nvSpPr>
        <p:spPr>
          <a:xfrm>
            <a:off x="7514421" y="104232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e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53"/>
          <p:cNvSpPr/>
          <p:nvPr/>
        </p:nvSpPr>
        <p:spPr>
          <a:xfrm>
            <a:off x="5852696" y="316767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Egg-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plant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p53"/>
          <p:cNvGrpSpPr/>
          <p:nvPr/>
        </p:nvGrpSpPr>
        <p:grpSpPr>
          <a:xfrm>
            <a:off x="288421" y="1374549"/>
            <a:ext cx="783600" cy="764700"/>
            <a:chOff x="8090296" y="3929124"/>
            <a:chExt cx="783600" cy="764700"/>
          </a:xfrm>
        </p:grpSpPr>
        <p:sp>
          <p:nvSpPr>
            <p:cNvPr id="324" name="Google Shape;324;p53"/>
            <p:cNvSpPr/>
            <p:nvPr/>
          </p:nvSpPr>
          <p:spPr>
            <a:xfrm>
              <a:off x="8090296" y="39291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5" name="Google Shape;325;p5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251466" y="4076626"/>
              <a:ext cx="461250" cy="46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6" name="Google Shape;326;p53"/>
          <p:cNvSpPr/>
          <p:nvPr/>
        </p:nvSpPr>
        <p:spPr>
          <a:xfrm>
            <a:off x="7085634" y="281964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F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53"/>
          <p:cNvSpPr/>
          <p:nvPr/>
        </p:nvSpPr>
        <p:spPr>
          <a:xfrm>
            <a:off x="1827171" y="2868086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f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53"/>
          <p:cNvSpPr/>
          <p:nvPr/>
        </p:nvSpPr>
        <p:spPr>
          <a:xfrm>
            <a:off x="3509621" y="142469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food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9" name="Google Shape;329;p53"/>
          <p:cNvGrpSpPr/>
          <p:nvPr/>
        </p:nvGrpSpPr>
        <p:grpSpPr>
          <a:xfrm>
            <a:off x="3788396" y="3932374"/>
            <a:ext cx="783600" cy="764700"/>
            <a:chOff x="3788396" y="3932374"/>
            <a:chExt cx="783600" cy="764700"/>
          </a:xfrm>
        </p:grpSpPr>
        <p:sp>
          <p:nvSpPr>
            <p:cNvPr id="330" name="Google Shape;330;p53"/>
            <p:cNvSpPr/>
            <p:nvPr/>
          </p:nvSpPr>
          <p:spPr>
            <a:xfrm>
              <a:off x="3788396" y="393237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1" name="Google Shape;331;p5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867474" y="4098876"/>
              <a:ext cx="577174" cy="4251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54"/>
          <p:cNvGrpSpPr/>
          <p:nvPr/>
        </p:nvGrpSpPr>
        <p:grpSpPr>
          <a:xfrm>
            <a:off x="1491621" y="478974"/>
            <a:ext cx="6134513" cy="4205850"/>
            <a:chOff x="1567821" y="783774"/>
            <a:chExt cx="6134513" cy="4205850"/>
          </a:xfrm>
        </p:grpSpPr>
        <p:sp>
          <p:nvSpPr>
            <p:cNvPr id="337" name="Google Shape;337;p54"/>
            <p:cNvSpPr/>
            <p:nvPr/>
          </p:nvSpPr>
          <p:spPr>
            <a:xfrm>
              <a:off x="2184696" y="11661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54"/>
            <p:cNvSpPr/>
            <p:nvPr/>
          </p:nvSpPr>
          <p:spPr>
            <a:xfrm>
              <a:off x="2183846" y="19308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54"/>
            <p:cNvSpPr/>
            <p:nvPr/>
          </p:nvSpPr>
          <p:spPr>
            <a:xfrm>
              <a:off x="1567821" y="155934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1100">
                  <a:latin typeface="Calibri"/>
                  <a:ea typeface="Calibri"/>
                  <a:cs typeface="Calibri"/>
                  <a:sym typeface="Calibri"/>
                </a:rPr>
                <a:t>apple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0" name="Google Shape;340;p54"/>
            <p:cNvGrpSpPr/>
            <p:nvPr/>
          </p:nvGrpSpPr>
          <p:grpSpPr>
            <a:xfrm>
              <a:off x="2779396" y="2324049"/>
              <a:ext cx="783600" cy="764700"/>
              <a:chOff x="4371571" y="2189399"/>
              <a:chExt cx="783600" cy="764700"/>
            </a:xfrm>
          </p:grpSpPr>
          <p:sp>
            <p:nvSpPr>
              <p:cNvPr id="341" name="Google Shape;341;p54"/>
              <p:cNvSpPr/>
              <p:nvPr/>
            </p:nvSpPr>
            <p:spPr>
              <a:xfrm>
                <a:off x="4371571" y="2189399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2" name="Google Shape;342;p5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505109" y="2313478"/>
                <a:ext cx="516523" cy="51652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3" name="Google Shape;343;p54"/>
            <p:cNvSpPr/>
            <p:nvPr/>
          </p:nvSpPr>
          <p:spPr>
            <a:xfrm>
              <a:off x="2779396" y="383169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54"/>
            <p:cNvSpPr/>
            <p:nvPr/>
          </p:nvSpPr>
          <p:spPr>
            <a:xfrm>
              <a:off x="3377021" y="42249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54"/>
            <p:cNvSpPr/>
            <p:nvPr/>
          </p:nvSpPr>
          <p:spPr>
            <a:xfrm>
              <a:off x="3397121" y="34602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800">
                  <a:latin typeface="Calibri"/>
                  <a:ea typeface="Calibri"/>
                  <a:cs typeface="Calibri"/>
                  <a:sym typeface="Calibri"/>
                </a:rPr>
                <a:t>banana</a:t>
              </a:r>
              <a:endPara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6" name="Google Shape;346;p54"/>
            <p:cNvGrpSpPr/>
            <p:nvPr/>
          </p:nvGrpSpPr>
          <p:grpSpPr>
            <a:xfrm>
              <a:off x="3397121" y="2695524"/>
              <a:ext cx="783600" cy="764700"/>
              <a:chOff x="7127871" y="2876399"/>
              <a:chExt cx="783600" cy="764700"/>
            </a:xfrm>
          </p:grpSpPr>
          <p:sp>
            <p:nvSpPr>
              <p:cNvPr id="347" name="Google Shape;347;p54"/>
              <p:cNvSpPr/>
              <p:nvPr/>
            </p:nvSpPr>
            <p:spPr>
              <a:xfrm>
                <a:off x="7127871" y="2876399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8" name="Google Shape;348;p5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248163" y="3022450"/>
                <a:ext cx="543024" cy="4726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9" name="Google Shape;349;p54"/>
            <p:cNvSpPr/>
            <p:nvPr/>
          </p:nvSpPr>
          <p:spPr>
            <a:xfrm>
              <a:off x="3377034" y="11661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54"/>
            <p:cNvSpPr/>
            <p:nvPr/>
          </p:nvSpPr>
          <p:spPr>
            <a:xfrm>
              <a:off x="3973871" y="155934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54"/>
            <p:cNvSpPr/>
            <p:nvPr/>
          </p:nvSpPr>
          <p:spPr>
            <a:xfrm>
              <a:off x="3973421" y="78377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Egg-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plant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2" name="Google Shape;352;p54"/>
            <p:cNvGrpSpPr/>
            <p:nvPr/>
          </p:nvGrpSpPr>
          <p:grpSpPr>
            <a:xfrm>
              <a:off x="3973434" y="2324049"/>
              <a:ext cx="783600" cy="764700"/>
              <a:chOff x="8090296" y="3929124"/>
              <a:chExt cx="783600" cy="764700"/>
            </a:xfrm>
          </p:grpSpPr>
          <p:sp>
            <p:nvSpPr>
              <p:cNvPr id="353" name="Google Shape;353;p54"/>
              <p:cNvSpPr/>
              <p:nvPr/>
            </p:nvSpPr>
            <p:spPr>
              <a:xfrm>
                <a:off x="8090296" y="3929124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4" name="Google Shape;354;p5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8251466" y="4076626"/>
                <a:ext cx="461250" cy="4696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55" name="Google Shape;355;p54"/>
            <p:cNvSpPr/>
            <p:nvPr/>
          </p:nvSpPr>
          <p:spPr>
            <a:xfrm>
              <a:off x="5174109" y="383169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54"/>
            <p:cNvSpPr/>
            <p:nvPr/>
          </p:nvSpPr>
          <p:spPr>
            <a:xfrm>
              <a:off x="4569384" y="3460236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54"/>
            <p:cNvSpPr/>
            <p:nvPr/>
          </p:nvSpPr>
          <p:spPr>
            <a:xfrm>
              <a:off x="4569371" y="42249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1100">
                  <a:latin typeface="Calibri"/>
                  <a:ea typeface="Calibri"/>
                  <a:cs typeface="Calibri"/>
                  <a:sym typeface="Calibri"/>
                </a:rPr>
                <a:t>food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54"/>
            <p:cNvSpPr/>
            <p:nvPr/>
          </p:nvSpPr>
          <p:spPr>
            <a:xfrm>
              <a:off x="5157946" y="154847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54"/>
            <p:cNvSpPr/>
            <p:nvPr/>
          </p:nvSpPr>
          <p:spPr>
            <a:xfrm>
              <a:off x="5785109" y="11735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54"/>
            <p:cNvSpPr/>
            <p:nvPr/>
          </p:nvSpPr>
          <p:spPr>
            <a:xfrm>
              <a:off x="5157959" y="78377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1000">
                  <a:latin typeface="Calibri"/>
                  <a:ea typeface="Calibri"/>
                  <a:cs typeface="Calibri"/>
                  <a:sym typeface="Calibri"/>
                </a:rPr>
                <a:t>cookie</a:t>
              </a:r>
              <a:endPara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1" name="Google Shape;361;p54"/>
            <p:cNvGrpSpPr/>
            <p:nvPr/>
          </p:nvGrpSpPr>
          <p:grpSpPr>
            <a:xfrm>
              <a:off x="5157934" y="2313186"/>
              <a:ext cx="783600" cy="764700"/>
              <a:chOff x="5852696" y="3164424"/>
              <a:chExt cx="783600" cy="764700"/>
            </a:xfrm>
          </p:grpSpPr>
          <p:sp>
            <p:nvSpPr>
              <p:cNvPr id="362" name="Google Shape;362;p54"/>
              <p:cNvSpPr/>
              <p:nvPr/>
            </p:nvSpPr>
            <p:spPr>
              <a:xfrm>
                <a:off x="5852696" y="3164424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63" name="Google Shape;363;p5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921439" y="3301192"/>
                <a:ext cx="646125" cy="4911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64" name="Google Shape;364;p54"/>
            <p:cNvSpPr/>
            <p:nvPr/>
          </p:nvSpPr>
          <p:spPr>
            <a:xfrm>
              <a:off x="6918734" y="26955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54"/>
            <p:cNvSpPr/>
            <p:nvPr/>
          </p:nvSpPr>
          <p:spPr>
            <a:xfrm>
              <a:off x="6359359" y="308874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54"/>
            <p:cNvSpPr/>
            <p:nvPr/>
          </p:nvSpPr>
          <p:spPr>
            <a:xfrm>
              <a:off x="6359359" y="230774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1000">
                  <a:latin typeface="Calibri"/>
                  <a:ea typeface="Calibri"/>
                  <a:cs typeface="Calibri"/>
                  <a:sym typeface="Calibri"/>
                </a:rPr>
                <a:t>donut</a:t>
              </a:r>
              <a:endPara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7" name="Google Shape;367;p54"/>
            <p:cNvGrpSpPr/>
            <p:nvPr/>
          </p:nvGrpSpPr>
          <p:grpSpPr>
            <a:xfrm>
              <a:off x="5783446" y="2695524"/>
              <a:ext cx="783600" cy="764700"/>
              <a:chOff x="7596996" y="3474324"/>
              <a:chExt cx="783600" cy="764700"/>
            </a:xfrm>
          </p:grpSpPr>
          <p:sp>
            <p:nvSpPr>
              <p:cNvPr id="368" name="Google Shape;368;p54"/>
              <p:cNvSpPr/>
              <p:nvPr/>
            </p:nvSpPr>
            <p:spPr>
              <a:xfrm>
                <a:off x="7596996" y="3474324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69" name="Google Shape;369;p5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7734847" y="3697760"/>
                <a:ext cx="507901" cy="31784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70" name="Google Shape;370;p54"/>
            <p:cNvGrpSpPr/>
            <p:nvPr/>
          </p:nvGrpSpPr>
          <p:grpSpPr>
            <a:xfrm>
              <a:off x="4569371" y="2688149"/>
              <a:ext cx="783600" cy="764700"/>
              <a:chOff x="3788396" y="3932374"/>
              <a:chExt cx="783600" cy="764700"/>
            </a:xfrm>
          </p:grpSpPr>
          <p:sp>
            <p:nvSpPr>
              <p:cNvPr id="371" name="Google Shape;371;p54"/>
              <p:cNvSpPr/>
              <p:nvPr/>
            </p:nvSpPr>
            <p:spPr>
              <a:xfrm>
                <a:off x="3788396" y="3932374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72" name="Google Shape;372;p54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3867474" y="4098876"/>
                <a:ext cx="577174" cy="425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8" name="Google Shape;378;p55" title="K20 Center 1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"/>
            <a:ext cx="91439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Create Your Own Mandela Effect </a:t>
            </a:r>
            <a:endParaRPr dirty="0"/>
          </a:p>
        </p:txBody>
      </p:sp>
      <p:sp>
        <p:nvSpPr>
          <p:cNvPr id="384" name="Google Shape;384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With your group, choose a familiar brand, quote, story, popular lyric, image, etc. to create your own Mandela Effect.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You can create this image using Canva, Google slides or Draw, or using paper.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Once you have created your images, move them to a Google or Powerpoint slide and submit them. 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Walking Vote</a:t>
            </a:r>
            <a:endParaRPr/>
          </a:p>
        </p:txBody>
      </p:sp>
      <p:sp>
        <p:nvSpPr>
          <p:cNvPr id="390" name="Google Shape;390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Everyone will start in the middle.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When your image comes up, one person from your group will present to the class. </a:t>
            </a:r>
            <a:endParaRPr dirty="0"/>
          </a:p>
        </p:txBody>
      </p:sp>
      <p:pic>
        <p:nvPicPr>
          <p:cNvPr id="391" name="Google Shape;39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2775" y="2674600"/>
            <a:ext cx="3018450" cy="169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7"/>
          <p:cNvSpPr/>
          <p:nvPr/>
        </p:nvSpPr>
        <p:spPr>
          <a:xfrm>
            <a:off x="1102750" y="3090925"/>
            <a:ext cx="2012400" cy="1078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1B1E"/>
          </a:solidFill>
          <a:ln w="9525" cap="flat" cmpd="sng">
            <a:solidFill>
              <a:srgbClr val="991B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7"/>
          <p:cNvSpPr/>
          <p:nvPr/>
        </p:nvSpPr>
        <p:spPr>
          <a:xfrm flipH="1">
            <a:off x="5867425" y="3060475"/>
            <a:ext cx="2012400" cy="1078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1B1E"/>
          </a:solidFill>
          <a:ln w="9525" cap="flat" cmpd="sng">
            <a:solidFill>
              <a:srgbClr val="991B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7"/>
          <p:cNvSpPr txBox="1"/>
          <p:nvPr/>
        </p:nvSpPr>
        <p:spPr>
          <a:xfrm>
            <a:off x="1682300" y="3377585"/>
            <a:ext cx="11268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7"/>
          <p:cNvSpPr txBox="1"/>
          <p:nvPr/>
        </p:nvSpPr>
        <p:spPr>
          <a:xfrm>
            <a:off x="6205450" y="3270935"/>
            <a:ext cx="11268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7"/>
          <p:cNvSpPr txBox="1"/>
          <p:nvPr/>
        </p:nvSpPr>
        <p:spPr>
          <a:xfrm>
            <a:off x="1835225" y="3014725"/>
            <a:ext cx="10551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57"/>
          <p:cNvSpPr txBox="1"/>
          <p:nvPr/>
        </p:nvSpPr>
        <p:spPr>
          <a:xfrm>
            <a:off x="6393700" y="2984275"/>
            <a:ext cx="10551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Claim, Evidence, and Reasoning (CER-ER)</a:t>
            </a:r>
            <a:endParaRPr/>
          </a:p>
        </p:txBody>
      </p:sp>
      <p:sp>
        <p:nvSpPr>
          <p:cNvPr id="403" name="Google Shape;403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3500" indent="0">
              <a:buNone/>
            </a:pPr>
            <a:r>
              <a:rPr lang="en" dirty="0"/>
              <a:t>Prompt: </a:t>
            </a:r>
            <a:r>
              <a:rPr lang="en-US" i="1" dirty="0"/>
              <a:t>How can memory explain the Mandela Effect? Do you think the Mandela effect is real? Why or why not?</a:t>
            </a:r>
            <a:endParaRPr lang="en-US" dirty="0"/>
          </a:p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Develop a </a:t>
            </a:r>
            <a:r>
              <a:rPr lang="en" b="1" dirty="0"/>
              <a:t>claim </a:t>
            </a:r>
            <a:r>
              <a:rPr lang="en" dirty="0"/>
              <a:t>based on the question prompt 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Write down </a:t>
            </a:r>
            <a:r>
              <a:rPr lang="en" u="sng" dirty="0"/>
              <a:t>two</a:t>
            </a:r>
            <a:r>
              <a:rPr lang="en" dirty="0"/>
              <a:t> </a:t>
            </a:r>
            <a:r>
              <a:rPr lang="en" b="1" dirty="0"/>
              <a:t>text evidence</a:t>
            </a:r>
            <a:r>
              <a:rPr lang="en" dirty="0"/>
              <a:t>—quotes or statements from the reading or textbook—that supports your claim.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Provide </a:t>
            </a:r>
            <a:r>
              <a:rPr lang="en" u="sng" dirty="0"/>
              <a:t>two</a:t>
            </a:r>
            <a:r>
              <a:rPr lang="en" dirty="0"/>
              <a:t> </a:t>
            </a:r>
            <a:r>
              <a:rPr lang="en" b="1" dirty="0"/>
              <a:t>reasonings</a:t>
            </a:r>
            <a:r>
              <a:rPr lang="en" dirty="0"/>
              <a:t> regarding how the evidence supports your claim.</a:t>
            </a:r>
            <a:endParaRPr dirty="0"/>
          </a:p>
        </p:txBody>
      </p:sp>
      <p:pic>
        <p:nvPicPr>
          <p:cNvPr id="404" name="Google Shape;40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0875" y="362475"/>
            <a:ext cx="12954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6" title="Screenshot 2025-05-15 at 2.15.2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4975" y="160025"/>
            <a:ext cx="473371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7" descr="mandela effect" title="mandela effec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313" y="1244925"/>
            <a:ext cx="7249375" cy="3624675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0" name="Google Shape;130;p27"/>
          <p:cNvSpPr txBox="1"/>
          <p:nvPr/>
        </p:nvSpPr>
        <p:spPr>
          <a:xfrm>
            <a:off x="883050" y="1174900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5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7"/>
          <p:cNvSpPr txBox="1"/>
          <p:nvPr/>
        </p:nvSpPr>
        <p:spPr>
          <a:xfrm>
            <a:off x="7486275" y="1174900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7"/>
          <p:cNvSpPr txBox="1"/>
          <p:nvPr/>
        </p:nvSpPr>
        <p:spPr>
          <a:xfrm>
            <a:off x="137175" y="298850"/>
            <a:ext cx="846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Which is the correct one?</a:t>
            </a:r>
            <a:endParaRPr sz="36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8" title="Screenshot 2025-05-15 at 2.16.4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313" y="82950"/>
            <a:ext cx="507737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9" descr="mandela effect" title="mandela effec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125" y="944875"/>
            <a:ext cx="7825749" cy="391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9"/>
          <p:cNvSpPr txBox="1"/>
          <p:nvPr/>
        </p:nvSpPr>
        <p:spPr>
          <a:xfrm>
            <a:off x="659125" y="944875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5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7736375" y="944875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464800" y="152400"/>
            <a:ext cx="7490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Which is the correct one?</a:t>
            </a:r>
            <a:endParaRPr sz="36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0" title="Screenshot 2025-05-15 at 2.17.3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0738" y="152400"/>
            <a:ext cx="4942536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1" descr="mandela effect" title="mandela effec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61000" y="762000"/>
            <a:ext cx="8222000" cy="41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1"/>
          <p:cNvSpPr txBox="1"/>
          <p:nvPr/>
        </p:nvSpPr>
        <p:spPr>
          <a:xfrm>
            <a:off x="461000" y="762000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5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7874350" y="762000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1"/>
          <p:cNvSpPr txBox="1"/>
          <p:nvPr/>
        </p:nvSpPr>
        <p:spPr>
          <a:xfrm>
            <a:off x="236200" y="152400"/>
            <a:ext cx="7734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Which is the correct one?</a:t>
            </a:r>
            <a:endParaRPr sz="36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1396</Words>
  <Application>Microsoft Office PowerPoint</Application>
  <PresentationFormat>On-screen Show (16:9)</PresentationFormat>
  <Paragraphs>204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Lora</vt:lpstr>
      <vt:lpstr>Calibri</vt:lpstr>
      <vt:lpstr>Noto Sans Symbols</vt:lpstr>
      <vt:lpstr>LEARN theme</vt:lpstr>
      <vt:lpstr>Wait…What?! When Memory and Reality Don’t Match</vt:lpstr>
      <vt:lpstr>Walking Vote</vt:lpstr>
      <vt:lpstr>Which is the correct one?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Walking Vote Debrief</vt:lpstr>
      <vt:lpstr>Essential Question</vt:lpstr>
      <vt:lpstr>Lesson Objectives</vt:lpstr>
      <vt:lpstr>Memory Exercise</vt:lpstr>
      <vt:lpstr>Exercise 1</vt:lpstr>
      <vt:lpstr>Memory Exercise–Your Turn! </vt:lpstr>
      <vt:lpstr>How many did you get correct?</vt:lpstr>
      <vt:lpstr>Exercise 2</vt:lpstr>
      <vt:lpstr>Memory Exercise–Your Turn! </vt:lpstr>
      <vt:lpstr>How many did you get correct?</vt:lpstr>
      <vt:lpstr>Memory Exercise Debrief</vt:lpstr>
      <vt:lpstr>What is an annotation?</vt:lpstr>
      <vt:lpstr>Annotating Text</vt:lpstr>
      <vt:lpstr>Honeycomb Harvest</vt:lpstr>
      <vt:lpstr>Example Honeycomb Harvest</vt:lpstr>
      <vt:lpstr>PowerPoint Presentation</vt:lpstr>
      <vt:lpstr>PowerPoint Presentation</vt:lpstr>
      <vt:lpstr>Create Your Own Mandela Effect </vt:lpstr>
      <vt:lpstr>Walking Vote</vt:lpstr>
      <vt:lpstr>Claim, Evidence, and Reasoning (CER-ER)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Pam</dc:creator>
  <cp:lastModifiedBy>Bracken, Pam</cp:lastModifiedBy>
  <cp:revision>2</cp:revision>
  <dcterms:modified xsi:type="dcterms:W3CDTF">2025-05-23T17:10:18Z</dcterms:modified>
</cp:coreProperties>
</file>