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embeddedFontLst>
    <p:embeddedFont>
      <p:font typeface="Lora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4A302E-EE37-467C-A964-713B3627EB69}">
  <a:tblStyle styleId="{734A302E-EE37-467C-A964-713B3627EB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34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vectors/vegetables-fruits-food-artichoke-155616/" TargetMode="External"/><Relationship Id="rId3" Type="http://schemas.openxmlformats.org/officeDocument/2006/relationships/hyperlink" Target="https://pixabay.com/illustrations/teacher-apple-school-elementary-1202735/" TargetMode="External"/><Relationship Id="rId7" Type="http://schemas.openxmlformats.org/officeDocument/2006/relationships/hyperlink" Target="https://pixabay.com/vectors/aubergine-egg-plant-food-greens-1298730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vectors/donut-snack-dessert-sweet-sugary-5985274/" TargetMode="External"/><Relationship Id="rId5" Type="http://schemas.openxmlformats.org/officeDocument/2006/relationships/hyperlink" Target="https://pixabay.com/vectors/cookie-dessert-snack-biscuits-6035822/" TargetMode="External"/><Relationship Id="rId4" Type="http://schemas.openxmlformats.org/officeDocument/2006/relationships/hyperlink" Target="https://pixabay.com/vectors/banana-bunch-fruit-food-bananas-25339/" TargetMode="Externa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3zT2IxZQaw&amp;list=PL-aUhEQeaZXLMF3fItNDxiuSkEr0pq0c2&amp;index=13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life/entertainment/g28438966/mandela-effect-examples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86408795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86408795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8289ffd0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8289ffd0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Jif, Not "Jiffy"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86408795a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86408795a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8289ffd0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8289ffd0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Cheez-It or Cheez-Itz?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86408795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86408795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8289ffd0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8289ffd0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Double "Stuf" Oreos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86408795a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86408795a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86408795a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86408795a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7af34322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7af34322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86408795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86408795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7af343224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7af343224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86408795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86408795a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5b81681d8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5b81681d8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b81681d8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b81681d8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b81681d8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b81681d8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b81681d8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b81681d8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b81681d87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b81681d87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b81681d8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b81681d87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b81681d8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b81681d8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8640879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86408795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86408795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86408795a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8289ffd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8289ffd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Febreze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ba8f7671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35ba8f767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ba8f7671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ba8f7671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https://pixabay.com/illustrations/teacher-apple-school-elementary-1202735/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https://pixabay.com/vectors/banana-bunch-fruit-food-bananas-25339/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https://pixabay.com/vectors/cookie-dessert-snack-biscuits-6035822/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https://pixabay.com/vectors/donut-snack-dessert-sweet-sugary-5985274/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https://pixabay.com/vectors/aubergine-egg-plant-food-greens-1298730/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BED7D3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https://pixabay.com/vectors/vegetables-fruits-food-artichoke-155616/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ba8f7671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ba8f7671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bd3d5c1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bd3d5c1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dirty="0"/>
              <a:t>K20 Center. (n.d.). 15-minute timer [Video]. YouTube. </a:t>
            </a:r>
            <a:r>
              <a:rPr lang="da-DK" dirty="0">
                <a:hlinkClick r:id="rId3"/>
              </a:rPr>
              <a:t>https://www.youtube.com/watch?v=m3zT2IxZQaw&amp;list=PL-aUhEQeaZXLMF3fItNDxiuSkEr0pq0c2&amp;index=13</a:t>
            </a:r>
            <a:endParaRPr lang="da-DK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586408795a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586408795a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b81681d8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b81681d87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86408795a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86408795a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86408795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86408795a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8289ffd0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8289ffd0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Oscar Mayer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86408795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86408795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8289ffd0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8289ffd0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Froot Loops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86408795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86408795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8289ffd0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58289ffd0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 dirty="0">
                <a:solidFill>
                  <a:schemeClr val="dk1"/>
                </a:solidFill>
                <a:highlight>
                  <a:srgbClr val="FFFF00"/>
                </a:highlight>
              </a:rPr>
              <a:t>Pikachu's Tail</a:t>
            </a: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Quinn, K. (2019, September 13). </a:t>
            </a:r>
            <a:r>
              <a:rPr lang="en" i="1" dirty="0">
                <a:solidFill>
                  <a:schemeClr val="dk1"/>
                </a:solidFill>
              </a:rPr>
              <a:t>40 Mandela Effect examples that will blow your mind</a:t>
            </a:r>
            <a:r>
              <a:rPr lang="en" dirty="0">
                <a:solidFill>
                  <a:schemeClr val="dk1"/>
                </a:solidFill>
              </a:rPr>
              <a:t>. Good Housekeeping.</a:t>
            </a:r>
            <a:r>
              <a:rPr lang="en" dirty="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https://www.goodhousekeeping.com/life/entertainment/g28438966/mandela-effect-examples/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 dirty="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49" name="Google Shape;49;p11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200" cy="1420800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/>
          <p:nvPr/>
        </p:nvSpPr>
        <p:spPr>
          <a:xfrm>
            <a:off x="1721476" y="1313644"/>
            <a:ext cx="5700900" cy="32067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0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56" name="Google Shape;56;p12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00" cy="3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700" cy="34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 1">
  <p:cSld name="Strategy v1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83" name="Google Shape;83;p20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90512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5pPr>
            <a:lvl6pPr marL="2743200" lvl="5" indent="-297179">
              <a:spcBef>
                <a:spcPts val="270"/>
              </a:spcBef>
              <a:spcAft>
                <a:spcPts val="0"/>
              </a:spcAft>
              <a:buSzPts val="1080"/>
              <a:buChar char="⚫"/>
              <a:defRPr/>
            </a:lvl6pPr>
            <a:lvl7pPr marL="3200400" lvl="6" indent="-289560">
              <a:spcBef>
                <a:spcPts val="240"/>
              </a:spcBef>
              <a:spcAft>
                <a:spcPts val="0"/>
              </a:spcAft>
              <a:buSzPts val="960"/>
              <a:buChar char="⚫"/>
              <a:defRPr/>
            </a:lvl7pPr>
            <a:lvl8pPr marL="3657600" lvl="7" indent="-304800">
              <a:spcBef>
                <a:spcPts val="240"/>
              </a:spcBef>
              <a:spcAft>
                <a:spcPts val="0"/>
              </a:spcAft>
              <a:buSzPts val="1200"/>
              <a:buChar char="•"/>
              <a:defRPr/>
            </a:lvl8pPr>
            <a:lvl9pPr marL="4114800" lvl="8" indent="-295275">
              <a:spcBef>
                <a:spcPts val="210"/>
              </a:spcBef>
              <a:spcAft>
                <a:spcPts val="0"/>
              </a:spcAft>
              <a:buSzPts val="105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 2">
  <p:cSld name="Strategy v1_2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92" name="Google Shape;92;p22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875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5" tIns="48750" rIns="97525" bIns="48750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730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700"/>
              <a:buChar char="➤"/>
              <a:defRPr/>
            </a:lvl2pPr>
            <a:lvl3pPr marL="1371600" lvl="2" indent="-2857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Char char="-"/>
              <a:defRPr/>
            </a:lvl3pPr>
            <a:lvl4pPr marL="1828800" lvl="3" indent="-2857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Char char="-"/>
              <a:defRPr/>
            </a:lvl4pPr>
            <a:lvl5pPr marL="2286000" lvl="4" indent="-2857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Char char="-"/>
              <a:defRPr/>
            </a:lvl5pPr>
            <a:lvl6pPr marL="2743200" lvl="5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00"/>
              <a:buChar char="●"/>
              <a:defRPr/>
            </a:lvl6pPr>
            <a:lvl7pPr marL="3200400" lvl="6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900" cy="4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2" name="Google Shape;3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" name="Google Shape;38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44" name="Google Shape;44;p10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7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4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3zT2IxZQaw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00" cy="1371600"/>
          </a:xfrm>
          <a:prstGeom prst="rect">
            <a:avLst/>
          </a:prstGeom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/>
              <a:t>Wait…What?! When Memory and Reality Don’t Match</a:t>
            </a:r>
            <a:endParaRPr sz="4300" dirty="0"/>
          </a:p>
        </p:txBody>
      </p:sp>
      <p:sp>
        <p:nvSpPr>
          <p:cNvPr id="98" name="Google Shape;98;p23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00" cy="1314300"/>
          </a:xfrm>
          <a:prstGeom prst="rect">
            <a:avLst/>
          </a:prstGeom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dirty="0"/>
              <a:t>Memory and the Mandela Effect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2" title="Screenshot 2025-05-15 at 2.21.1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6713" y="159150"/>
            <a:ext cx="471058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3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37" y="765825"/>
            <a:ext cx="7542752" cy="3711582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/>
        </p:nvSpPr>
        <p:spPr>
          <a:xfrm>
            <a:off x="472425" y="76582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33"/>
          <p:cNvSpPr txBox="1"/>
          <p:nvPr/>
        </p:nvSpPr>
        <p:spPr>
          <a:xfrm>
            <a:off x="7412247" y="576639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33"/>
          <p:cNvSpPr txBox="1"/>
          <p:nvPr/>
        </p:nvSpPr>
        <p:spPr>
          <a:xfrm>
            <a:off x="472488" y="114300"/>
            <a:ext cx="8199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4" title="Screenshot 2025-05-15 at 2.23.3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9725" y="184600"/>
            <a:ext cx="5004543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5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418" y="729140"/>
            <a:ext cx="7261359" cy="368522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5"/>
          <p:cNvSpPr txBox="1"/>
          <p:nvPr/>
        </p:nvSpPr>
        <p:spPr>
          <a:xfrm>
            <a:off x="495275" y="64714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5"/>
          <p:cNvSpPr txBox="1"/>
          <p:nvPr/>
        </p:nvSpPr>
        <p:spPr>
          <a:xfrm>
            <a:off x="7213492" y="64714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5"/>
          <p:cNvSpPr txBox="1"/>
          <p:nvPr/>
        </p:nvSpPr>
        <p:spPr>
          <a:xfrm>
            <a:off x="426725" y="114300"/>
            <a:ext cx="8016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6" title="Screenshot 2025-05-15 at 2.24.5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3025" y="132025"/>
            <a:ext cx="485793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7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000" y="792475"/>
            <a:ext cx="7503739" cy="398132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7"/>
          <p:cNvSpPr txBox="1"/>
          <p:nvPr/>
        </p:nvSpPr>
        <p:spPr>
          <a:xfrm>
            <a:off x="461000" y="79247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7"/>
          <p:cNvSpPr txBox="1"/>
          <p:nvPr/>
        </p:nvSpPr>
        <p:spPr>
          <a:xfrm>
            <a:off x="7897200" y="79247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7"/>
          <p:cNvSpPr txBox="1"/>
          <p:nvPr/>
        </p:nvSpPr>
        <p:spPr>
          <a:xfrm>
            <a:off x="228700" y="198125"/>
            <a:ext cx="845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8" title="Screenshot 2025-05-15 at 2.25.56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8188" y="152400"/>
            <a:ext cx="486761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9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Walking Vote Debrief</a:t>
            </a:r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body" idx="4294967295"/>
          </p:nvPr>
        </p:nvSpPr>
        <p:spPr>
          <a:xfrm>
            <a:off x="0" y="1152525"/>
            <a:ext cx="8521700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What do you think is happening here?</a:t>
            </a:r>
            <a:endParaRPr dirty="0"/>
          </a:p>
          <a:p>
            <a:pPr marL="45720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Why do so many people remember the same 'wrong' thing?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9" name="Google Shape;20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5569" y="2809371"/>
            <a:ext cx="3018450" cy="169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Essential Question</a:t>
            </a:r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/>
              <a:t>How do our brains trick us into creating false memories?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1"/>
          <p:cNvSpPr txBox="1">
            <a:spLocks noGrp="1"/>
          </p:cNvSpPr>
          <p:nvPr>
            <p:ph type="title"/>
          </p:nvPr>
        </p:nvSpPr>
        <p:spPr>
          <a:xfrm>
            <a:off x="624945" y="268645"/>
            <a:ext cx="7772400" cy="102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Objectives</a:t>
            </a:r>
            <a:endParaRPr dirty="0"/>
          </a:p>
        </p:txBody>
      </p:sp>
      <p:sp>
        <p:nvSpPr>
          <p:cNvPr id="221" name="Google Shape;221;p41"/>
          <p:cNvSpPr txBox="1">
            <a:spLocks noGrp="1"/>
          </p:cNvSpPr>
          <p:nvPr>
            <p:ph type="body" idx="1"/>
          </p:nvPr>
        </p:nvSpPr>
        <p:spPr>
          <a:xfrm>
            <a:off x="624945" y="1643822"/>
            <a:ext cx="6565500" cy="21330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Understand factors that influence memory and recall.</a:t>
            </a:r>
            <a:endParaRPr dirty="0"/>
          </a:p>
          <a:p>
            <a:pPr marL="457200" lvl="0" indent="-393700" algn="l" rtl="0">
              <a:spcBef>
                <a:spcPts val="1000"/>
              </a:spcBef>
              <a:spcAft>
                <a:spcPts val="1000"/>
              </a:spcAft>
              <a:buSzPts val="2600"/>
              <a:buChar char="•"/>
            </a:pPr>
            <a:r>
              <a:rPr lang="en" dirty="0"/>
              <a:t>Make connections between the memory process and the Mandela Effect.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Everyone will start in the middle.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As you are presented with two images, walk towards the side of the room you believe is correct.</a:t>
            </a:r>
            <a:endParaRPr dirty="0"/>
          </a:p>
        </p:txBody>
      </p:sp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Walking Vote</a:t>
            </a:r>
            <a:endParaRPr/>
          </a:p>
        </p:txBody>
      </p:sp>
      <p:pic>
        <p:nvPicPr>
          <p:cNvPr id="105" name="Google Shape;10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2775" y="2674600"/>
            <a:ext cx="3018450" cy="169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4"/>
          <p:cNvSpPr/>
          <p:nvPr/>
        </p:nvSpPr>
        <p:spPr>
          <a:xfrm>
            <a:off x="1102750" y="3090925"/>
            <a:ext cx="2012400" cy="1078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991B1E"/>
          </a:solidFill>
          <a:ln w="9525" cap="flat" cmpd="sng">
            <a:solidFill>
              <a:srgbClr val="991B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4"/>
          <p:cNvSpPr/>
          <p:nvPr/>
        </p:nvSpPr>
        <p:spPr>
          <a:xfrm flipH="1">
            <a:off x="5867425" y="3060475"/>
            <a:ext cx="2012400" cy="1078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991B1E"/>
          </a:solidFill>
          <a:ln w="9525" cap="flat" cmpd="sng">
            <a:solidFill>
              <a:srgbClr val="991B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4"/>
          <p:cNvSpPr txBox="1"/>
          <p:nvPr/>
        </p:nvSpPr>
        <p:spPr>
          <a:xfrm>
            <a:off x="1682300" y="3377585"/>
            <a:ext cx="11268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4"/>
          <p:cNvSpPr txBox="1"/>
          <p:nvPr/>
        </p:nvSpPr>
        <p:spPr>
          <a:xfrm>
            <a:off x="6205450" y="3270935"/>
            <a:ext cx="11268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4"/>
          <p:cNvSpPr txBox="1"/>
          <p:nvPr/>
        </p:nvSpPr>
        <p:spPr>
          <a:xfrm>
            <a:off x="1835225" y="3014725"/>
            <a:ext cx="10551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4"/>
          <p:cNvSpPr txBox="1"/>
          <p:nvPr/>
        </p:nvSpPr>
        <p:spPr>
          <a:xfrm>
            <a:off x="6393700" y="2984275"/>
            <a:ext cx="10551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2"/>
          <p:cNvSpPr txBox="1">
            <a:spLocks noGrp="1"/>
          </p:cNvSpPr>
          <p:nvPr>
            <p:ph type="title" idx="4294967295"/>
          </p:nvPr>
        </p:nvSpPr>
        <p:spPr>
          <a:xfrm>
            <a:off x="622300" y="476031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Memory Exercise</a:t>
            </a:r>
            <a:endParaRPr dirty="0"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4294967295"/>
          </p:nvPr>
        </p:nvSpPr>
        <p:spPr>
          <a:xfrm>
            <a:off x="466659" y="1158831"/>
            <a:ext cx="7727118" cy="285191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A set of words will be read out loud to you. As these words are read to you, try seeing how many you can remember.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Do not write the words down. Just listen as they are read out loud.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3"/>
          <p:cNvSpPr txBox="1">
            <a:spLocks noGrp="1"/>
          </p:cNvSpPr>
          <p:nvPr>
            <p:ph type="title" idx="4294967295"/>
          </p:nvPr>
        </p:nvSpPr>
        <p:spPr>
          <a:xfrm>
            <a:off x="615994" y="312069"/>
            <a:ext cx="6037054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Exercise 1</a:t>
            </a:r>
            <a:endParaRPr dirty="0"/>
          </a:p>
        </p:txBody>
      </p:sp>
      <p:graphicFrame>
        <p:nvGraphicFramePr>
          <p:cNvPr id="233" name="Google Shape;233;p43"/>
          <p:cNvGraphicFramePr/>
          <p:nvPr>
            <p:extLst>
              <p:ext uri="{D42A27DB-BD31-4B8C-83A1-F6EECF244321}">
                <p14:modId xmlns:p14="http://schemas.microsoft.com/office/powerpoint/2010/main" val="3786792358"/>
              </p:ext>
            </p:extLst>
          </p:nvPr>
        </p:nvGraphicFramePr>
        <p:xfrm>
          <a:off x="937333" y="1356890"/>
          <a:ext cx="5627428" cy="3291660"/>
        </p:xfrm>
        <a:graphic>
          <a:graphicData uri="http://schemas.openxmlformats.org/drawingml/2006/table">
            <a:tbl>
              <a:tblPr>
                <a:noFill/>
                <a:tableStyleId>{734A302E-EE37-467C-A964-713B3627EB69}</a:tableStyleId>
              </a:tblPr>
              <a:tblGrid>
                <a:gridCol w="276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Cat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Cow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Dog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River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Fish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/>
                        <a:t>Grass</a:t>
                      </a:r>
                      <a:endParaRPr sz="2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Horse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Lake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Bird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Tree</a:t>
                      </a:r>
                      <a:endParaRPr sz="2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/>
                        <a:t>Snake</a:t>
                      </a:r>
                      <a:endParaRPr sz="2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 dirty="0"/>
                        <a:t>Plant</a:t>
                      </a:r>
                      <a:endParaRPr sz="2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4"/>
          <p:cNvSpPr txBox="1">
            <a:spLocks noGrp="1"/>
          </p:cNvSpPr>
          <p:nvPr>
            <p:ph type="title" idx="4294967295"/>
          </p:nvPr>
        </p:nvSpPr>
        <p:spPr>
          <a:xfrm>
            <a:off x="718907" y="381438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Memory Exercise–Your Turn! </a:t>
            </a:r>
            <a:endParaRPr dirty="0"/>
          </a:p>
        </p:txBody>
      </p:sp>
      <p:sp>
        <p:nvSpPr>
          <p:cNvPr id="239" name="Google Shape;239;p44"/>
          <p:cNvSpPr txBox="1">
            <a:spLocks noGrp="1"/>
          </p:cNvSpPr>
          <p:nvPr>
            <p:ph type="body" idx="4294967295"/>
          </p:nvPr>
        </p:nvSpPr>
        <p:spPr>
          <a:xfrm>
            <a:off x="622300" y="1083157"/>
            <a:ext cx="6528939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Take out a piece of paper and jot down as many words as you remember.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5"/>
          <p:cNvSpPr txBox="1">
            <a:spLocks noGrp="1"/>
          </p:cNvSpPr>
          <p:nvPr>
            <p:ph type="title" idx="4294967295"/>
          </p:nvPr>
        </p:nvSpPr>
        <p:spPr>
          <a:xfrm>
            <a:off x="699989" y="353218"/>
            <a:ext cx="852170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many did you get correct?</a:t>
            </a:r>
            <a:endParaRPr dirty="0"/>
          </a:p>
        </p:txBody>
      </p:sp>
      <p:sp>
        <p:nvSpPr>
          <p:cNvPr id="245" name="Google Shape;245;p45"/>
          <p:cNvSpPr txBox="1">
            <a:spLocks noGrp="1"/>
          </p:cNvSpPr>
          <p:nvPr>
            <p:ph type="body" idx="4294967295"/>
          </p:nvPr>
        </p:nvSpPr>
        <p:spPr>
          <a:xfrm>
            <a:off x="699989" y="1005457"/>
            <a:ext cx="7780338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Who got the most correct?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What was easy about this task, what was difficult?</a:t>
            </a:r>
            <a:endParaRPr dirty="0"/>
          </a:p>
        </p:txBody>
      </p:sp>
      <p:graphicFrame>
        <p:nvGraphicFramePr>
          <p:cNvPr id="246" name="Google Shape;246;p45"/>
          <p:cNvGraphicFramePr/>
          <p:nvPr/>
        </p:nvGraphicFramePr>
        <p:xfrm>
          <a:off x="1781975" y="2097175"/>
          <a:ext cx="4661700" cy="2789550"/>
        </p:xfrm>
        <a:graphic>
          <a:graphicData uri="http://schemas.openxmlformats.org/drawingml/2006/table">
            <a:tbl>
              <a:tblPr>
                <a:noFill/>
                <a:tableStyleId>{734A302E-EE37-467C-A964-713B3627EB69}</a:tableStyleId>
              </a:tblPr>
              <a:tblGrid>
                <a:gridCol w="2330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Cat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Cow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Dog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River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Fish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Grass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Horse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Lake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Bird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Tree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Snake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Plant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6"/>
          <p:cNvSpPr txBox="1">
            <a:spLocks noGrp="1"/>
          </p:cNvSpPr>
          <p:nvPr>
            <p:ph type="title" idx="4294967295"/>
          </p:nvPr>
        </p:nvSpPr>
        <p:spPr>
          <a:xfrm>
            <a:off x="641219" y="438193"/>
            <a:ext cx="6995598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Exercise 2</a:t>
            </a:r>
            <a:endParaRPr dirty="0"/>
          </a:p>
        </p:txBody>
      </p:sp>
      <p:graphicFrame>
        <p:nvGraphicFramePr>
          <p:cNvPr id="252" name="Google Shape;252;p46"/>
          <p:cNvGraphicFramePr/>
          <p:nvPr>
            <p:extLst>
              <p:ext uri="{D42A27DB-BD31-4B8C-83A1-F6EECF244321}">
                <p14:modId xmlns:p14="http://schemas.microsoft.com/office/powerpoint/2010/main" val="898012692"/>
              </p:ext>
            </p:extLst>
          </p:nvPr>
        </p:nvGraphicFramePr>
        <p:xfrm>
          <a:off x="680925" y="1300175"/>
          <a:ext cx="6798236" cy="3505825"/>
        </p:xfrm>
        <a:graphic>
          <a:graphicData uri="http://schemas.openxmlformats.org/drawingml/2006/table">
            <a:tbl>
              <a:tblPr>
                <a:noFill/>
                <a:tableStyleId>{734A302E-EE37-467C-A964-713B3627EB69}</a:tableStyleId>
              </a:tblPr>
              <a:tblGrid>
                <a:gridCol w="3052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5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Retrieval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Encoding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Storage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Sensory Memory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/>
                        <a:t>Long-Term Memory</a:t>
                      </a:r>
                      <a:endParaRPr sz="20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Short-Term Memory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False Memory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Confabulation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Amnesia 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Reconstructive Memory Hypothesis </a:t>
                      </a:r>
                      <a:endParaRPr sz="20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/>
                        <a:t>Misinformation</a:t>
                      </a:r>
                      <a:endParaRPr sz="2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dirty="0"/>
                        <a:t>Mandela Effect</a:t>
                      </a:r>
                      <a:endParaRPr sz="20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7"/>
          <p:cNvSpPr txBox="1">
            <a:spLocks noGrp="1"/>
          </p:cNvSpPr>
          <p:nvPr>
            <p:ph type="title" idx="4294967295"/>
          </p:nvPr>
        </p:nvSpPr>
        <p:spPr>
          <a:xfrm>
            <a:off x="460353" y="375131"/>
            <a:ext cx="6098102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Memory Exercise–Your Turn! </a:t>
            </a:r>
            <a:endParaRPr dirty="0"/>
          </a:p>
        </p:txBody>
      </p:sp>
      <p:sp>
        <p:nvSpPr>
          <p:cNvPr id="258" name="Google Shape;258;p47"/>
          <p:cNvSpPr txBox="1">
            <a:spLocks noGrp="1"/>
          </p:cNvSpPr>
          <p:nvPr>
            <p:ph type="body" idx="4294967295"/>
          </p:nvPr>
        </p:nvSpPr>
        <p:spPr>
          <a:xfrm>
            <a:off x="460353" y="994870"/>
            <a:ext cx="6495393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Take out a piece of paper and jot down as many words as you remember.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 txBox="1">
            <a:spLocks noGrp="1"/>
          </p:cNvSpPr>
          <p:nvPr>
            <p:ph type="title" idx="4294967295"/>
          </p:nvPr>
        </p:nvSpPr>
        <p:spPr>
          <a:xfrm>
            <a:off x="554946" y="353218"/>
            <a:ext cx="7302588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many did you get correct?</a:t>
            </a:r>
            <a:endParaRPr dirty="0"/>
          </a:p>
        </p:txBody>
      </p:sp>
      <p:sp>
        <p:nvSpPr>
          <p:cNvPr id="264" name="Google Shape;264;p48"/>
          <p:cNvSpPr txBox="1">
            <a:spLocks noGrp="1"/>
          </p:cNvSpPr>
          <p:nvPr>
            <p:ph type="body" idx="4294967295"/>
          </p:nvPr>
        </p:nvSpPr>
        <p:spPr>
          <a:xfrm>
            <a:off x="681831" y="926306"/>
            <a:ext cx="7780338" cy="107276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How many did you get correct this round?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Was this easier or harder? Why?</a:t>
            </a:r>
            <a:endParaRPr dirty="0"/>
          </a:p>
        </p:txBody>
      </p:sp>
      <p:graphicFrame>
        <p:nvGraphicFramePr>
          <p:cNvPr id="265" name="Google Shape;265;p48"/>
          <p:cNvGraphicFramePr/>
          <p:nvPr>
            <p:extLst>
              <p:ext uri="{D42A27DB-BD31-4B8C-83A1-F6EECF244321}">
                <p14:modId xmlns:p14="http://schemas.microsoft.com/office/powerpoint/2010/main" val="3574905270"/>
              </p:ext>
            </p:extLst>
          </p:nvPr>
        </p:nvGraphicFramePr>
        <p:xfrm>
          <a:off x="1713150" y="2218900"/>
          <a:ext cx="5717700" cy="2590620"/>
        </p:xfrm>
        <a:graphic>
          <a:graphicData uri="http://schemas.openxmlformats.org/drawingml/2006/table">
            <a:tbl>
              <a:tblPr>
                <a:noFill/>
                <a:tableStyleId>{734A302E-EE37-467C-A964-713B3627EB69}</a:tableStyleId>
              </a:tblPr>
              <a:tblGrid>
                <a:gridCol w="2821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6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Retrieval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Encoding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Storage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Sensory Memory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Long-Term Memory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Short-Term Memory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False Memory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Confabulation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Amnesia 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Reconstructive Memory Hypothesis 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Misinformation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/>
                        <a:t>Mandela Effect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"/>
          <p:cNvSpPr txBox="1">
            <a:spLocks noGrp="1"/>
          </p:cNvSpPr>
          <p:nvPr>
            <p:ph type="title" idx="4294967295"/>
          </p:nvPr>
        </p:nvSpPr>
        <p:spPr>
          <a:xfrm>
            <a:off x="0" y="444500"/>
            <a:ext cx="4743450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Memory Exercise Debrief</a:t>
            </a:r>
            <a:endParaRPr dirty="0"/>
          </a:p>
        </p:txBody>
      </p:sp>
      <p:sp>
        <p:nvSpPr>
          <p:cNvPr id="271" name="Google Shape;271;p49"/>
          <p:cNvSpPr txBox="1">
            <a:spLocks noGrp="1"/>
          </p:cNvSpPr>
          <p:nvPr>
            <p:ph type="body" idx="4294967295"/>
          </p:nvPr>
        </p:nvSpPr>
        <p:spPr>
          <a:xfrm>
            <a:off x="0" y="1152525"/>
            <a:ext cx="8521700" cy="232251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Which set of words was easier to remember?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What connections or techniques did you use in order to remember more of the words?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Were there patterns you noticed that helped you remember the words?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0"/>
          <p:cNvSpPr txBox="1">
            <a:spLocks noGrp="1"/>
          </p:cNvSpPr>
          <p:nvPr>
            <p:ph type="title" idx="4294967295"/>
          </p:nvPr>
        </p:nvSpPr>
        <p:spPr>
          <a:xfrm>
            <a:off x="699989" y="439475"/>
            <a:ext cx="5332413" cy="5715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an annotation?</a:t>
            </a:r>
            <a:endParaRPr dirty="0"/>
          </a:p>
        </p:txBody>
      </p:sp>
      <p:sp>
        <p:nvSpPr>
          <p:cNvPr id="277" name="Google Shape;277;p50"/>
          <p:cNvSpPr txBox="1">
            <a:spLocks noGrp="1"/>
          </p:cNvSpPr>
          <p:nvPr>
            <p:ph type="body" idx="4294967295"/>
          </p:nvPr>
        </p:nvSpPr>
        <p:spPr>
          <a:xfrm>
            <a:off x="851338" y="1010975"/>
            <a:ext cx="6411913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An a</a:t>
            </a:r>
            <a:r>
              <a:rPr lang="en" u="sng" dirty="0"/>
              <a:t>nnotation</a:t>
            </a:r>
            <a:r>
              <a:rPr lang="en" dirty="0"/>
              <a:t> is a comment that explains in greater detail  words or phrases that may be confusing or unknown to the reader; to add notes to a text by giving explanation or making connections to other topics.</a:t>
            </a: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1"/>
          <p:cNvSpPr txBox="1">
            <a:spLocks noGrp="1"/>
          </p:cNvSpPr>
          <p:nvPr>
            <p:ph type="title" idx="4294967295"/>
          </p:nvPr>
        </p:nvSpPr>
        <p:spPr>
          <a:xfrm>
            <a:off x="775664" y="425494"/>
            <a:ext cx="4454525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Annotating Text</a:t>
            </a:r>
            <a:endParaRPr dirty="0"/>
          </a:p>
        </p:txBody>
      </p:sp>
      <p:sp>
        <p:nvSpPr>
          <p:cNvPr id="283" name="Google Shape;283;p51"/>
          <p:cNvSpPr txBox="1">
            <a:spLocks noGrp="1"/>
          </p:cNvSpPr>
          <p:nvPr>
            <p:ph type="body" idx="4294967295"/>
          </p:nvPr>
        </p:nvSpPr>
        <p:spPr>
          <a:xfrm>
            <a:off x="952237" y="1177443"/>
            <a:ext cx="6565900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r>
              <a:rPr lang="en" dirty="0"/>
              <a:t>As you read through the </a:t>
            </a:r>
            <a:r>
              <a:rPr lang="en" b="1" dirty="0">
                <a:solidFill>
                  <a:schemeClr val="accent6"/>
                </a:solidFill>
              </a:rPr>
              <a:t>Memory, Misinformation, and the Mandela Effect</a:t>
            </a:r>
            <a:r>
              <a:rPr lang="en" dirty="0"/>
              <a:t> handout, highlight or underline the following:</a:t>
            </a:r>
            <a:endParaRPr dirty="0"/>
          </a:p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Unknown words or phrases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Words that summarize the reading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Phrases from the reading that seem important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5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58" y="911276"/>
            <a:ext cx="7170157" cy="325712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5"/>
          <p:cNvSpPr txBox="1"/>
          <p:nvPr/>
        </p:nvSpPr>
        <p:spPr>
          <a:xfrm>
            <a:off x="402500" y="91127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5"/>
          <p:cNvSpPr txBox="1"/>
          <p:nvPr/>
        </p:nvSpPr>
        <p:spPr>
          <a:xfrm>
            <a:off x="7466875" y="91127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C66ADB-4C50-A897-1A55-67A1FAF02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975096"/>
            <a:ext cx="7463396" cy="32571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9" name="Google Shape;119;p25"/>
          <p:cNvSpPr txBox="1">
            <a:spLocks noGrp="1"/>
          </p:cNvSpPr>
          <p:nvPr>
            <p:ph type="title"/>
          </p:nvPr>
        </p:nvSpPr>
        <p:spPr>
          <a:xfrm>
            <a:off x="449797" y="-58513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Which is the correct one?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2"/>
          <p:cNvSpPr txBox="1">
            <a:spLocks noGrp="1"/>
          </p:cNvSpPr>
          <p:nvPr>
            <p:ph type="title"/>
          </p:nvPr>
        </p:nvSpPr>
        <p:spPr>
          <a:xfrm>
            <a:off x="460353" y="217441"/>
            <a:ext cx="4865239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" dirty="0"/>
              <a:t>Honeycomb Harvest</a:t>
            </a:r>
            <a:endParaRPr dirty="0"/>
          </a:p>
        </p:txBody>
      </p:sp>
      <p:sp>
        <p:nvSpPr>
          <p:cNvPr id="289" name="Google Shape;289;p52"/>
          <p:cNvSpPr txBox="1">
            <a:spLocks noGrp="1"/>
          </p:cNvSpPr>
          <p:nvPr>
            <p:ph type="body" idx="1"/>
          </p:nvPr>
        </p:nvSpPr>
        <p:spPr>
          <a:xfrm>
            <a:off x="532875" y="1074841"/>
            <a:ext cx="5020500" cy="3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Each hexagon has one of the following on it:</a:t>
            </a:r>
            <a:endParaRPr dirty="0"/>
          </a:p>
          <a:p>
            <a:pPr marL="914400" lvl="1" indent="-285750" algn="l" rtl="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" dirty="0"/>
              <a:t>Vocabulary</a:t>
            </a:r>
            <a:endParaRPr dirty="0"/>
          </a:p>
          <a:p>
            <a:pPr lvl="1" indent="-285750" algn="l" rtl="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" dirty="0"/>
              <a:t>Definition </a:t>
            </a:r>
            <a:endParaRPr dirty="0"/>
          </a:p>
          <a:p>
            <a:pPr lvl="1" indent="-285750" algn="l" rtl="0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" dirty="0"/>
              <a:t>Example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With your group, organize these into groups to determine their relationships and how they all connect with each other</a:t>
            </a:r>
            <a:endParaRPr dirty="0"/>
          </a:p>
        </p:txBody>
      </p:sp>
      <p:pic>
        <p:nvPicPr>
          <p:cNvPr id="290" name="Google Shape;290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3405" y="1264712"/>
            <a:ext cx="2530000" cy="26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 Honeycomb Harvest</a:t>
            </a:r>
            <a:endParaRPr dirty="0"/>
          </a:p>
        </p:txBody>
      </p:sp>
      <p:sp>
        <p:nvSpPr>
          <p:cNvPr id="296" name="Google Shape;296;p53"/>
          <p:cNvSpPr/>
          <p:nvPr/>
        </p:nvSpPr>
        <p:spPr>
          <a:xfrm>
            <a:off x="6005483" y="39291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 dirty="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53"/>
          <p:cNvSpPr/>
          <p:nvPr/>
        </p:nvSpPr>
        <p:spPr>
          <a:xfrm>
            <a:off x="2609309" y="18070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a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53"/>
          <p:cNvSpPr/>
          <p:nvPr/>
        </p:nvSpPr>
        <p:spPr>
          <a:xfrm>
            <a:off x="8099034" y="2590911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1100" dirty="0">
                <a:latin typeface="Calibri"/>
                <a:ea typeface="Calibri"/>
                <a:cs typeface="Calibri"/>
                <a:sym typeface="Calibri"/>
              </a:rPr>
              <a:t>apple</a:t>
            </a: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9" name="Google Shape;299;p53"/>
          <p:cNvGrpSpPr/>
          <p:nvPr/>
        </p:nvGrpSpPr>
        <p:grpSpPr>
          <a:xfrm>
            <a:off x="5143096" y="2189399"/>
            <a:ext cx="783600" cy="764700"/>
            <a:chOff x="4371571" y="2189399"/>
            <a:chExt cx="783600" cy="764700"/>
          </a:xfrm>
        </p:grpSpPr>
        <p:sp>
          <p:nvSpPr>
            <p:cNvPr id="300" name="Google Shape;300;p53"/>
            <p:cNvSpPr/>
            <p:nvPr/>
          </p:nvSpPr>
          <p:spPr>
            <a:xfrm>
              <a:off x="4371571" y="218939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1" name="Google Shape;301;p5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05109" y="2313478"/>
              <a:ext cx="516523" cy="5165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2" name="Google Shape;302;p53"/>
          <p:cNvSpPr/>
          <p:nvPr/>
        </p:nvSpPr>
        <p:spPr>
          <a:xfrm>
            <a:off x="1325996" y="1826211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B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53"/>
          <p:cNvSpPr/>
          <p:nvPr/>
        </p:nvSpPr>
        <p:spPr>
          <a:xfrm>
            <a:off x="6730821" y="1807049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b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53"/>
          <p:cNvSpPr/>
          <p:nvPr/>
        </p:nvSpPr>
        <p:spPr>
          <a:xfrm>
            <a:off x="5039471" y="3401010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800">
                <a:latin typeface="Calibri"/>
                <a:ea typeface="Calibri"/>
                <a:cs typeface="Calibri"/>
                <a:sym typeface="Calibri"/>
              </a:rPr>
              <a:t>banana</a:t>
            </a:r>
            <a:endParaRPr sz="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" name="Google Shape;305;p53"/>
          <p:cNvGrpSpPr/>
          <p:nvPr/>
        </p:nvGrpSpPr>
        <p:grpSpPr>
          <a:xfrm>
            <a:off x="8071979" y="1756894"/>
            <a:ext cx="783600" cy="764700"/>
            <a:chOff x="7127871" y="2876399"/>
            <a:chExt cx="783600" cy="764700"/>
          </a:xfrm>
        </p:grpSpPr>
        <p:sp>
          <p:nvSpPr>
            <p:cNvPr id="306" name="Google Shape;306;p53"/>
            <p:cNvSpPr/>
            <p:nvPr/>
          </p:nvSpPr>
          <p:spPr>
            <a:xfrm>
              <a:off x="7127871" y="287639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07" name="Google Shape;307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248163" y="3022450"/>
              <a:ext cx="543024" cy="4726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8" name="Google Shape;308;p53"/>
          <p:cNvSpPr/>
          <p:nvPr/>
        </p:nvSpPr>
        <p:spPr>
          <a:xfrm>
            <a:off x="4129696" y="2954099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C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53"/>
          <p:cNvSpPr/>
          <p:nvPr/>
        </p:nvSpPr>
        <p:spPr>
          <a:xfrm>
            <a:off x="2862471" y="264707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c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53"/>
          <p:cNvSpPr/>
          <p:nvPr/>
        </p:nvSpPr>
        <p:spPr>
          <a:xfrm>
            <a:off x="2537321" y="39291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cookie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1" name="Google Shape;311;p53"/>
          <p:cNvGrpSpPr/>
          <p:nvPr/>
        </p:nvGrpSpPr>
        <p:grpSpPr>
          <a:xfrm>
            <a:off x="791871" y="2773086"/>
            <a:ext cx="783600" cy="764700"/>
            <a:chOff x="5852696" y="3164424"/>
            <a:chExt cx="783600" cy="764700"/>
          </a:xfrm>
        </p:grpSpPr>
        <p:sp>
          <p:nvSpPr>
            <p:cNvPr id="312" name="Google Shape;312;p53"/>
            <p:cNvSpPr/>
            <p:nvPr/>
          </p:nvSpPr>
          <p:spPr>
            <a:xfrm>
              <a:off x="5852696" y="31644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3" name="Google Shape;313;p5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21439" y="3301192"/>
              <a:ext cx="646125" cy="4911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4" name="Google Shape;314;p53"/>
          <p:cNvSpPr/>
          <p:nvPr/>
        </p:nvSpPr>
        <p:spPr>
          <a:xfrm>
            <a:off x="4162334" y="19212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D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3"/>
          <p:cNvSpPr/>
          <p:nvPr/>
        </p:nvSpPr>
        <p:spPr>
          <a:xfrm>
            <a:off x="5843509" y="15097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d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3"/>
          <p:cNvSpPr/>
          <p:nvPr/>
        </p:nvSpPr>
        <p:spPr>
          <a:xfrm>
            <a:off x="1325996" y="4145949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1000">
                <a:latin typeface="Calibri"/>
                <a:ea typeface="Calibri"/>
                <a:cs typeface="Calibri"/>
                <a:sym typeface="Calibri"/>
              </a:rPr>
              <a:t>donut</a:t>
            </a: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7" name="Google Shape;317;p53"/>
          <p:cNvGrpSpPr/>
          <p:nvPr/>
        </p:nvGrpSpPr>
        <p:grpSpPr>
          <a:xfrm>
            <a:off x="6971496" y="3832249"/>
            <a:ext cx="783600" cy="764700"/>
            <a:chOff x="6971496" y="3832249"/>
            <a:chExt cx="783600" cy="764700"/>
          </a:xfrm>
        </p:grpSpPr>
        <p:sp>
          <p:nvSpPr>
            <p:cNvPr id="318" name="Google Shape;318;p53"/>
            <p:cNvSpPr/>
            <p:nvPr/>
          </p:nvSpPr>
          <p:spPr>
            <a:xfrm>
              <a:off x="6971496" y="383224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19" name="Google Shape;319;p5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09347" y="4055685"/>
              <a:ext cx="507901" cy="31784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0" name="Google Shape;320;p53"/>
          <p:cNvSpPr/>
          <p:nvPr/>
        </p:nvSpPr>
        <p:spPr>
          <a:xfrm>
            <a:off x="114671" y="393237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E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3"/>
          <p:cNvSpPr/>
          <p:nvPr/>
        </p:nvSpPr>
        <p:spPr>
          <a:xfrm>
            <a:off x="7514421" y="1042324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e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3"/>
          <p:cNvSpPr/>
          <p:nvPr/>
        </p:nvSpPr>
        <p:spPr>
          <a:xfrm>
            <a:off x="6040421" y="2916826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dirty="0">
                <a:latin typeface="Calibri"/>
                <a:ea typeface="Calibri"/>
                <a:cs typeface="Calibri"/>
                <a:sym typeface="Calibri"/>
              </a:rPr>
              <a:t>Egg-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1200" dirty="0">
                <a:latin typeface="Calibri"/>
                <a:ea typeface="Calibri"/>
                <a:cs typeface="Calibri"/>
                <a:sym typeface="Calibri"/>
              </a:rPr>
              <a:t>plant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3" name="Google Shape;323;p53"/>
          <p:cNvGrpSpPr/>
          <p:nvPr/>
        </p:nvGrpSpPr>
        <p:grpSpPr>
          <a:xfrm>
            <a:off x="288421" y="1374549"/>
            <a:ext cx="783600" cy="764700"/>
            <a:chOff x="8090296" y="3929124"/>
            <a:chExt cx="783600" cy="764700"/>
          </a:xfrm>
        </p:grpSpPr>
        <p:sp>
          <p:nvSpPr>
            <p:cNvPr id="324" name="Google Shape;324;p53"/>
            <p:cNvSpPr/>
            <p:nvPr/>
          </p:nvSpPr>
          <p:spPr>
            <a:xfrm>
              <a:off x="8090296" y="39291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5" name="Google Shape;325;p5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251466" y="4076626"/>
              <a:ext cx="461250" cy="4696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6" name="Google Shape;326;p53"/>
          <p:cNvSpPr/>
          <p:nvPr/>
        </p:nvSpPr>
        <p:spPr>
          <a:xfrm>
            <a:off x="7085634" y="2819649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F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3"/>
          <p:cNvSpPr/>
          <p:nvPr/>
        </p:nvSpPr>
        <p:spPr>
          <a:xfrm>
            <a:off x="1827171" y="2868086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2500">
                <a:latin typeface="Calibri"/>
                <a:ea typeface="Calibri"/>
                <a:cs typeface="Calibri"/>
                <a:sym typeface="Calibri"/>
              </a:rPr>
              <a:t>f</a:t>
            </a:r>
            <a:endParaRPr sz="2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53"/>
          <p:cNvSpPr/>
          <p:nvPr/>
        </p:nvSpPr>
        <p:spPr>
          <a:xfrm>
            <a:off x="3509621" y="1424699"/>
            <a:ext cx="783600" cy="764700"/>
          </a:xfrm>
          <a:prstGeom prst="hexagon">
            <a:avLst>
              <a:gd name="adj" fmla="val 25000"/>
              <a:gd name="vf" fmla="val 115470"/>
            </a:avLst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food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9" name="Google Shape;329;p53"/>
          <p:cNvGrpSpPr/>
          <p:nvPr/>
        </p:nvGrpSpPr>
        <p:grpSpPr>
          <a:xfrm>
            <a:off x="3788396" y="3932374"/>
            <a:ext cx="783600" cy="764700"/>
            <a:chOff x="3788396" y="3932374"/>
            <a:chExt cx="783600" cy="764700"/>
          </a:xfrm>
        </p:grpSpPr>
        <p:sp>
          <p:nvSpPr>
            <p:cNvPr id="330" name="Google Shape;330;p53"/>
            <p:cNvSpPr/>
            <p:nvPr/>
          </p:nvSpPr>
          <p:spPr>
            <a:xfrm>
              <a:off x="3788396" y="393237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endParaRPr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1" name="Google Shape;331;p5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67474" y="4098876"/>
              <a:ext cx="577174" cy="4251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" name="Google Shape;336;p54"/>
          <p:cNvGrpSpPr/>
          <p:nvPr/>
        </p:nvGrpSpPr>
        <p:grpSpPr>
          <a:xfrm>
            <a:off x="1491621" y="478974"/>
            <a:ext cx="6134513" cy="4205850"/>
            <a:chOff x="1567821" y="783774"/>
            <a:chExt cx="6134513" cy="4205850"/>
          </a:xfrm>
        </p:grpSpPr>
        <p:sp>
          <p:nvSpPr>
            <p:cNvPr id="337" name="Google Shape;337;p54"/>
            <p:cNvSpPr/>
            <p:nvPr/>
          </p:nvSpPr>
          <p:spPr>
            <a:xfrm>
              <a:off x="2184696" y="11661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54"/>
            <p:cNvSpPr/>
            <p:nvPr/>
          </p:nvSpPr>
          <p:spPr>
            <a:xfrm>
              <a:off x="2183846" y="19308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54"/>
            <p:cNvSpPr/>
            <p:nvPr/>
          </p:nvSpPr>
          <p:spPr>
            <a:xfrm>
              <a:off x="1567821" y="155934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1100">
                  <a:latin typeface="Calibri"/>
                  <a:ea typeface="Calibri"/>
                  <a:cs typeface="Calibri"/>
                  <a:sym typeface="Calibri"/>
                </a:rPr>
                <a:t>apple</a:t>
              </a: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0" name="Google Shape;340;p54"/>
            <p:cNvGrpSpPr/>
            <p:nvPr/>
          </p:nvGrpSpPr>
          <p:grpSpPr>
            <a:xfrm>
              <a:off x="2779396" y="2324049"/>
              <a:ext cx="783600" cy="764700"/>
              <a:chOff x="4371571" y="2189399"/>
              <a:chExt cx="783600" cy="764700"/>
            </a:xfrm>
          </p:grpSpPr>
          <p:sp>
            <p:nvSpPr>
              <p:cNvPr id="341" name="Google Shape;341;p54"/>
              <p:cNvSpPr/>
              <p:nvPr/>
            </p:nvSpPr>
            <p:spPr>
              <a:xfrm>
                <a:off x="4371571" y="2189399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2" name="Google Shape;342;p5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505109" y="2313478"/>
                <a:ext cx="516523" cy="51652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3" name="Google Shape;343;p54"/>
            <p:cNvSpPr/>
            <p:nvPr/>
          </p:nvSpPr>
          <p:spPr>
            <a:xfrm>
              <a:off x="2779396" y="383169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54"/>
            <p:cNvSpPr/>
            <p:nvPr/>
          </p:nvSpPr>
          <p:spPr>
            <a:xfrm>
              <a:off x="3377021" y="42249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54"/>
            <p:cNvSpPr/>
            <p:nvPr/>
          </p:nvSpPr>
          <p:spPr>
            <a:xfrm>
              <a:off x="3397121" y="34602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800">
                  <a:latin typeface="Calibri"/>
                  <a:ea typeface="Calibri"/>
                  <a:cs typeface="Calibri"/>
                  <a:sym typeface="Calibri"/>
                </a:rPr>
                <a:t>banana</a:t>
              </a:r>
              <a:endPara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6" name="Google Shape;346;p54"/>
            <p:cNvGrpSpPr/>
            <p:nvPr/>
          </p:nvGrpSpPr>
          <p:grpSpPr>
            <a:xfrm>
              <a:off x="3397121" y="2695524"/>
              <a:ext cx="783600" cy="764700"/>
              <a:chOff x="7127871" y="2876399"/>
              <a:chExt cx="783600" cy="764700"/>
            </a:xfrm>
          </p:grpSpPr>
          <p:sp>
            <p:nvSpPr>
              <p:cNvPr id="347" name="Google Shape;347;p54"/>
              <p:cNvSpPr/>
              <p:nvPr/>
            </p:nvSpPr>
            <p:spPr>
              <a:xfrm>
                <a:off x="7127871" y="2876399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48" name="Google Shape;348;p5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7248163" y="3022450"/>
                <a:ext cx="543024" cy="4726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9" name="Google Shape;349;p54"/>
            <p:cNvSpPr/>
            <p:nvPr/>
          </p:nvSpPr>
          <p:spPr>
            <a:xfrm>
              <a:off x="3377034" y="11661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54"/>
            <p:cNvSpPr/>
            <p:nvPr/>
          </p:nvSpPr>
          <p:spPr>
            <a:xfrm>
              <a:off x="3973871" y="155934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54"/>
            <p:cNvSpPr/>
            <p:nvPr/>
          </p:nvSpPr>
          <p:spPr>
            <a:xfrm>
              <a:off x="3973421" y="78377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Egg-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1200">
                  <a:latin typeface="Calibri"/>
                  <a:ea typeface="Calibri"/>
                  <a:cs typeface="Calibri"/>
                  <a:sym typeface="Calibri"/>
                </a:rPr>
                <a:t>plant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2" name="Google Shape;352;p54"/>
            <p:cNvGrpSpPr/>
            <p:nvPr/>
          </p:nvGrpSpPr>
          <p:grpSpPr>
            <a:xfrm>
              <a:off x="3973434" y="2324049"/>
              <a:ext cx="783600" cy="764700"/>
              <a:chOff x="8090296" y="3929124"/>
              <a:chExt cx="783600" cy="764700"/>
            </a:xfrm>
          </p:grpSpPr>
          <p:sp>
            <p:nvSpPr>
              <p:cNvPr id="353" name="Google Shape;353;p54"/>
              <p:cNvSpPr/>
              <p:nvPr/>
            </p:nvSpPr>
            <p:spPr>
              <a:xfrm>
                <a:off x="8090296" y="3929124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54" name="Google Shape;354;p5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8251466" y="4076626"/>
                <a:ext cx="461250" cy="46968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5" name="Google Shape;355;p54"/>
            <p:cNvSpPr/>
            <p:nvPr/>
          </p:nvSpPr>
          <p:spPr>
            <a:xfrm>
              <a:off x="5174109" y="383169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54"/>
            <p:cNvSpPr/>
            <p:nvPr/>
          </p:nvSpPr>
          <p:spPr>
            <a:xfrm>
              <a:off x="4569384" y="3460236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f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54"/>
            <p:cNvSpPr/>
            <p:nvPr/>
          </p:nvSpPr>
          <p:spPr>
            <a:xfrm>
              <a:off x="4569371" y="42249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1100">
                  <a:latin typeface="Calibri"/>
                  <a:ea typeface="Calibri"/>
                  <a:cs typeface="Calibri"/>
                  <a:sym typeface="Calibri"/>
                </a:rPr>
                <a:t>food</a:t>
              </a: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54"/>
            <p:cNvSpPr/>
            <p:nvPr/>
          </p:nvSpPr>
          <p:spPr>
            <a:xfrm>
              <a:off x="5157946" y="154847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54"/>
            <p:cNvSpPr/>
            <p:nvPr/>
          </p:nvSpPr>
          <p:spPr>
            <a:xfrm>
              <a:off x="5785109" y="11735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54"/>
            <p:cNvSpPr/>
            <p:nvPr/>
          </p:nvSpPr>
          <p:spPr>
            <a:xfrm>
              <a:off x="5157959" y="78377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1000">
                  <a:latin typeface="Calibri"/>
                  <a:ea typeface="Calibri"/>
                  <a:cs typeface="Calibri"/>
                  <a:sym typeface="Calibri"/>
                </a:rPr>
                <a:t>cookie</a:t>
              </a:r>
              <a:endPara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1" name="Google Shape;361;p54"/>
            <p:cNvGrpSpPr/>
            <p:nvPr/>
          </p:nvGrpSpPr>
          <p:grpSpPr>
            <a:xfrm>
              <a:off x="5157934" y="2313186"/>
              <a:ext cx="783600" cy="764700"/>
              <a:chOff x="5852696" y="3164424"/>
              <a:chExt cx="783600" cy="764700"/>
            </a:xfrm>
          </p:grpSpPr>
          <p:sp>
            <p:nvSpPr>
              <p:cNvPr id="362" name="Google Shape;362;p54"/>
              <p:cNvSpPr/>
              <p:nvPr/>
            </p:nvSpPr>
            <p:spPr>
              <a:xfrm>
                <a:off x="5852696" y="3164424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63" name="Google Shape;363;p54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921439" y="3301192"/>
                <a:ext cx="646125" cy="49115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64" name="Google Shape;364;p54"/>
            <p:cNvSpPr/>
            <p:nvPr/>
          </p:nvSpPr>
          <p:spPr>
            <a:xfrm>
              <a:off x="6918734" y="2695524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6359359" y="308874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2500">
                  <a:latin typeface="Calibri"/>
                  <a:ea typeface="Calibri"/>
                  <a:cs typeface="Calibri"/>
                  <a:sym typeface="Calibri"/>
                </a:rPr>
                <a:t>d</a:t>
              </a:r>
              <a:endPara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6359359" y="2307749"/>
              <a:ext cx="783600" cy="764700"/>
            </a:xfrm>
            <a:prstGeom prst="hexagon">
              <a:avLst>
                <a:gd name="adj" fmla="val 25000"/>
                <a:gd name="vf" fmla="val 115470"/>
              </a:avLst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1000"/>
                </a:spcBef>
                <a:spcAft>
                  <a:spcPts val="600"/>
                </a:spcAft>
                <a:buNone/>
              </a:pPr>
              <a:r>
                <a:rPr lang="en" sz="1000">
                  <a:latin typeface="Calibri"/>
                  <a:ea typeface="Calibri"/>
                  <a:cs typeface="Calibri"/>
                  <a:sym typeface="Calibri"/>
                </a:rPr>
                <a:t>donut</a:t>
              </a:r>
              <a:endPara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7" name="Google Shape;367;p54"/>
            <p:cNvGrpSpPr/>
            <p:nvPr/>
          </p:nvGrpSpPr>
          <p:grpSpPr>
            <a:xfrm>
              <a:off x="5783446" y="2695524"/>
              <a:ext cx="783600" cy="764700"/>
              <a:chOff x="7596996" y="3474324"/>
              <a:chExt cx="783600" cy="764700"/>
            </a:xfrm>
          </p:grpSpPr>
          <p:sp>
            <p:nvSpPr>
              <p:cNvPr id="368" name="Google Shape;368;p54"/>
              <p:cNvSpPr/>
              <p:nvPr/>
            </p:nvSpPr>
            <p:spPr>
              <a:xfrm>
                <a:off x="7596996" y="3474324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69" name="Google Shape;369;p54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7734847" y="3697760"/>
                <a:ext cx="507901" cy="31784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70" name="Google Shape;370;p54"/>
            <p:cNvGrpSpPr/>
            <p:nvPr/>
          </p:nvGrpSpPr>
          <p:grpSpPr>
            <a:xfrm>
              <a:off x="4569371" y="2688149"/>
              <a:ext cx="783600" cy="764700"/>
              <a:chOff x="3788396" y="3932374"/>
              <a:chExt cx="783600" cy="764700"/>
            </a:xfrm>
          </p:grpSpPr>
          <p:sp>
            <p:nvSpPr>
              <p:cNvPr id="371" name="Google Shape;371;p54"/>
              <p:cNvSpPr/>
              <p:nvPr/>
            </p:nvSpPr>
            <p:spPr>
              <a:xfrm>
                <a:off x="3788396" y="3932374"/>
                <a:ext cx="783600" cy="764700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381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5000"/>
                  </a:lnSpc>
                  <a:spcBef>
                    <a:spcPts val="1000"/>
                  </a:spcBef>
                  <a:spcAft>
                    <a:spcPts val="600"/>
                  </a:spcAft>
                  <a:buNone/>
                </a:pPr>
                <a:endParaRPr sz="2500" b="0" i="0" u="none" strike="noStrike" cap="none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72" name="Google Shape;372;p54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3867474" y="4098876"/>
                <a:ext cx="577174" cy="4251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8" name="Google Shape;378;p55" title="K20 Center 15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"/>
            <a:ext cx="914399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6"/>
          <p:cNvSpPr txBox="1">
            <a:spLocks noGrp="1"/>
          </p:cNvSpPr>
          <p:nvPr>
            <p:ph type="title" idx="4294967295"/>
          </p:nvPr>
        </p:nvSpPr>
        <p:spPr>
          <a:xfrm>
            <a:off x="750438" y="288925"/>
            <a:ext cx="5930900" cy="5715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Create Your Own Mandela Effect </a:t>
            </a:r>
            <a:endParaRPr dirty="0"/>
          </a:p>
        </p:txBody>
      </p:sp>
      <p:sp>
        <p:nvSpPr>
          <p:cNvPr id="384" name="Google Shape;384;p56"/>
          <p:cNvSpPr txBox="1">
            <a:spLocks noGrp="1"/>
          </p:cNvSpPr>
          <p:nvPr>
            <p:ph type="body" idx="4294967295"/>
          </p:nvPr>
        </p:nvSpPr>
        <p:spPr>
          <a:xfrm>
            <a:off x="622300" y="1171444"/>
            <a:ext cx="7197397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With your group, choose a familiar brand, quote, story, popular lyric, image, etc. to create your own Mandela Effect.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You can create this image using Canva, Google slides or Draw, or using paper. 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Once you have created your images, move them to a Google or Powerpoint slide and submit them.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7"/>
          <p:cNvSpPr txBox="1">
            <a:spLocks noGrp="1"/>
          </p:cNvSpPr>
          <p:nvPr>
            <p:ph type="title" idx="4294967295"/>
          </p:nvPr>
        </p:nvSpPr>
        <p:spPr>
          <a:xfrm>
            <a:off x="641219" y="436107"/>
            <a:ext cx="4296541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Walking Vote</a:t>
            </a:r>
            <a:endParaRPr dirty="0"/>
          </a:p>
        </p:txBody>
      </p:sp>
      <p:sp>
        <p:nvSpPr>
          <p:cNvPr id="390" name="Google Shape;390;p57"/>
          <p:cNvSpPr txBox="1">
            <a:spLocks noGrp="1"/>
          </p:cNvSpPr>
          <p:nvPr>
            <p:ph type="body" idx="4294967295"/>
          </p:nvPr>
        </p:nvSpPr>
        <p:spPr>
          <a:xfrm>
            <a:off x="529722" y="1120994"/>
            <a:ext cx="7750328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Everyone will start in the middle.</a:t>
            </a: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When your image comes up, one person from your group will present to the class. </a:t>
            </a:r>
            <a:endParaRPr dirty="0"/>
          </a:p>
        </p:txBody>
      </p:sp>
      <p:pic>
        <p:nvPicPr>
          <p:cNvPr id="391" name="Google Shape;39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2775" y="2674600"/>
            <a:ext cx="3018450" cy="169787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7"/>
          <p:cNvSpPr/>
          <p:nvPr/>
        </p:nvSpPr>
        <p:spPr>
          <a:xfrm>
            <a:off x="1102750" y="3090925"/>
            <a:ext cx="2012400" cy="1078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991B1E"/>
          </a:solidFill>
          <a:ln w="9525" cap="flat" cmpd="sng">
            <a:solidFill>
              <a:srgbClr val="991B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7"/>
          <p:cNvSpPr/>
          <p:nvPr/>
        </p:nvSpPr>
        <p:spPr>
          <a:xfrm flipH="1">
            <a:off x="5867425" y="3060475"/>
            <a:ext cx="2012400" cy="10785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991B1E"/>
          </a:solidFill>
          <a:ln w="9525" cap="flat" cmpd="sng">
            <a:solidFill>
              <a:srgbClr val="991B1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7"/>
          <p:cNvSpPr txBox="1"/>
          <p:nvPr/>
        </p:nvSpPr>
        <p:spPr>
          <a:xfrm>
            <a:off x="1682300" y="3377585"/>
            <a:ext cx="11268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7"/>
          <p:cNvSpPr txBox="1"/>
          <p:nvPr/>
        </p:nvSpPr>
        <p:spPr>
          <a:xfrm>
            <a:off x="6205450" y="3270935"/>
            <a:ext cx="11268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7"/>
          <p:cNvSpPr txBox="1"/>
          <p:nvPr/>
        </p:nvSpPr>
        <p:spPr>
          <a:xfrm>
            <a:off x="1835225" y="3014725"/>
            <a:ext cx="10551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7"/>
          <p:cNvSpPr txBox="1"/>
          <p:nvPr/>
        </p:nvSpPr>
        <p:spPr>
          <a:xfrm>
            <a:off x="6393700" y="2984275"/>
            <a:ext cx="1055100" cy="2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8"/>
          <p:cNvSpPr txBox="1">
            <a:spLocks noGrp="1"/>
          </p:cNvSpPr>
          <p:nvPr>
            <p:ph type="title" idx="4294967295"/>
          </p:nvPr>
        </p:nvSpPr>
        <p:spPr>
          <a:xfrm>
            <a:off x="641219" y="362475"/>
            <a:ext cx="6787493" cy="57308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Claim, Evidence, and Reasoning (CER-ER)</a:t>
            </a:r>
            <a:endParaRPr dirty="0"/>
          </a:p>
        </p:txBody>
      </p:sp>
      <p:sp>
        <p:nvSpPr>
          <p:cNvPr id="403" name="Google Shape;403;p58"/>
          <p:cNvSpPr txBox="1">
            <a:spLocks noGrp="1"/>
          </p:cNvSpPr>
          <p:nvPr>
            <p:ph type="body" idx="4294967295"/>
          </p:nvPr>
        </p:nvSpPr>
        <p:spPr>
          <a:xfrm>
            <a:off x="561252" y="1070544"/>
            <a:ext cx="6867460" cy="341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63500" indent="0">
              <a:buNone/>
            </a:pPr>
            <a:r>
              <a:rPr lang="en" dirty="0"/>
              <a:t>Prompt: </a:t>
            </a:r>
            <a:r>
              <a:rPr lang="en-US" i="1" dirty="0"/>
              <a:t>How can memory explain the Mandela Effect? Do you think the Mandela effect is real? Why or why not?</a:t>
            </a:r>
            <a:endParaRPr lang="en-US" dirty="0"/>
          </a:p>
          <a:p>
            <a:pPr marL="635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Develop a </a:t>
            </a:r>
            <a:r>
              <a:rPr lang="en" b="1" dirty="0"/>
              <a:t>claim </a:t>
            </a:r>
            <a:r>
              <a:rPr lang="en" dirty="0"/>
              <a:t>based on the question prompt.</a:t>
            </a:r>
            <a:endParaRPr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Write down </a:t>
            </a:r>
            <a:r>
              <a:rPr lang="en" u="sng" dirty="0"/>
              <a:t>two</a:t>
            </a:r>
            <a:r>
              <a:rPr lang="en" dirty="0"/>
              <a:t> </a:t>
            </a:r>
            <a:r>
              <a:rPr lang="en" b="1" dirty="0"/>
              <a:t>text evidence</a:t>
            </a:r>
            <a:r>
              <a:rPr lang="en" dirty="0"/>
              <a:t>—quotes or statements from the reading or textbook—that supports your claim.</a:t>
            </a:r>
            <a:endParaRPr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" dirty="0"/>
              <a:t>Provide </a:t>
            </a:r>
            <a:r>
              <a:rPr lang="en" u="sng" dirty="0"/>
              <a:t>two</a:t>
            </a:r>
            <a:r>
              <a:rPr lang="en" dirty="0"/>
              <a:t> </a:t>
            </a:r>
            <a:r>
              <a:rPr lang="en" b="1" dirty="0"/>
              <a:t>reasonings</a:t>
            </a:r>
            <a:r>
              <a:rPr lang="en" dirty="0"/>
              <a:t> regarding how the evidence supports your claim.</a:t>
            </a:r>
            <a:endParaRPr dirty="0"/>
          </a:p>
        </p:txBody>
      </p:sp>
      <p:pic>
        <p:nvPicPr>
          <p:cNvPr id="404" name="Google Shape;404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0875" y="362475"/>
            <a:ext cx="1295400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6" title="Screenshot 2025-05-15 at 2.15.2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4975" y="160025"/>
            <a:ext cx="473371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7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314" y="1244925"/>
            <a:ext cx="6651666" cy="3194645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0" name="Google Shape;130;p27"/>
          <p:cNvSpPr txBox="1"/>
          <p:nvPr/>
        </p:nvSpPr>
        <p:spPr>
          <a:xfrm>
            <a:off x="1052084" y="109922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7"/>
          <p:cNvSpPr txBox="1"/>
          <p:nvPr/>
        </p:nvSpPr>
        <p:spPr>
          <a:xfrm>
            <a:off x="6969166" y="848175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7"/>
          <p:cNvSpPr txBox="1"/>
          <p:nvPr/>
        </p:nvSpPr>
        <p:spPr>
          <a:xfrm>
            <a:off x="137175" y="298850"/>
            <a:ext cx="8465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8" title="Screenshot 2025-05-15 at 2.16.4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3313" y="82950"/>
            <a:ext cx="507737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9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125" y="891300"/>
            <a:ext cx="7343452" cy="325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9"/>
          <p:cNvSpPr txBox="1"/>
          <p:nvPr/>
        </p:nvSpPr>
        <p:spPr>
          <a:xfrm>
            <a:off x="715881" y="686917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7775275" y="698933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9"/>
          <p:cNvSpPr txBox="1"/>
          <p:nvPr/>
        </p:nvSpPr>
        <p:spPr>
          <a:xfrm>
            <a:off x="464800" y="152400"/>
            <a:ext cx="7490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 title="Screenshot 2025-05-15 at 2.17.31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0738" y="152400"/>
            <a:ext cx="4942536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 descr="mandela effect" title="mandela effec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61000" y="762000"/>
            <a:ext cx="75095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/>
        </p:nvSpPr>
        <p:spPr>
          <a:xfrm>
            <a:off x="461000" y="762000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5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1"/>
          <p:cNvSpPr txBox="1"/>
          <p:nvPr/>
        </p:nvSpPr>
        <p:spPr>
          <a:xfrm>
            <a:off x="7395078" y="707400"/>
            <a:ext cx="748500" cy="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sz="5800" dirty="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31"/>
          <p:cNvSpPr txBox="1"/>
          <p:nvPr/>
        </p:nvSpPr>
        <p:spPr>
          <a:xfrm>
            <a:off x="236200" y="152400"/>
            <a:ext cx="773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Which is the correct one?</a:t>
            </a:r>
            <a:endParaRPr sz="36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1399</Words>
  <Application>Microsoft Office PowerPoint</Application>
  <PresentationFormat>On-screen Show (16:9)</PresentationFormat>
  <Paragraphs>204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Noto Sans Symbols</vt:lpstr>
      <vt:lpstr>Wingdings</vt:lpstr>
      <vt:lpstr>Arial</vt:lpstr>
      <vt:lpstr>Lora</vt:lpstr>
      <vt:lpstr>Calibri</vt:lpstr>
      <vt:lpstr>LEARN theme</vt:lpstr>
      <vt:lpstr>Wait…What?! When Memory and Reality Don’t Match</vt:lpstr>
      <vt:lpstr>Walking Vote</vt:lpstr>
      <vt:lpstr>Which is the correct one?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Walking Vote Debrief</vt:lpstr>
      <vt:lpstr>Essential Question</vt:lpstr>
      <vt:lpstr>Lesson Objectives</vt:lpstr>
      <vt:lpstr>Memory Exercise</vt:lpstr>
      <vt:lpstr>Exercise 1</vt:lpstr>
      <vt:lpstr>Memory Exercise–Your Turn! </vt:lpstr>
      <vt:lpstr>How many did you get correct?</vt:lpstr>
      <vt:lpstr>Exercise 2</vt:lpstr>
      <vt:lpstr>Memory Exercise–Your Turn! </vt:lpstr>
      <vt:lpstr>How many did you get correct?</vt:lpstr>
      <vt:lpstr>Memory Exercise Debrief</vt:lpstr>
      <vt:lpstr>What is an annotation?</vt:lpstr>
      <vt:lpstr>Annotating Text</vt:lpstr>
      <vt:lpstr>Honeycomb Harvest</vt:lpstr>
      <vt:lpstr>Example Honeycomb Harvest</vt:lpstr>
      <vt:lpstr>PowerPoint Presentation</vt:lpstr>
      <vt:lpstr>PowerPoint Presentation</vt:lpstr>
      <vt:lpstr>Create Your Own Mandela Effect </vt:lpstr>
      <vt:lpstr>Walking Vote</vt:lpstr>
      <vt:lpstr>Claim, Evidence, and Reasoning (CER-ER)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Pam</dc:creator>
  <cp:lastModifiedBy>McLeod Porter, Delma</cp:lastModifiedBy>
  <cp:revision>3</cp:revision>
  <dcterms:modified xsi:type="dcterms:W3CDTF">2025-06-02T12:52:32Z</dcterms:modified>
</cp:coreProperties>
</file>