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6"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jEjHZyv6GZuXYpQsWz7WA9e4OKa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A0371C-8FD1-8D40-9FB1-0FE4EB370F36}" v="4" dt="2025-06-16T18:59:24.1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04"/>
    <p:restoredTop sz="94620"/>
  </p:normalViewPr>
  <p:slideViewPr>
    <p:cSldViewPr snapToGrid="0">
      <p:cViewPr varScale="1">
        <p:scale>
          <a:sx n="196" d="100"/>
          <a:sy n="196" d="100"/>
        </p:scale>
        <p:origin x="184" y="16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customschemas.google.com/relationships/presentationmetadata" Target="meta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learn.k20center.ou.edu/strategy/101"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learn.k20center.ou.edu/strategy/101%E2%80%8B%E2%80%8B%E2%80%8B%E2%80%8B%E2%80%8B%E2%80%8B%E2%80%8B"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96"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youtube.com/watch?v=HcEEAnwOt2c&amp;list=PL-aUhEQeaZXLMF3fItNDxiuSkEr0pq0c2&amp;index=4"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2554"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96"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youtube.com/watch?v=6ilD555O_RE&amp;list=PL-aUhEQeaZXLMF3fItNDxiuSkEr0pq0c2&amp;index=2"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earn.k20center.ou.edu/strategy/3748"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g8sMoZ2fgZw&amp;t=1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35b3db4ec2e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35b3db4ec2e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5d626d56e6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35d626d56e6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35d626d56e6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5d626d56e6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35b3db4ec2e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35b3db4ec2e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US" dirty="0">
                <a:latin typeface="Calibri"/>
                <a:ea typeface="Calibri"/>
                <a:cs typeface="Calibri"/>
                <a:sym typeface="Calibri"/>
              </a:rPr>
              <a:t>K20 Center. (n.d.). Poms: Point of most significance. Strategies.</a:t>
            </a:r>
            <a:r>
              <a:rPr lang="en-US"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a:t>
            </a:r>
            <a:r>
              <a:rPr lang="en-US" u="sng" dirty="0">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https://learn.k20center.ou.edu/strategy/101​​​​​​​</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100"/>
              <a:buNone/>
            </a:pPr>
            <a:r>
              <a:rPr lang="en-US" dirty="0">
                <a:latin typeface="Calibri"/>
                <a:ea typeface="Calibri"/>
                <a:cs typeface="Calibri"/>
                <a:sym typeface="Calibri"/>
              </a:rPr>
              <a:t>K20 Center. (n.d.). ABC graffiti. Strategies. </a:t>
            </a:r>
            <a:r>
              <a:rPr lang="en-US"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https://learn.k20center.ou.edu/strategy/96</a:t>
            </a:r>
            <a:endParaRPr dirty="0"/>
          </a:p>
          <a:p>
            <a:pPr marL="0" lvl="0" indent="0" algn="l" rtl="0">
              <a:spcBef>
                <a:spcPts val="1000"/>
              </a:spcBef>
              <a:spcAft>
                <a:spcPts val="0"/>
              </a:spcAft>
              <a:buSzPts val="1100"/>
              <a:buNone/>
            </a:pPr>
            <a:r>
              <a:rPr lang="en-US" dirty="0"/>
              <a:t>K20 Center. (2021, September 21). </a:t>
            </a:r>
            <a:r>
              <a:rPr lang="en-US" i="1" dirty="0"/>
              <a:t>2 Minute Timer</a:t>
            </a:r>
            <a:r>
              <a:rPr lang="en-US" dirty="0"/>
              <a:t>. YouTube [Video]. </a:t>
            </a:r>
            <a:r>
              <a:rPr lang="en-US" dirty="0">
                <a:hlinkClick r:id="rId4"/>
              </a:rPr>
              <a:t>https://www.youtube.com/watch?v=HcEEAnwOt2c&amp;list=PL-aUhEQeaZXLMF3fItNDxiuSkEr0pq0c2&amp;index=4</a:t>
            </a:r>
            <a:r>
              <a:rPr lang="en-US" dirty="0"/>
              <a:t> </a:t>
            </a:r>
            <a:endParaRPr dirty="0">
              <a:latin typeface="Calibri"/>
              <a:ea typeface="Calibri"/>
              <a:cs typeface="Calibri"/>
              <a:sym typeface="Calibri"/>
            </a:endParaRPr>
          </a:p>
          <a:p>
            <a:pPr marL="0" lvl="0" indent="0" algn="l" rtl="0">
              <a:lnSpc>
                <a:spcPct val="115000"/>
              </a:lnSpc>
              <a:spcBef>
                <a:spcPts val="0"/>
              </a:spcBef>
              <a:spcAft>
                <a:spcPts val="1000"/>
              </a:spcAft>
              <a:buSzPts val="1100"/>
              <a:buNone/>
            </a:pPr>
            <a:endParaRPr dirty="0"/>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5b3db4ec2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35b3db4ec2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r>
              <a:rPr lang="en-US" dirty="0">
                <a:latin typeface="Calibri"/>
                <a:ea typeface="Calibri"/>
                <a:cs typeface="Calibri"/>
                <a:sym typeface="Calibri"/>
              </a:rPr>
              <a:t>K20 Center. (n.d.). </a:t>
            </a:r>
            <a:r>
              <a:rPr lang="en-US" dirty="0" err="1">
                <a:latin typeface="Calibri"/>
                <a:ea typeface="Calibri"/>
                <a:cs typeface="Calibri"/>
                <a:sym typeface="Calibri"/>
              </a:rPr>
              <a:t>GramIt</a:t>
            </a:r>
            <a:r>
              <a:rPr lang="en-US" dirty="0">
                <a:latin typeface="Calibri"/>
                <a:ea typeface="Calibri"/>
                <a:cs typeface="Calibri"/>
                <a:sym typeface="Calibri"/>
              </a:rPr>
              <a:t>. Strategies. </a:t>
            </a:r>
            <a:r>
              <a:rPr lang="en-US"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https://learn.k20center.ou.edu/strategy/2554</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35b3db4ec2e_0_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100"/>
              <a:buNone/>
            </a:pPr>
            <a:r>
              <a:rPr lang="en-US" dirty="0">
                <a:latin typeface="Calibri"/>
                <a:ea typeface="Calibri"/>
                <a:cs typeface="Calibri"/>
                <a:sym typeface="Calibri"/>
              </a:rPr>
              <a:t>K20 Center. (n.d.). ABC graffiti. Strategies. </a:t>
            </a:r>
            <a:r>
              <a:rPr lang="en-US"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https://learn.k20center.ou.edu/strategy/96</a:t>
            </a:r>
            <a:endParaRPr dirty="0"/>
          </a:p>
          <a:p>
            <a:pPr marL="0" lvl="0" indent="0" algn="l" rtl="0">
              <a:spcBef>
                <a:spcPts val="1000"/>
              </a:spcBef>
              <a:spcAft>
                <a:spcPts val="0"/>
              </a:spcAft>
              <a:buSzPts val="1100"/>
              <a:buNone/>
            </a:pPr>
            <a:r>
              <a:rPr lang="en-US" dirty="0"/>
              <a:t>K20 Center. (2021, September 21). </a:t>
            </a:r>
            <a:r>
              <a:rPr lang="en-US" i="1" dirty="0"/>
              <a:t>1 Minute Timer</a:t>
            </a:r>
            <a:r>
              <a:rPr lang="en-US" dirty="0"/>
              <a:t>. YouTube [Video]. </a:t>
            </a:r>
            <a:r>
              <a:rPr lang="en-US" dirty="0">
                <a:hlinkClick r:id="rId4"/>
              </a:rPr>
              <a:t>https://www.youtube.com/watch?v=6ilD555O_RE&amp;list=PL-aUhEQeaZXLMF3fItNDxiuSkEr0pq0c2&amp;index=2</a:t>
            </a:r>
            <a:r>
              <a:rPr lang="en-US" dirty="0"/>
              <a:t> </a:t>
            </a:r>
            <a:endParaRPr dirty="0">
              <a:latin typeface="Calibri"/>
              <a:ea typeface="Calibri"/>
              <a:cs typeface="Calibri"/>
              <a:sym typeface="Calibri"/>
            </a:endParaRPr>
          </a:p>
          <a:p>
            <a:pPr marL="0" lvl="0" indent="0" algn="l" rtl="0">
              <a:lnSpc>
                <a:spcPct val="115000"/>
              </a:lnSpc>
              <a:spcBef>
                <a:spcPts val="0"/>
              </a:spcBef>
              <a:spcAft>
                <a:spcPts val="1000"/>
              </a:spcAft>
              <a:buSzPts val="1100"/>
              <a:buNone/>
            </a:pPr>
            <a:endParaRPr dirty="0"/>
          </a:p>
        </p:txBody>
      </p:sp>
      <p:sp>
        <p:nvSpPr>
          <p:cNvPr id="128" name="Google Shape;128;g35b3db4ec2e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5b3db4ec2e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35b3db4ec2e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dirty="0">
                <a:latin typeface="Calibri"/>
                <a:ea typeface="Calibri"/>
                <a:cs typeface="Calibri"/>
                <a:sym typeface="Calibri"/>
              </a:rPr>
              <a:t>K20 Center. (n.d.). 30 second spotlight. Strategies. </a:t>
            </a:r>
            <a:r>
              <a:rPr lang="en-US"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https://learn.k20center.ou.edu/strategy/3748</a:t>
            </a:r>
            <a:r>
              <a:rPr lang="en-US" dirty="0">
                <a:latin typeface="Calibri"/>
                <a:ea typeface="Calibri"/>
                <a:cs typeface="Calibri"/>
                <a:sym typeface="Calibri"/>
              </a:rPr>
              <a:t> </a:t>
            </a:r>
            <a:endParaRPr dirty="0">
              <a:latin typeface="Calibri"/>
              <a:ea typeface="Calibri"/>
              <a:cs typeface="Calibri"/>
              <a:sym typeface="Calibri"/>
            </a:endParaRPr>
          </a:p>
          <a:p>
            <a:pPr marL="0" lvl="0" indent="0" algn="l" rtl="0">
              <a:spcBef>
                <a:spcPts val="100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35b3db4ec2e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35b3db4ec2e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1200"/>
              </a:spcAft>
              <a:buNone/>
            </a:pPr>
            <a:r>
              <a:rPr lang="en-US" dirty="0">
                <a:latin typeface="Calibri"/>
                <a:ea typeface="Calibri"/>
                <a:cs typeface="Calibri"/>
                <a:sym typeface="Calibri"/>
              </a:rPr>
              <a:t>K20 Center. (2022, July 21). </a:t>
            </a:r>
            <a:r>
              <a:rPr lang="en-US" i="1" dirty="0">
                <a:latin typeface="Calibri"/>
                <a:ea typeface="Calibri"/>
                <a:cs typeface="Calibri"/>
                <a:sym typeface="Calibri"/>
              </a:rPr>
              <a:t>Matrices in computer graphics</a:t>
            </a:r>
            <a:r>
              <a:rPr lang="en-US" dirty="0">
                <a:latin typeface="Calibri"/>
                <a:ea typeface="Calibri"/>
                <a:cs typeface="Calibri"/>
                <a:sym typeface="Calibri"/>
              </a:rPr>
              <a:t>. YouTube [Video]. </a:t>
            </a:r>
            <a:r>
              <a:rPr lang="en-US" u="sng" dirty="0">
                <a:solidFill>
                  <a:schemeClr val="hlink"/>
                </a:solidFill>
                <a:latin typeface="Calibri"/>
                <a:ea typeface="Calibri"/>
                <a:cs typeface="Calibri"/>
                <a:sym typeface="Calibri"/>
                <a:hlinkClick r:id="rId3"/>
              </a:rPr>
              <a:t>https://www.youtube.com/watch?v=g8sMoZ2fgZw&amp;t=1s</a:t>
            </a:r>
            <a:r>
              <a:rPr lang="en-US" dirty="0">
                <a:latin typeface="Calibri"/>
                <a:ea typeface="Calibri"/>
                <a:cs typeface="Calibri"/>
                <a:sym typeface="Calibri"/>
              </a:rPr>
              <a:t> </a:t>
            </a:r>
            <a:endParaRPr dirty="0">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3"/>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25"/>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25"/>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25"/>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25"/>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26"/>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26"/>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27"/>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2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15"/>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5"/>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1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16"/>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6"/>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17"/>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1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1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1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1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8"/>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18"/>
          <p:cNvSpPr>
            <a:spLocks noGrp="1"/>
          </p:cNvSpPr>
          <p:nvPr>
            <p:ph type="pic" idx="2"/>
          </p:nvPr>
        </p:nvSpPr>
        <p:spPr>
          <a:xfrm>
            <a:off x="5911850" y="1663336"/>
            <a:ext cx="1828800" cy="1828009"/>
          </a:xfrm>
          <a:prstGeom prst="rect">
            <a:avLst/>
          </a:prstGeom>
          <a:noFill/>
          <a:ln>
            <a:no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1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1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9"/>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19"/>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20"/>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2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0"/>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20"/>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20"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21"/>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1"/>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22"/>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2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2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2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24"/>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4"/>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24"/>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2"/>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4"/>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4"/>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youtube.com/watch?v=HcEEAnwOt2c&amp;list=PL-aUhEQeaZXLMF3fItNDxiuSkEr0pq0c2&amp;index=4" TargetMode="External"/><Relationship Id="rId5" Type="http://schemas.openxmlformats.org/officeDocument/2006/relationships/image" Target="../media/image6.jpg"/><Relationship Id="rId4" Type="http://schemas.openxmlformats.org/officeDocument/2006/relationships/hyperlink" Target="http://www.youtube.com/watch?v=HcEEAnwOt2c"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hyperlink" Target="http://www.youtube.com/watch?v=6ilD555O_RE" TargetMode="External"/><Relationship Id="rId4" Type="http://schemas.openxmlformats.org/officeDocument/2006/relationships/hyperlink" Target="https://www.youtube.com/watch?v=6ilD555O_RE&amp;list=PL-aUhEQeaZXLMF3fItNDxiuSkEr0pq0c2&amp;index=2"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g8sMoZ2fgZw&amp;t=1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jpg"/><Relationship Id="rId4" Type="http://schemas.openxmlformats.org/officeDocument/2006/relationships/hyperlink" Target="http://www.youtube.com/watch?v=g8sMoZ2fgZ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g35b3db4ec2e_0_34"/>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dirty="0"/>
              <a:t>Work with your partner to complete the puzzle.</a:t>
            </a:r>
            <a:endParaRPr dirty="0"/>
          </a:p>
          <a:p>
            <a:pPr marL="457200" lvl="0" indent="-393700" algn="l" rtl="0">
              <a:spcBef>
                <a:spcPts val="520"/>
              </a:spcBef>
              <a:spcAft>
                <a:spcPts val="0"/>
              </a:spcAft>
              <a:buSzPts val="2600"/>
              <a:buAutoNum type="arabicPeriod"/>
            </a:pPr>
            <a:r>
              <a:rPr lang="en-US" dirty="0"/>
              <a:t>Cut out all 9 square tiles.</a:t>
            </a:r>
            <a:endParaRPr dirty="0"/>
          </a:p>
          <a:p>
            <a:pPr marL="457200" lvl="0" indent="-393700" algn="l" rtl="0">
              <a:spcBef>
                <a:spcPts val="0"/>
              </a:spcBef>
              <a:spcAft>
                <a:spcPts val="0"/>
              </a:spcAft>
              <a:buSzPts val="2600"/>
              <a:buAutoNum type="arabicPeriod"/>
            </a:pPr>
            <a:r>
              <a:rPr lang="en-US" dirty="0"/>
              <a:t>Rearrange the tiles to form one large square so that touching sides show equivalent values.</a:t>
            </a:r>
            <a:endParaRPr dirty="0"/>
          </a:p>
          <a:p>
            <a:pPr marL="457200" lvl="0" indent="-393700" algn="l" rtl="0">
              <a:spcBef>
                <a:spcPts val="0"/>
              </a:spcBef>
              <a:spcAft>
                <a:spcPts val="0"/>
              </a:spcAft>
              <a:buSzPts val="2600"/>
              <a:buAutoNum type="arabicPeriod"/>
            </a:pPr>
            <a:r>
              <a:rPr lang="en-US" dirty="0"/>
              <a:t>When you think you’ve solved it, raise your hand for a quick check.</a:t>
            </a:r>
            <a:endParaRPr dirty="0"/>
          </a:p>
          <a:p>
            <a:pPr marL="457200" lvl="0" indent="-393700" algn="l" rtl="0">
              <a:spcBef>
                <a:spcPts val="0"/>
              </a:spcBef>
              <a:spcAft>
                <a:spcPts val="0"/>
              </a:spcAft>
              <a:buSzPts val="2600"/>
              <a:buAutoNum type="arabicPeriod"/>
            </a:pPr>
            <a:r>
              <a:rPr lang="en-US" dirty="0"/>
              <a:t>If something doesn’t match, keep adjusting until it all fits!</a:t>
            </a:r>
            <a:endParaRPr dirty="0"/>
          </a:p>
        </p:txBody>
      </p:sp>
      <p:sp>
        <p:nvSpPr>
          <p:cNvPr id="156" name="Google Shape;156;g35b3db4ec2e_0_34"/>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dirty="0"/>
              <a:t>Square Puzzle</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Shape 160"/>
        <p:cNvGrpSpPr/>
        <p:nvPr/>
      </p:nvGrpSpPr>
      <p:grpSpPr>
        <a:xfrm>
          <a:off x="0" y="0"/>
          <a:ext cx="0" cy="0"/>
          <a:chOff x="0" y="0"/>
          <a:chExt cx="0" cy="0"/>
        </a:xfrm>
      </p:grpSpPr>
      <p:sp>
        <p:nvSpPr>
          <p:cNvPr id="161" name="Google Shape;161;g35d626d56e6_0_4"/>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dirty="0"/>
              <a:t>*Top left corner of puzzle</a:t>
            </a:r>
            <a:endParaRPr dirty="0"/>
          </a:p>
        </p:txBody>
      </p:sp>
      <p:sp>
        <p:nvSpPr>
          <p:cNvPr id="162" name="Google Shape;162;g35d626d56e6_0_4"/>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dirty="0"/>
              <a:t>Square Puzzle: Step One</a:t>
            </a:r>
            <a:endParaRPr dirty="0"/>
          </a:p>
        </p:txBody>
      </p:sp>
      <p:pic>
        <p:nvPicPr>
          <p:cNvPr id="163" name="Google Shape;163;g35d626d56e6_0_4"/>
          <p:cNvPicPr preferRelativeResize="0"/>
          <p:nvPr/>
        </p:nvPicPr>
        <p:blipFill>
          <a:blip r:embed="rId3">
            <a:alphaModFix/>
          </a:blip>
          <a:stretch>
            <a:fillRect/>
          </a:stretch>
        </p:blipFill>
        <p:spPr>
          <a:xfrm>
            <a:off x="2112400" y="2089513"/>
            <a:ext cx="2438400" cy="24860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Shape 167"/>
        <p:cNvGrpSpPr/>
        <p:nvPr/>
      </p:nvGrpSpPr>
      <p:grpSpPr>
        <a:xfrm>
          <a:off x="0" y="0"/>
          <a:ext cx="0" cy="0"/>
          <a:chOff x="0" y="0"/>
          <a:chExt cx="0" cy="0"/>
        </a:xfrm>
      </p:grpSpPr>
      <p:sp>
        <p:nvSpPr>
          <p:cNvPr id="168" name="Google Shape;168;g35d626d56e6_0_9"/>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a:t>*Top left corner and top middle of puzzle</a:t>
            </a:r>
            <a:endParaRPr/>
          </a:p>
        </p:txBody>
      </p:sp>
      <p:sp>
        <p:nvSpPr>
          <p:cNvPr id="169" name="Google Shape;169;g35d626d56e6_0_9"/>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dirty="0"/>
              <a:t>Square Puzzle: Step Two</a:t>
            </a:r>
            <a:endParaRPr dirty="0"/>
          </a:p>
        </p:txBody>
      </p:sp>
      <p:pic>
        <p:nvPicPr>
          <p:cNvPr id="170" name="Google Shape;170;g35d626d56e6_0_9"/>
          <p:cNvPicPr preferRelativeResize="0"/>
          <p:nvPr/>
        </p:nvPicPr>
        <p:blipFill>
          <a:blip r:embed="rId3">
            <a:alphaModFix/>
          </a:blip>
          <a:stretch>
            <a:fillRect/>
          </a:stretch>
        </p:blipFill>
        <p:spPr>
          <a:xfrm rot="5400000">
            <a:off x="4742050" y="2089525"/>
            <a:ext cx="2438400" cy="2486025"/>
          </a:xfrm>
          <a:prstGeom prst="rect">
            <a:avLst/>
          </a:prstGeom>
          <a:noFill/>
          <a:ln>
            <a:noFill/>
          </a:ln>
        </p:spPr>
      </p:pic>
      <p:pic>
        <p:nvPicPr>
          <p:cNvPr id="171" name="Google Shape;171;g35d626d56e6_0_9"/>
          <p:cNvPicPr preferRelativeResize="0"/>
          <p:nvPr/>
        </p:nvPicPr>
        <p:blipFill>
          <a:blip r:embed="rId4">
            <a:alphaModFix/>
          </a:blip>
          <a:stretch>
            <a:fillRect/>
          </a:stretch>
        </p:blipFill>
        <p:spPr>
          <a:xfrm>
            <a:off x="2112400" y="2089513"/>
            <a:ext cx="2438400" cy="24860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g35b3db4ec2e_0_39"/>
          <p:cNvSpPr txBox="1">
            <a:spLocks noGrp="1"/>
          </p:cNvSpPr>
          <p:nvPr>
            <p:ph type="body" idx="1"/>
          </p:nvPr>
        </p:nvSpPr>
        <p:spPr>
          <a:xfrm>
            <a:off x="457200" y="1789975"/>
            <a:ext cx="7837251" cy="156355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endParaRPr dirty="0">
              <a:highlight>
                <a:srgbClr val="FFFF00"/>
              </a:highlight>
            </a:endParaRPr>
          </a:p>
          <a:p>
            <a:pPr marL="0" lvl="0" indent="0" algn="l" rtl="0">
              <a:spcBef>
                <a:spcPts val="520"/>
              </a:spcBef>
              <a:spcAft>
                <a:spcPts val="0"/>
              </a:spcAft>
              <a:buNone/>
            </a:pPr>
            <a:r>
              <a:rPr lang="en-US" dirty="0"/>
              <a:t>What was the most meaningful or surprising thing you learned about matrices, and why did it stand out to you?</a:t>
            </a:r>
            <a:endParaRPr dirty="0"/>
          </a:p>
        </p:txBody>
      </p:sp>
      <p:sp>
        <p:nvSpPr>
          <p:cNvPr id="177" name="Google Shape;177;g35b3db4ec2e_0_39"/>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POMS</a:t>
            </a:r>
            <a:endParaRPr/>
          </a:p>
        </p:txBody>
      </p:sp>
      <p:pic>
        <p:nvPicPr>
          <p:cNvPr id="178" name="Google Shape;178;g35b3db4ec2e_0_39"/>
          <p:cNvPicPr preferRelativeResize="0"/>
          <p:nvPr/>
        </p:nvPicPr>
        <p:blipFill>
          <a:blip r:embed="rId3">
            <a:alphaModFix/>
          </a:blip>
          <a:stretch>
            <a:fillRect/>
          </a:stretch>
        </p:blipFill>
        <p:spPr>
          <a:xfrm>
            <a:off x="7620000" y="543861"/>
            <a:ext cx="1066800" cy="9334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ctrTitle"/>
          </p:nvPr>
        </p:nvSpPr>
        <p:spPr>
          <a:xfrm>
            <a:off x="644652" y="1007598"/>
            <a:ext cx="7851600" cy="1371600"/>
          </a:xfrm>
          <a:prstGeom prst="rect">
            <a:avLst/>
          </a:prstGeom>
          <a:noFill/>
          <a:ln>
            <a:noFill/>
          </a:ln>
        </p:spPr>
        <p:txBody>
          <a:bodyPr spcFirstLastPara="1" wrap="square" lIns="0" tIns="0" rIns="18275" bIns="0" anchor="b" anchorCtr="0">
            <a:noAutofit/>
          </a:bodyPr>
          <a:lstStyle/>
          <a:p>
            <a:pPr marL="0" lvl="0" indent="0" algn="l" rtl="0">
              <a:lnSpc>
                <a:spcPct val="100000"/>
              </a:lnSpc>
              <a:spcBef>
                <a:spcPts val="0"/>
              </a:spcBef>
              <a:spcAft>
                <a:spcPts val="0"/>
              </a:spcAft>
              <a:buClr>
                <a:schemeClr val="lt1"/>
              </a:buClr>
              <a:buSzPts val="5000"/>
              <a:buFont typeface="Calibri"/>
              <a:buNone/>
            </a:pPr>
            <a:r>
              <a:rPr lang="en-US"/>
              <a:t>Building Blocks</a:t>
            </a:r>
            <a:endParaRPr/>
          </a:p>
        </p:txBody>
      </p:sp>
      <p:sp>
        <p:nvSpPr>
          <p:cNvPr id="95" name="Google Shape;95;p2"/>
          <p:cNvSpPr txBox="1">
            <a:spLocks noGrp="1"/>
          </p:cNvSpPr>
          <p:nvPr>
            <p:ph type="subTitle" idx="1"/>
          </p:nvPr>
        </p:nvSpPr>
        <p:spPr>
          <a:xfrm>
            <a:off x="644652" y="2400300"/>
            <a:ext cx="7854600" cy="1314600"/>
          </a:xfrm>
          <a:prstGeom prst="rect">
            <a:avLst/>
          </a:prstGeom>
          <a:noFill/>
          <a:ln>
            <a:noFill/>
          </a:ln>
        </p:spPr>
        <p:txBody>
          <a:bodyPr spcFirstLastPara="1" wrap="square" lIns="0" tIns="45700" rIns="18275" bIns="45700" anchor="t" anchorCtr="0">
            <a:normAutofit/>
          </a:bodyPr>
          <a:lstStyle/>
          <a:p>
            <a:pPr marL="0" marR="34288" lvl="0" indent="0" algn="l" rtl="0">
              <a:lnSpc>
                <a:spcPct val="100000"/>
              </a:lnSpc>
              <a:spcBef>
                <a:spcPts val="0"/>
              </a:spcBef>
              <a:spcAft>
                <a:spcPts val="0"/>
              </a:spcAft>
              <a:buSzPts val="2600"/>
              <a:buNone/>
            </a:pPr>
            <a:r>
              <a:rPr lang="en-US"/>
              <a:t>Understanding Matrices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dirty="0"/>
              <a:t>Essential Question</a:t>
            </a:r>
            <a:endParaRPr dirty="0"/>
          </a:p>
        </p:txBody>
      </p:sp>
      <p:sp>
        <p:nvSpPr>
          <p:cNvPr id="101" name="Google Shape;101;p3"/>
          <p:cNvSpPr txBox="1">
            <a:spLocks noGrp="1"/>
          </p:cNvSpPr>
          <p:nvPr>
            <p:ph type="body" idx="1"/>
          </p:nvPr>
        </p:nvSpPr>
        <p:spPr>
          <a:xfrm>
            <a:off x="530352" y="2326814"/>
            <a:ext cx="7772400" cy="1829133"/>
          </a:xfrm>
          <a:prstGeom prst="rect">
            <a:avLst/>
          </a:prstGeom>
          <a:noFill/>
          <a:ln>
            <a:noFill/>
          </a:ln>
        </p:spPr>
        <p:txBody>
          <a:bodyPr spcFirstLastPara="1" wrap="square" lIns="45700" tIns="45700" rIns="45700" bIns="45700" anchor="t" anchorCtr="0">
            <a:noAutofit/>
          </a:bodyPr>
          <a:lstStyle/>
          <a:p>
            <a:pPr marL="55563" lvl="0" indent="0" algn="l" rtl="0">
              <a:lnSpc>
                <a:spcPct val="100000"/>
              </a:lnSpc>
              <a:spcBef>
                <a:spcPts val="0"/>
              </a:spcBef>
              <a:spcAft>
                <a:spcPts val="0"/>
              </a:spcAft>
              <a:buSzPts val="2600"/>
              <a:buNone/>
            </a:pPr>
            <a:r>
              <a:rPr lang="en-US" sz="3600" dirty="0"/>
              <a:t>How are matrices used to organize information and solve real-world problems?</a:t>
            </a:r>
            <a:endParaRPr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471986" y="492869"/>
            <a:ext cx="7772400" cy="744798"/>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dirty="0"/>
              <a:t>Learning Objectives</a:t>
            </a:r>
            <a:endParaRPr dirty="0"/>
          </a:p>
        </p:txBody>
      </p:sp>
      <p:sp>
        <p:nvSpPr>
          <p:cNvPr id="107" name="Google Shape;107;p4"/>
          <p:cNvSpPr txBox="1">
            <a:spLocks noGrp="1"/>
          </p:cNvSpPr>
          <p:nvPr>
            <p:ph type="body" idx="1"/>
          </p:nvPr>
        </p:nvSpPr>
        <p:spPr>
          <a:xfrm>
            <a:off x="471986" y="1328108"/>
            <a:ext cx="7772400" cy="2952061"/>
          </a:xfrm>
          <a:prstGeom prst="rect">
            <a:avLst/>
          </a:prstGeom>
          <a:noFill/>
          <a:ln>
            <a:noFill/>
          </a:ln>
        </p:spPr>
        <p:txBody>
          <a:bodyPr spcFirstLastPara="1" wrap="square" lIns="45700" tIns="45700" rIns="45700" bIns="45700" anchor="t" anchorCtr="0">
            <a:noAutofit/>
          </a:bodyPr>
          <a:lstStyle/>
          <a:p>
            <a:pPr marL="457200" lvl="0" indent="-393700" algn="l" rtl="0">
              <a:lnSpc>
                <a:spcPct val="100000"/>
              </a:lnSpc>
              <a:spcBef>
                <a:spcPts val="0"/>
              </a:spcBef>
              <a:spcAft>
                <a:spcPts val="0"/>
              </a:spcAft>
              <a:buSzPts val="2600"/>
              <a:buChar char="•"/>
            </a:pPr>
            <a:r>
              <a:rPr lang="en-US" sz="3600" dirty="0"/>
              <a:t>Analyze and summarize real-world applications of matrices.</a:t>
            </a:r>
            <a:endParaRPr sz="3600" dirty="0"/>
          </a:p>
          <a:p>
            <a:pPr marL="457200" lvl="0" indent="-393700" algn="l" rtl="0">
              <a:lnSpc>
                <a:spcPct val="100000"/>
              </a:lnSpc>
              <a:spcBef>
                <a:spcPts val="0"/>
              </a:spcBef>
              <a:spcAft>
                <a:spcPts val="0"/>
              </a:spcAft>
              <a:buSzPts val="2600"/>
              <a:buChar char="•"/>
            </a:pPr>
            <a:r>
              <a:rPr lang="en-US" sz="3600" dirty="0"/>
              <a:t>Collaborate to share, refine, and demonstrate understanding of matrix concepts.</a:t>
            </a:r>
            <a:endParaRP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5"/>
          <p:cNvSpPr/>
          <p:nvPr/>
        </p:nvSpPr>
        <p:spPr>
          <a:xfrm>
            <a:off x="2159175" y="4142575"/>
            <a:ext cx="4933200" cy="857400"/>
          </a:xfrm>
          <a:prstGeom prst="roundRect">
            <a:avLst>
              <a:gd name="adj" fmla="val 16667"/>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113" name="Google Shape;113;p5"/>
          <p:cNvSpPr txBox="1">
            <a:spLocks noGrp="1"/>
          </p:cNvSpPr>
          <p:nvPr>
            <p:ph type="body" idx="1"/>
          </p:nvPr>
        </p:nvSpPr>
        <p:spPr>
          <a:xfrm>
            <a:off x="457200" y="1309350"/>
            <a:ext cx="5352300" cy="2833225"/>
          </a:xfrm>
          <a:prstGeom prst="rect">
            <a:avLst/>
          </a:prstGeom>
          <a:noFill/>
          <a:ln>
            <a:noFill/>
          </a:ln>
        </p:spPr>
        <p:txBody>
          <a:bodyPr spcFirstLastPara="1" wrap="square" lIns="91425" tIns="45700" rIns="91425" bIns="45700" anchor="t" anchorCtr="0">
            <a:normAutofit lnSpcReduction="10000"/>
          </a:bodyPr>
          <a:lstStyle/>
          <a:p>
            <a:pPr marL="227012" lvl="0" indent="-213282" algn="l" rtl="0">
              <a:lnSpc>
                <a:spcPct val="100000"/>
              </a:lnSpc>
              <a:spcBef>
                <a:spcPts val="0"/>
              </a:spcBef>
              <a:spcAft>
                <a:spcPts val="0"/>
              </a:spcAft>
              <a:buClr>
                <a:schemeClr val="accent4"/>
              </a:buClr>
              <a:buSzPts val="2384"/>
              <a:buFont typeface="Arial"/>
              <a:buChar char="•"/>
            </a:pPr>
            <a:r>
              <a:rPr lang="en-US" sz="2383" dirty="0"/>
              <a:t>Write as many words beginning with each letter of the alphabet as you can to answer the prompt below. </a:t>
            </a:r>
            <a:endParaRPr sz="2383" dirty="0"/>
          </a:p>
          <a:p>
            <a:pPr marL="227012" lvl="0" indent="-213282" algn="l" rtl="0">
              <a:lnSpc>
                <a:spcPct val="100000"/>
              </a:lnSpc>
              <a:spcBef>
                <a:spcPts val="0"/>
              </a:spcBef>
              <a:spcAft>
                <a:spcPts val="0"/>
              </a:spcAft>
              <a:buSzPts val="2384"/>
              <a:buChar char="•"/>
            </a:pPr>
            <a:r>
              <a:rPr lang="en-US" sz="2383" dirty="0"/>
              <a:t>After the timer goes off, take your markers, move to the next chart, and continue to add more words. </a:t>
            </a:r>
            <a:endParaRPr sz="2383" dirty="0"/>
          </a:p>
          <a:p>
            <a:pPr marL="914400" lvl="1" indent="-355600" algn="l" rtl="0">
              <a:lnSpc>
                <a:spcPct val="100000"/>
              </a:lnSpc>
              <a:spcBef>
                <a:spcPts val="0"/>
              </a:spcBef>
              <a:spcAft>
                <a:spcPts val="0"/>
              </a:spcAft>
              <a:buSzPts val="2000"/>
              <a:buChar char="•"/>
            </a:pPr>
            <a:r>
              <a:rPr lang="en-US" dirty="0"/>
              <a:t>Try to come up with new words as you go! </a:t>
            </a:r>
            <a:endParaRPr dirty="0"/>
          </a:p>
          <a:p>
            <a:pPr marL="1645836" lvl="7" indent="-60950" algn="l" rtl="0">
              <a:lnSpc>
                <a:spcPct val="100000"/>
              </a:lnSpc>
              <a:spcBef>
                <a:spcPts val="240"/>
              </a:spcBef>
              <a:spcAft>
                <a:spcPts val="0"/>
              </a:spcAft>
              <a:buSzPts val="1200"/>
              <a:buFont typeface="Calibri"/>
              <a:buNone/>
            </a:pPr>
            <a:endParaRPr dirty="0"/>
          </a:p>
        </p:txBody>
      </p:sp>
      <p:sp>
        <p:nvSpPr>
          <p:cNvPr id="114" name="Google Shape;114;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ABC Graffiti</a:t>
            </a:r>
            <a:endParaRPr/>
          </a:p>
        </p:txBody>
      </p:sp>
      <p:pic>
        <p:nvPicPr>
          <p:cNvPr id="115" name="Google Shape;115;p5"/>
          <p:cNvPicPr preferRelativeResize="0"/>
          <p:nvPr/>
        </p:nvPicPr>
        <p:blipFill>
          <a:blip r:embed="rId3">
            <a:alphaModFix/>
          </a:blip>
          <a:stretch>
            <a:fillRect/>
          </a:stretch>
        </p:blipFill>
        <p:spPr>
          <a:xfrm>
            <a:off x="7905750" y="0"/>
            <a:ext cx="1238250" cy="1162050"/>
          </a:xfrm>
          <a:prstGeom prst="rect">
            <a:avLst/>
          </a:prstGeom>
          <a:noFill/>
          <a:ln>
            <a:noFill/>
          </a:ln>
        </p:spPr>
      </p:pic>
      <p:pic>
        <p:nvPicPr>
          <p:cNvPr id="116" name="Google Shape;116;p5" title="K20 Center 2 minute timer">
            <a:hlinkClick r:id="rId4"/>
          </p:cNvPr>
          <p:cNvPicPr preferRelativeResize="0"/>
          <p:nvPr/>
        </p:nvPicPr>
        <p:blipFill>
          <a:blip r:embed="rId5">
            <a:alphaModFix/>
          </a:blip>
          <a:stretch>
            <a:fillRect/>
          </a:stretch>
        </p:blipFill>
        <p:spPr>
          <a:xfrm>
            <a:off x="5961900" y="1316897"/>
            <a:ext cx="3029700" cy="1704206"/>
          </a:xfrm>
          <a:prstGeom prst="rect">
            <a:avLst/>
          </a:prstGeom>
          <a:noFill/>
          <a:ln>
            <a:noFill/>
          </a:ln>
        </p:spPr>
      </p:pic>
      <p:sp>
        <p:nvSpPr>
          <p:cNvPr id="117" name="Google Shape;117;p5"/>
          <p:cNvSpPr txBox="1"/>
          <p:nvPr/>
        </p:nvSpPr>
        <p:spPr>
          <a:xfrm>
            <a:off x="5986375" y="3079475"/>
            <a:ext cx="3029700" cy="50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u="sng" dirty="0">
                <a:solidFill>
                  <a:srgbClr val="1C3C58"/>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2 Minute K20 Timer</a:t>
            </a:r>
            <a:endParaRPr sz="2000" dirty="0">
              <a:solidFill>
                <a:srgbClr val="1C3C58"/>
              </a:solidFill>
              <a:latin typeface="Calibri"/>
              <a:ea typeface="Calibri"/>
              <a:cs typeface="Calibri"/>
              <a:sym typeface="Calibri"/>
            </a:endParaRPr>
          </a:p>
        </p:txBody>
      </p:sp>
      <p:sp>
        <p:nvSpPr>
          <p:cNvPr id="118" name="Google Shape;118;p5"/>
          <p:cNvSpPr txBox="1"/>
          <p:nvPr/>
        </p:nvSpPr>
        <p:spPr>
          <a:xfrm>
            <a:off x="2037500" y="4074975"/>
            <a:ext cx="5176800" cy="973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US" sz="2600">
                <a:solidFill>
                  <a:schemeClr val="dk1"/>
                </a:solidFill>
                <a:latin typeface="Calibri"/>
                <a:ea typeface="Calibri"/>
                <a:cs typeface="Calibri"/>
                <a:sym typeface="Calibri"/>
              </a:rPr>
              <a:t>Prompt: Write as many Matrix or matrix-related words as you can. </a:t>
            </a:r>
            <a:endParaRPr sz="260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6"/>
                                        </p:tgtEl>
                                        <p:attrNameLst>
                                          <p:attrName>style.visibility</p:attrName>
                                        </p:attrNameLst>
                                      </p:cBhvr>
                                      <p:to>
                                        <p:strVal val="visible"/>
                                      </p:to>
                                    </p:set>
                                    <p:animEffect transition="in" filter="fade">
                                      <p:cBhvr>
                                        <p:cTn id="7" dur="1000"/>
                                        <p:tgtEl>
                                          <p:spTgt spid="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35b3db4ec2e_0_0"/>
          <p:cNvSpPr txBox="1">
            <a:spLocks noGrp="1"/>
          </p:cNvSpPr>
          <p:nvPr>
            <p:ph type="body" idx="1"/>
          </p:nvPr>
        </p:nvSpPr>
        <p:spPr>
          <a:xfrm>
            <a:off x="457200" y="1750340"/>
            <a:ext cx="8229600" cy="2192605"/>
          </a:xfrm>
          <a:prstGeom prst="rect">
            <a:avLst/>
          </a:prstGeom>
        </p:spPr>
        <p:txBody>
          <a:bodyPr spcFirstLastPara="1" wrap="square" lIns="91425" tIns="45700" rIns="91425" bIns="45700" anchor="t" anchorCtr="0">
            <a:normAutofit/>
          </a:bodyPr>
          <a:lstStyle/>
          <a:p>
            <a:pPr marL="457200" lvl="0" indent="-393700" algn="l" rtl="0">
              <a:spcBef>
                <a:spcPts val="520"/>
              </a:spcBef>
              <a:spcAft>
                <a:spcPts val="0"/>
              </a:spcAft>
              <a:buSzPts val="2600"/>
              <a:buChar char="•"/>
            </a:pPr>
            <a:r>
              <a:rPr lang="en-US" dirty="0"/>
              <a:t>Each group will receive one article from the Matrix Mix handout.</a:t>
            </a:r>
            <a:endParaRPr dirty="0"/>
          </a:p>
          <a:p>
            <a:pPr marL="457200" lvl="0" indent="-393700" algn="l" rtl="0">
              <a:spcBef>
                <a:spcPts val="0"/>
              </a:spcBef>
              <a:spcAft>
                <a:spcPts val="0"/>
              </a:spcAft>
              <a:buSzPts val="2600"/>
              <a:buChar char="•"/>
            </a:pPr>
            <a:r>
              <a:rPr lang="en-US" dirty="0"/>
              <a:t>Read your article carefully as a group. </a:t>
            </a:r>
            <a:endParaRPr dirty="0"/>
          </a:p>
          <a:p>
            <a:pPr marL="457200" lvl="0" indent="-393700" algn="l" rtl="0">
              <a:spcBef>
                <a:spcPts val="0"/>
              </a:spcBef>
              <a:spcAft>
                <a:spcPts val="0"/>
              </a:spcAft>
              <a:buSzPts val="2600"/>
              <a:buChar char="•"/>
            </a:pPr>
            <a:r>
              <a:rPr lang="en-US" dirty="0"/>
              <a:t>Come up with 1–2 hashtags that summarize the main idea of your article. Be creative but clear!</a:t>
            </a:r>
            <a:endParaRPr dirty="0"/>
          </a:p>
          <a:p>
            <a:pPr marL="0" lvl="0" indent="0" algn="l" rtl="0">
              <a:spcBef>
                <a:spcPts val="520"/>
              </a:spcBef>
              <a:spcAft>
                <a:spcPts val="0"/>
              </a:spcAft>
              <a:buNone/>
            </a:pPr>
            <a:endParaRPr dirty="0"/>
          </a:p>
        </p:txBody>
      </p:sp>
      <p:sp>
        <p:nvSpPr>
          <p:cNvPr id="124" name="Google Shape;124;g35b3db4ec2e_0_0"/>
          <p:cNvSpPr txBox="1">
            <a:spLocks noGrp="1"/>
          </p:cNvSpPr>
          <p:nvPr>
            <p:ph type="title"/>
          </p:nvPr>
        </p:nvSpPr>
        <p:spPr>
          <a:xfrm>
            <a:off x="457200" y="307247"/>
            <a:ext cx="6721813"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dirty="0"/>
              <a:t>Matrix Mix: Real-World Connection </a:t>
            </a:r>
            <a:endParaRPr dirty="0"/>
          </a:p>
        </p:txBody>
      </p:sp>
      <p:pic>
        <p:nvPicPr>
          <p:cNvPr id="125" name="Google Shape;125;g35b3db4ec2e_0_0" title="GramIt.png"/>
          <p:cNvPicPr preferRelativeResize="0"/>
          <p:nvPr/>
        </p:nvPicPr>
        <p:blipFill>
          <a:blip r:embed="rId3">
            <a:alphaModFix/>
          </a:blip>
          <a:stretch>
            <a:fillRect/>
          </a:stretch>
        </p:blipFill>
        <p:spPr>
          <a:xfrm>
            <a:off x="7353675" y="369327"/>
            <a:ext cx="1333125" cy="13331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35b3db4ec2e_0_12"/>
          <p:cNvSpPr/>
          <p:nvPr/>
        </p:nvSpPr>
        <p:spPr>
          <a:xfrm>
            <a:off x="2159175" y="4142575"/>
            <a:ext cx="4933200" cy="857400"/>
          </a:xfrm>
          <a:prstGeom prst="roundRect">
            <a:avLst>
              <a:gd name="adj" fmla="val 16667"/>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131" name="Google Shape;131;g35b3db4ec2e_0_12"/>
          <p:cNvSpPr txBox="1">
            <a:spLocks noGrp="1"/>
          </p:cNvSpPr>
          <p:nvPr>
            <p:ph type="body" idx="1"/>
          </p:nvPr>
        </p:nvSpPr>
        <p:spPr>
          <a:xfrm>
            <a:off x="457200" y="1309350"/>
            <a:ext cx="5352300" cy="3434100"/>
          </a:xfrm>
          <a:prstGeom prst="rect">
            <a:avLst/>
          </a:prstGeom>
          <a:noFill/>
          <a:ln>
            <a:noFill/>
          </a:ln>
        </p:spPr>
        <p:txBody>
          <a:bodyPr spcFirstLastPara="1" wrap="square" lIns="91425" tIns="45700" rIns="91425" bIns="45700" anchor="t" anchorCtr="0">
            <a:normAutofit/>
          </a:bodyPr>
          <a:lstStyle/>
          <a:p>
            <a:pPr marL="227012" lvl="0" indent="-213282" algn="l" rtl="0">
              <a:lnSpc>
                <a:spcPct val="100000"/>
              </a:lnSpc>
              <a:spcBef>
                <a:spcPts val="0"/>
              </a:spcBef>
              <a:spcAft>
                <a:spcPts val="0"/>
              </a:spcAft>
              <a:buClr>
                <a:schemeClr val="accent4"/>
              </a:buClr>
              <a:buSzPts val="2384"/>
              <a:buFont typeface="Arial"/>
              <a:buChar char="•"/>
            </a:pPr>
            <a:r>
              <a:rPr lang="en-US" sz="2383"/>
              <a:t>Using what you learned from the reading, add more words!</a:t>
            </a:r>
            <a:r>
              <a:rPr lang="en-US"/>
              <a:t> </a:t>
            </a:r>
            <a:endParaRPr/>
          </a:p>
          <a:p>
            <a:pPr marL="1645836" lvl="7" indent="-60951" algn="l" rtl="0">
              <a:lnSpc>
                <a:spcPct val="100000"/>
              </a:lnSpc>
              <a:spcBef>
                <a:spcPts val="240"/>
              </a:spcBef>
              <a:spcAft>
                <a:spcPts val="0"/>
              </a:spcAft>
              <a:buSzPts val="1200"/>
              <a:buFont typeface="Calibri"/>
              <a:buNone/>
            </a:pPr>
            <a:endParaRPr/>
          </a:p>
        </p:txBody>
      </p:sp>
      <p:sp>
        <p:nvSpPr>
          <p:cNvPr id="132" name="Google Shape;132;g35b3db4ec2e_0_12"/>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ABC Graffiti | Revisited</a:t>
            </a:r>
            <a:endParaRPr/>
          </a:p>
        </p:txBody>
      </p:sp>
      <p:pic>
        <p:nvPicPr>
          <p:cNvPr id="133" name="Google Shape;133;g35b3db4ec2e_0_12"/>
          <p:cNvPicPr preferRelativeResize="0"/>
          <p:nvPr/>
        </p:nvPicPr>
        <p:blipFill>
          <a:blip r:embed="rId3">
            <a:alphaModFix/>
          </a:blip>
          <a:stretch>
            <a:fillRect/>
          </a:stretch>
        </p:blipFill>
        <p:spPr>
          <a:xfrm>
            <a:off x="7905750" y="0"/>
            <a:ext cx="1238250" cy="1162050"/>
          </a:xfrm>
          <a:prstGeom prst="rect">
            <a:avLst/>
          </a:prstGeom>
          <a:noFill/>
          <a:ln>
            <a:noFill/>
          </a:ln>
        </p:spPr>
      </p:pic>
      <p:sp>
        <p:nvSpPr>
          <p:cNvPr id="134" name="Google Shape;134;g35b3db4ec2e_0_12"/>
          <p:cNvSpPr txBox="1"/>
          <p:nvPr/>
        </p:nvSpPr>
        <p:spPr>
          <a:xfrm>
            <a:off x="5986375" y="3079475"/>
            <a:ext cx="3029700" cy="50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000" u="sng" dirty="0">
                <a:solidFill>
                  <a:srgbClr val="1C3C58"/>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1</a:t>
            </a:r>
            <a:r>
              <a:rPr lang="en-US" sz="2000" u="sng" dirty="0">
                <a:solidFill>
                  <a:srgbClr val="1C3C58"/>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 Minute K20 Timer</a:t>
            </a:r>
            <a:endParaRPr sz="2000" dirty="0">
              <a:solidFill>
                <a:srgbClr val="1C3C58"/>
              </a:solidFill>
              <a:latin typeface="Calibri"/>
              <a:ea typeface="Calibri"/>
              <a:cs typeface="Calibri"/>
              <a:sym typeface="Calibri"/>
            </a:endParaRPr>
          </a:p>
        </p:txBody>
      </p:sp>
      <p:sp>
        <p:nvSpPr>
          <p:cNvPr id="135" name="Google Shape;135;g35b3db4ec2e_0_12"/>
          <p:cNvSpPr txBox="1"/>
          <p:nvPr/>
        </p:nvSpPr>
        <p:spPr>
          <a:xfrm>
            <a:off x="2037500" y="4074975"/>
            <a:ext cx="5176800" cy="973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2600">
                <a:solidFill>
                  <a:schemeClr val="dk1"/>
                </a:solidFill>
                <a:latin typeface="Calibri"/>
                <a:ea typeface="Calibri"/>
                <a:cs typeface="Calibri"/>
                <a:sym typeface="Calibri"/>
              </a:rPr>
              <a:t>Prompt: Write as many Matrix or matrix-related words as you can. </a:t>
            </a:r>
            <a:endParaRPr sz="2600">
              <a:solidFill>
                <a:schemeClr val="dk1"/>
              </a:solidFill>
              <a:latin typeface="Calibri"/>
              <a:ea typeface="Calibri"/>
              <a:cs typeface="Calibri"/>
              <a:sym typeface="Calibri"/>
            </a:endParaRPr>
          </a:p>
        </p:txBody>
      </p:sp>
      <p:pic>
        <p:nvPicPr>
          <p:cNvPr id="136" name="Google Shape;136;g35b3db4ec2e_0_12" title="K20 Center 1 minute timer">
            <a:hlinkClick r:id="rId5"/>
          </p:cNvPr>
          <p:cNvPicPr preferRelativeResize="0"/>
          <p:nvPr/>
        </p:nvPicPr>
        <p:blipFill>
          <a:blip r:embed="rId6">
            <a:alphaModFix/>
          </a:blip>
          <a:stretch>
            <a:fillRect/>
          </a:stretch>
        </p:blipFill>
        <p:spPr>
          <a:xfrm>
            <a:off x="5961900" y="1317047"/>
            <a:ext cx="2862272" cy="1610028"/>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6"/>
                                        </p:tgtEl>
                                        <p:attrNameLst>
                                          <p:attrName>style.visibility</p:attrName>
                                        </p:attrNameLst>
                                      </p:cBhvr>
                                      <p:to>
                                        <p:strVal val="visible"/>
                                      </p:to>
                                    </p:set>
                                    <p:animEffect transition="in" filter="fade">
                                      <p:cBhvr>
                                        <p:cTn id="7" dur="1000"/>
                                        <p:tgtEl>
                                          <p:spTgt spid="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g35b3db4ec2e_0_24"/>
          <p:cNvSpPr txBox="1">
            <a:spLocks noGrp="1"/>
          </p:cNvSpPr>
          <p:nvPr>
            <p:ph type="body" idx="1"/>
          </p:nvPr>
        </p:nvSpPr>
        <p:spPr>
          <a:xfrm>
            <a:off x="457200" y="1661650"/>
            <a:ext cx="7344383" cy="2400129"/>
          </a:xfrm>
          <a:prstGeom prst="rect">
            <a:avLst/>
          </a:prstGeom>
        </p:spPr>
        <p:txBody>
          <a:bodyPr spcFirstLastPara="1" wrap="square" lIns="91425" tIns="45700" rIns="91425" bIns="45700" anchor="t" anchorCtr="0">
            <a:normAutofit/>
          </a:bodyPr>
          <a:lstStyle/>
          <a:p>
            <a:pPr marL="457200" lvl="0" indent="-393700" algn="l" rtl="0">
              <a:spcBef>
                <a:spcPts val="520"/>
              </a:spcBef>
              <a:spcAft>
                <a:spcPts val="0"/>
              </a:spcAft>
              <a:buSzPts val="2600"/>
              <a:buChar char="•"/>
            </a:pPr>
            <a:r>
              <a:rPr lang="en-US" dirty="0"/>
              <a:t>You’ll have 30 seconds to explain the real-world application of matrices from your group’s article.</a:t>
            </a:r>
            <a:endParaRPr dirty="0"/>
          </a:p>
          <a:p>
            <a:pPr marL="457200" lvl="0" indent="-393700" algn="l" rtl="0">
              <a:spcBef>
                <a:spcPts val="0"/>
              </a:spcBef>
              <a:spcAft>
                <a:spcPts val="0"/>
              </a:spcAft>
              <a:buSzPts val="2600"/>
              <a:buChar char="•"/>
            </a:pPr>
            <a:r>
              <a:rPr lang="en-US" dirty="0"/>
              <a:t>Focus of your spotlight:</a:t>
            </a:r>
            <a:endParaRPr dirty="0"/>
          </a:p>
          <a:p>
            <a:pPr marL="914400" lvl="1" indent="-355600" algn="l" rtl="0">
              <a:spcBef>
                <a:spcPts val="0"/>
              </a:spcBef>
              <a:spcAft>
                <a:spcPts val="0"/>
              </a:spcAft>
              <a:buSzPts val="2000"/>
              <a:buChar char="•"/>
            </a:pPr>
            <a:r>
              <a:rPr lang="en-US" dirty="0"/>
              <a:t>What is your real-world example about?</a:t>
            </a:r>
            <a:endParaRPr dirty="0"/>
          </a:p>
          <a:p>
            <a:pPr marL="914400" lvl="1" indent="-355600" algn="l" rtl="0">
              <a:spcBef>
                <a:spcPts val="0"/>
              </a:spcBef>
              <a:spcAft>
                <a:spcPts val="0"/>
              </a:spcAft>
              <a:buSzPts val="2000"/>
              <a:buChar char="•"/>
            </a:pPr>
            <a:r>
              <a:rPr lang="en-US" dirty="0"/>
              <a:t>How were matrices used?</a:t>
            </a:r>
            <a:endParaRPr dirty="0"/>
          </a:p>
          <a:p>
            <a:pPr marL="914400" lvl="1" indent="-355600" algn="l" rtl="0">
              <a:spcBef>
                <a:spcPts val="0"/>
              </a:spcBef>
              <a:spcAft>
                <a:spcPts val="0"/>
              </a:spcAft>
              <a:buSzPts val="2000"/>
              <a:buChar char="•"/>
            </a:pPr>
            <a:r>
              <a:rPr lang="en-US" dirty="0"/>
              <a:t>Why is it important or interesting?</a:t>
            </a:r>
            <a:endParaRPr dirty="0"/>
          </a:p>
        </p:txBody>
      </p:sp>
      <p:sp>
        <p:nvSpPr>
          <p:cNvPr id="142" name="Google Shape;142;g35b3db4ec2e_0_24"/>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30-Second Spotlight</a:t>
            </a:r>
            <a:endParaRPr/>
          </a:p>
        </p:txBody>
      </p:sp>
      <p:pic>
        <p:nvPicPr>
          <p:cNvPr id="143" name="Google Shape;143;g35b3db4ec2e_0_24" title="30 Second Spotlight.jpg"/>
          <p:cNvPicPr preferRelativeResize="0"/>
          <p:nvPr/>
        </p:nvPicPr>
        <p:blipFill>
          <a:blip r:embed="rId3">
            <a:alphaModFix/>
          </a:blip>
          <a:stretch>
            <a:fillRect/>
          </a:stretch>
        </p:blipFill>
        <p:spPr>
          <a:xfrm>
            <a:off x="7211375" y="195840"/>
            <a:ext cx="1475425" cy="14754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g35b3db4ec2e_0_29"/>
          <p:cNvSpPr txBox="1">
            <a:spLocks noGrp="1"/>
          </p:cNvSpPr>
          <p:nvPr>
            <p:ph type="body" idx="1"/>
          </p:nvPr>
        </p:nvSpPr>
        <p:spPr>
          <a:xfrm>
            <a:off x="457200" y="4493702"/>
            <a:ext cx="8229600" cy="649800"/>
          </a:xfrm>
          <a:prstGeom prst="rect">
            <a:avLst/>
          </a:prstGeom>
        </p:spPr>
        <p:txBody>
          <a:bodyPr spcFirstLastPara="1" wrap="square" lIns="91425" tIns="45700" rIns="91425" bIns="45700" anchor="t" anchorCtr="0">
            <a:normAutofit/>
          </a:bodyPr>
          <a:lstStyle/>
          <a:p>
            <a:pPr marL="0" lvl="0" indent="0" algn="ctr" rtl="0">
              <a:spcBef>
                <a:spcPts val="520"/>
              </a:spcBef>
              <a:spcAft>
                <a:spcPts val="0"/>
              </a:spcAft>
              <a:buNone/>
            </a:pPr>
            <a:r>
              <a:rPr lang="en-US" sz="2000" u="sng" dirty="0">
                <a:solidFill>
                  <a:srgbClr val="1C3C58"/>
                </a:solidFill>
                <a:hlinkClick r:id="rId3">
                  <a:extLst>
                    <a:ext uri="{A12FA001-AC4F-418D-AE19-62706E023703}">
                      <ahyp:hlinkClr xmlns:ahyp="http://schemas.microsoft.com/office/drawing/2018/hyperlinkcolor" val="tx"/>
                    </a:ext>
                  </a:extLst>
                </a:hlinkClick>
              </a:rPr>
              <a:t>Matrices in Computer Graphics</a:t>
            </a:r>
            <a:endParaRPr sz="2000" dirty="0">
              <a:solidFill>
                <a:srgbClr val="1C3C58"/>
              </a:solidFill>
            </a:endParaRPr>
          </a:p>
        </p:txBody>
      </p:sp>
      <p:sp>
        <p:nvSpPr>
          <p:cNvPr id="149" name="Google Shape;149;g35b3db4ec2e_0_29"/>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a:t>Matrices in Computer Graphics</a:t>
            </a:r>
            <a:endParaRPr/>
          </a:p>
        </p:txBody>
      </p:sp>
      <p:pic>
        <p:nvPicPr>
          <p:cNvPr id="150" name="Google Shape;150;g35b3db4ec2e_0_29" descr="Computer graphics are 3D models each represented by a polygon mesh, which is made of triangles. Programs use those triangles and matrix operations to transform and animate 3D objects. This is another example of mathematics used to create something we can all enjoy." title="Matrices in Computer Graphics">
            <a:hlinkClick r:id="rId4"/>
          </p:cNvPr>
          <p:cNvPicPr preferRelativeResize="0"/>
          <p:nvPr/>
        </p:nvPicPr>
        <p:blipFill>
          <a:blip r:embed="rId5">
            <a:alphaModFix/>
          </a:blip>
          <a:stretch>
            <a:fillRect/>
          </a:stretch>
        </p:blipFill>
        <p:spPr>
          <a:xfrm>
            <a:off x="1772950" y="1344775"/>
            <a:ext cx="5598100" cy="314892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fade">
                                      <p:cBhvr>
                                        <p:cTn id="7" dur="10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597</Words>
  <Application>Microsoft Macintosh PowerPoint</Application>
  <PresentationFormat>On-screen Show (16:9)</PresentationFormat>
  <Paragraphs>50</Paragraphs>
  <Slides>13</Slides>
  <Notes>13</Notes>
  <HiddenSlides>2</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Noto Sans Symbols</vt:lpstr>
      <vt:lpstr>LEARN theme</vt:lpstr>
      <vt:lpstr>LEARN theme</vt:lpstr>
      <vt:lpstr>PowerPoint Presentation</vt:lpstr>
      <vt:lpstr>Building Blocks</vt:lpstr>
      <vt:lpstr>Essential Question</vt:lpstr>
      <vt:lpstr>Learning Objectives</vt:lpstr>
      <vt:lpstr>ABC Graffiti</vt:lpstr>
      <vt:lpstr>Matrix Mix: Real-World Connection </vt:lpstr>
      <vt:lpstr>ABC Graffiti | Revisited</vt:lpstr>
      <vt:lpstr>30-Second Spotlight</vt:lpstr>
      <vt:lpstr>Matrices in Computer Graphics</vt:lpstr>
      <vt:lpstr>Square Puzzle</vt:lpstr>
      <vt:lpstr>Square Puzzle: Step One</vt:lpstr>
      <vt:lpstr>Square Puzzle: Step Two</vt:lpstr>
      <vt:lpstr>POMS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Blocks</dc:title>
  <dc:subject/>
  <dc:creator>K20 Center</dc:creator>
  <cp:keywords/>
  <dc:description/>
  <cp:lastModifiedBy>Moharram, Jehanne</cp:lastModifiedBy>
  <cp:revision>1</cp:revision>
  <dcterms:modified xsi:type="dcterms:W3CDTF">2025-06-16T19:12:17Z</dcterms:modified>
  <cp:category/>
</cp:coreProperties>
</file>