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58" r:id="rId4"/>
    <p:sldId id="269" r:id="rId5"/>
    <p:sldId id="270" r:id="rId6"/>
    <p:sldId id="257" r:id="rId7"/>
    <p:sldId id="271" r:id="rId8"/>
    <p:sldId id="272" r:id="rId9"/>
    <p:sldId id="273" r:id="rId10"/>
    <p:sldId id="274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332" y="1335963"/>
            <a:ext cx="2548128" cy="41637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6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7"/>
          <a:lstStyle>
            <a:lvl1pPr marL="0" marR="45718" indent="0" algn="l">
              <a:buNone/>
              <a:defRPr>
                <a:solidFill>
                  <a:schemeClr val="tx1"/>
                </a:solidFill>
                <a:latin typeface="Calibri"/>
                <a:cs typeface="Calibri"/>
              </a:defRPr>
            </a:lvl1pPr>
            <a:lvl2pPr marL="457177" indent="0" algn="ctr">
              <a:buNone/>
            </a:lvl2pPr>
            <a:lvl3pPr marL="914353" indent="0" algn="ctr">
              <a:buNone/>
            </a:lvl3pPr>
            <a:lvl4pPr marL="1371530" indent="0" algn="ctr">
              <a:buNone/>
            </a:lvl4pPr>
            <a:lvl5pPr marL="1828706" indent="0" algn="ctr">
              <a:buNone/>
            </a:lvl5pPr>
            <a:lvl6pPr marL="2285883" indent="0" algn="ctr">
              <a:buNone/>
            </a:lvl6pPr>
            <a:lvl7pPr marL="2743060" indent="0" algn="ctr">
              <a:buNone/>
            </a:lvl7pPr>
            <a:lvl8pPr marL="3200236" indent="0" algn="ctr">
              <a:buNone/>
            </a:lvl8pPr>
            <a:lvl9pPr marL="3657413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6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18" rIns="45718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18" tIns="0" rIns="45718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305800" cy="114300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37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75050" y="1905000"/>
            <a:ext cx="5111750" cy="4343400"/>
          </a:xfrm>
        </p:spPr>
        <p:txBody>
          <a:bodyPr tIns="0"/>
          <a:lstStyle>
            <a:lvl1pPr marL="0" indent="0">
              <a:buNone/>
              <a:defRPr sz="2800" baseline="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kumimoji="0" lang="en-US" dirty="0"/>
              <a:t>[place photo or chart here]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3124200" cy="434340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82" r:id="rId8"/>
    <p:sldLayoutId id="2147483680" r:id="rId9"/>
    <p:sldLayoutId id="2147483681" r:id="rId10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74306" indent="-27430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640047" indent="-24687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914353" indent="-24687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Calibri"/>
          <a:ea typeface="+mn-ea"/>
          <a:cs typeface="Calibri"/>
        </a:defRPr>
      </a:lvl3pPr>
      <a:lvl4pPr marL="1188659" indent="-210301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4pPr>
      <a:lvl5pPr marL="1462965" indent="-210301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5pPr>
      <a:lvl6pPr marL="1737271" indent="-210301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41" indent="-182871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448" indent="-182871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754" indent="-182871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46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Ventral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410200" cy="1722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Más cerca de la parte delantera, o inferior, del cuerpo.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El tórax es ventral a la columna vertebral.</a:t>
            </a:r>
            <a:endParaRPr lang="es" sz="2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557422" y="2664477"/>
            <a:ext cx="1101436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95552" y="2464422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 dirty="0">
                <a:latin typeface="+mj-lt"/>
                <a:ea typeface="+mj-lt"/>
                <a:cs typeface="+mj-lt"/>
              </a:rPr>
              <a:t>ventral</a:t>
            </a:r>
            <a:endParaRPr lang="es" sz="20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780" y="0"/>
            <a:ext cx="13273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0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Dorsal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953000" cy="1722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Más cerca de la parte trasera, o superior, del cuerpo.</a:t>
            </a:r>
            <a:endParaRPr lang="es" dirty="0"/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El glúteo mayor es dorsal al ombligo.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410200" y="4495800"/>
            <a:ext cx="1262927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79227" y="4295745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 dirty="0">
                <a:latin typeface="+mj-lt"/>
                <a:ea typeface="+mj-lt"/>
                <a:cs typeface="+mj-lt"/>
              </a:rPr>
              <a:t>       dorsal</a:t>
            </a:r>
            <a:endParaRPr lang="es" sz="20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13273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4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7851648" cy="1828800"/>
          </a:xfrm>
        </p:spPr>
        <p:txBody>
          <a:bodyPr>
            <a:normAutofit/>
          </a:bodyPr>
          <a:lstStyle/>
          <a:p>
            <a:pPr algn="l" rtl="0"/>
            <a:r>
              <a:rPr lang="es" sz="6000" b="0" i="0" u="none" baseline="0"/>
              <a:t>TÉRMINOS ANATÓMICOS</a:t>
            </a:r>
            <a:endParaRPr lang="e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14336"/>
            <a:ext cx="7854696" cy="1752600"/>
          </a:xfrm>
        </p:spPr>
        <p:txBody>
          <a:bodyPr/>
          <a:lstStyle/>
          <a:p>
            <a:pPr algn="l" rtl="0"/>
            <a:r>
              <a:rPr lang="es" b="0" i="0" u="none" baseline="0"/>
              <a:t>Biología</a:t>
            </a:r>
            <a:endParaRPr lang="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Distal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35480"/>
            <a:ext cx="4994853" cy="10363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Lejos del centro (tronco).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El pie es distal a la cadera.</a:t>
            </a:r>
            <a:endParaRPr lang="e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-9421"/>
            <a:ext cx="3322945" cy="6867421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6324600" y="3810000"/>
            <a:ext cx="243840" cy="266700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52052" y="4958834"/>
            <a:ext cx="804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>
                <a:latin typeface="+mj-lt"/>
                <a:ea typeface="+mj-lt"/>
                <a:cs typeface="+mj-lt"/>
              </a:rPr>
              <a:t>distal</a:t>
            </a:r>
            <a:endParaRPr lang="e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-9421"/>
            <a:ext cx="3322945" cy="6867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Proximal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05400" cy="960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Más cerca del centro (tronco).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La rodilla es proximal al pie.</a:t>
            </a:r>
            <a:endParaRPr lang="es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6477001" y="5029200"/>
            <a:ext cx="152399" cy="151128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98945" y="5600176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>
                <a:latin typeface="+mj-lt"/>
                <a:ea typeface="+mj-lt"/>
                <a:cs typeface="+mj-lt"/>
              </a:rPr>
              <a:t>proximal</a:t>
            </a:r>
            <a:endParaRPr lang="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160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0"/>
            <a:ext cx="3322945" cy="6867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Lateral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05400" cy="960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Lejos de la línea media.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La cadera es lateral a la columna vertebral.</a:t>
            </a:r>
            <a:endParaRPr lang="es" dirty="0"/>
          </a:p>
        </p:txBody>
      </p:sp>
      <p:sp>
        <p:nvSpPr>
          <p:cNvPr id="8" name="TextBox 7"/>
          <p:cNvSpPr txBox="1"/>
          <p:nvPr/>
        </p:nvSpPr>
        <p:spPr>
          <a:xfrm>
            <a:off x="5007269" y="3166703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 dirty="0">
                <a:latin typeface="+mj-lt"/>
                <a:ea typeface="+mj-lt"/>
                <a:cs typeface="+mj-lt"/>
              </a:rPr>
              <a:t>lateral</a:t>
            </a:r>
            <a:endParaRPr lang="es" sz="2000" dirty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227213" y="0"/>
            <a:ext cx="0" cy="6867421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553200" y="3346424"/>
            <a:ext cx="152400" cy="1524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943600" y="3422624"/>
            <a:ext cx="544655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467600" y="1134267"/>
            <a:ext cx="152400" cy="1524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" y="3507557"/>
            <a:ext cx="82296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es" b="0" i="0" u="none" baseline="0"/>
              <a:t>Medial</a:t>
            </a:r>
            <a:endParaRPr lang="e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4650557"/>
            <a:ext cx="5105400" cy="960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74306" indent="-27430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40047" indent="-24687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14353" indent="-24687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188659" indent="-210301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462965" indent="-210301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737271" indent="-210301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141" indent="-182871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448" indent="-182871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754" indent="-182871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Clr>
                <a:schemeClr val="accent4"/>
              </a:buClr>
            </a:pPr>
            <a:r>
              <a:rPr lang="es" b="0" i="0" u="none" baseline="0"/>
              <a:t>Más cerca de la línea media.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La clavícula es medial a la columna vertebral.</a:t>
            </a:r>
            <a:endParaRPr lang="es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72400" y="1190655"/>
            <a:ext cx="544655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305800" y="9906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>
                <a:latin typeface="+mj-lt"/>
                <a:ea typeface="+mj-lt"/>
                <a:cs typeface="+mj-lt"/>
              </a:rPr>
              <a:t>medial</a:t>
            </a:r>
            <a:endParaRPr lang="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937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Frontal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029200" cy="1188720"/>
          </a:xfrm>
        </p:spPr>
        <p:txBody>
          <a:bodyPr/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Al frente.</a:t>
            </a:r>
            <a:endParaRPr lang="es" dirty="0"/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La nariz es frontal a la oreja.</a:t>
            </a:r>
            <a:endParaRPr lang="e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0"/>
            <a:ext cx="1327355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6934200" y="4114800"/>
            <a:ext cx="1219200" cy="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087551" y="3914745"/>
            <a:ext cx="10564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 dirty="0">
                <a:latin typeface="+mj-lt"/>
                <a:ea typeface="+mj-lt"/>
                <a:cs typeface="+mj-lt"/>
              </a:rPr>
              <a:t>Frontal</a:t>
            </a:r>
            <a:endParaRPr lang="e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Posterior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029200" cy="1341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La parte de atrás.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Ejemplo: El glúteo mayor se encuentra en la parte posterior del cuerpo.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0"/>
            <a:ext cx="1327355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6324600" y="4114800"/>
            <a:ext cx="1179576" cy="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32245" y="3914745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 dirty="0">
                <a:latin typeface="+mj-lt"/>
                <a:ea typeface="+mj-lt"/>
                <a:cs typeface="+mj-lt"/>
              </a:rPr>
              <a:t>posterior</a:t>
            </a:r>
            <a:endParaRPr lang="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498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41"/>
          <a:stretch/>
        </p:blipFill>
        <p:spPr>
          <a:xfrm>
            <a:off x="3733800" y="3010765"/>
            <a:ext cx="6213742" cy="3847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Superior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5105400" cy="1287089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Arriba (más cerca de la cabeza)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La cabeza es superior al hueso del hombro.</a:t>
            </a:r>
            <a:endParaRPr lang="e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3956033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>
                <a:latin typeface="+mj-lt"/>
                <a:ea typeface="+mj-lt"/>
                <a:cs typeface="+mj-lt"/>
              </a:rPr>
              <a:t>superior</a:t>
            </a:r>
            <a:endParaRPr lang="es" sz="20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019800" y="3511576"/>
            <a:ext cx="0" cy="128902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0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41"/>
          <a:stretch/>
        </p:blipFill>
        <p:spPr>
          <a:xfrm>
            <a:off x="3733800" y="3010765"/>
            <a:ext cx="6213742" cy="3847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Inferior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5105400" cy="1287089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lang="es" b="0" i="0" u="none" baseline="0"/>
              <a:t>Abajo (más cerca de los pies)</a:t>
            </a:r>
          </a:p>
          <a:p>
            <a:pPr lvl="1" algn="l" rtl="0">
              <a:buClr>
                <a:schemeClr val="accent4"/>
              </a:buClr>
            </a:pPr>
            <a:r>
              <a:rPr lang="es" sz="2000" b="0" i="0" u="none" baseline="0"/>
              <a:t>Ej: El hueso del hombro es inferior a la cabeza.</a:t>
            </a:r>
            <a:endParaRPr lang="e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3949657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2000" b="0" i="0" u="none" baseline="0">
                <a:latin typeface="+mj-lt"/>
                <a:ea typeface="+mj-lt"/>
                <a:cs typeface="+mj-lt"/>
              </a:rPr>
              <a:t>inferior</a:t>
            </a:r>
            <a:endParaRPr lang="es" sz="20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505200"/>
            <a:ext cx="0" cy="128902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44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LEARN.thmx</Template>
  <TotalTime>304</TotalTime>
  <Words>209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Georgia</vt:lpstr>
      <vt:lpstr>Wingdings 2</vt:lpstr>
      <vt:lpstr>LEARN</vt:lpstr>
      <vt:lpstr>PowerPoint Presentation</vt:lpstr>
      <vt:lpstr>TÉRMINOS ANATÓMICOS</vt:lpstr>
      <vt:lpstr>Distal</vt:lpstr>
      <vt:lpstr>Proximal</vt:lpstr>
      <vt:lpstr>Lateral</vt:lpstr>
      <vt:lpstr>Frontal</vt:lpstr>
      <vt:lpstr>Posterior</vt:lpstr>
      <vt:lpstr>Superior</vt:lpstr>
      <vt:lpstr>Inferior</vt:lpstr>
      <vt:lpstr>Ventral</vt:lpstr>
      <vt:lpstr>Dorsal</vt:lpstr>
    </vt:vector>
  </TitlesOfParts>
  <Company>Norman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Amusement Park Webquest</dc:title>
  <dc:creator>ashleyt</dc:creator>
  <cp:lastModifiedBy>Catalina Otalora</cp:lastModifiedBy>
  <cp:revision>58</cp:revision>
  <dcterms:created xsi:type="dcterms:W3CDTF">2011-02-10T18:04:52Z</dcterms:created>
  <dcterms:modified xsi:type="dcterms:W3CDTF">2022-06-28T15:28:16Z</dcterms:modified>
</cp:coreProperties>
</file>