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  <p:sldId id="256" r:id="rId3"/>
    <p:sldId id="258" r:id="rId4"/>
    <p:sldId id="269" r:id="rId5"/>
    <p:sldId id="270" r:id="rId6"/>
    <p:sldId id="257" r:id="rId7"/>
    <p:sldId id="271" r:id="rId8"/>
    <p:sldId id="272" r:id="rId9"/>
    <p:sldId id="273" r:id="rId10"/>
    <p:sldId id="274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43"/>
  </p:normalViewPr>
  <p:slideViewPr>
    <p:cSldViewPr>
      <p:cViewPr varScale="1">
        <p:scale>
          <a:sx n="86" d="100"/>
          <a:sy n="86" d="100"/>
        </p:scale>
        <p:origin x="17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332" y="1335963"/>
            <a:ext cx="2548128" cy="41637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ctr" anchorCtr="0"/>
          <a:lstStyle>
            <a:lvl1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rgbClr val="991B1E"/>
                </a:solidFill>
                <a:latin typeface="Calibri"/>
                <a:ea typeface="Georgia"/>
                <a:cs typeface="Calibri"/>
                <a:sym typeface="Georgia"/>
              </a:defRPr>
            </a:lvl1pPr>
            <a:lvl2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2pPr>
            <a:lvl3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3pPr>
            <a:lvl4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4pPr>
            <a:lvl5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5pPr>
            <a:lvl6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6pPr>
            <a:lvl7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7pPr>
            <a:lvl8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8pPr>
            <a:lvl9pPr algn="l" rtl="0">
              <a:spcBef>
                <a:spcPts val="0"/>
              </a:spcBef>
              <a:buSzPct val="100000"/>
              <a:buFont typeface="Georgia"/>
              <a:buNone/>
              <a:defRPr sz="4800" b="0">
                <a:solidFill>
                  <a:schemeClr val="lt1"/>
                </a:solidFill>
                <a:latin typeface="Georgia"/>
                <a:ea typeface="Georgia"/>
                <a:cs typeface="Georgia"/>
                <a:sym typeface="Georgia"/>
              </a:defRPr>
            </a:lvl9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Shape 2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6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7"/>
          <a:lstStyle>
            <a:lvl1pPr marL="0" marR="45718" indent="0" algn="l">
              <a:buNone/>
              <a:defRPr>
                <a:solidFill>
                  <a:schemeClr val="tx1"/>
                </a:solidFill>
                <a:latin typeface="Calibri"/>
                <a:cs typeface="Calibri"/>
              </a:defRPr>
            </a:lvl1pPr>
            <a:lvl2pPr marL="457177" indent="0" algn="ctr">
              <a:buNone/>
            </a:lvl2pPr>
            <a:lvl3pPr marL="914353" indent="0" algn="ctr">
              <a:buNone/>
            </a:lvl3pPr>
            <a:lvl4pPr marL="1371530" indent="0" algn="ctr">
              <a:buNone/>
            </a:lvl4pPr>
            <a:lvl5pPr marL="1828706" indent="0" algn="ctr">
              <a:buNone/>
            </a:lvl5pPr>
            <a:lvl6pPr marL="2285883" indent="0" algn="ctr">
              <a:buNone/>
            </a:lvl6pPr>
            <a:lvl7pPr marL="2743060" indent="0" algn="ctr">
              <a:buNone/>
            </a:lvl7pPr>
            <a:lvl8pPr marL="3200236" indent="0" algn="ctr">
              <a:buNone/>
            </a:lvl8pPr>
            <a:lvl9pPr marL="3657413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6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18" rIns="45718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8"/>
            <a:ext cx="4041775" cy="654843"/>
          </a:xfrm>
        </p:spPr>
        <p:txBody>
          <a:bodyPr lIns="45718" tIns="0" rIns="45718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305800" cy="1143000"/>
          </a:xfrm>
        </p:spPr>
        <p:txBody>
          <a:bodyPr vert="horz" tIns="4571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137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75050" y="1905000"/>
            <a:ext cx="5111750" cy="4343400"/>
          </a:xfrm>
        </p:spPr>
        <p:txBody>
          <a:bodyPr tIns="0"/>
          <a:lstStyle>
            <a:lvl1pPr marL="0" indent="0">
              <a:buNone/>
              <a:defRPr sz="2800" baseline="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kumimoji="0" lang="en-US" dirty="0" smtClean="0"/>
              <a:t>[place photo or chart here]</a:t>
            </a:r>
            <a:endParaRPr kumimoji="0"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04088"/>
            <a:ext cx="8229600" cy="114300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905000"/>
            <a:ext cx="3124200" cy="434340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82" r:id="rId8"/>
    <p:sldLayoutId id="2147483680" r:id="rId9"/>
    <p:sldLayoutId id="2147483681" r:id="rId10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74306" indent="-274306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640047" indent="-246875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/>
          <a:ea typeface="+mn-ea"/>
          <a:cs typeface="Calibri"/>
        </a:defRPr>
      </a:lvl2pPr>
      <a:lvl3pPr marL="914353" indent="-246875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alibri"/>
          <a:ea typeface="+mn-ea"/>
          <a:cs typeface="Calibri"/>
        </a:defRPr>
      </a:lvl3pPr>
      <a:lvl4pPr marL="1188659" indent="-210301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/>
          <a:ea typeface="+mn-ea"/>
          <a:cs typeface="Calibri"/>
        </a:defRPr>
      </a:lvl4pPr>
      <a:lvl5pPr marL="1462965" indent="-210301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/>
          <a:ea typeface="+mn-ea"/>
          <a:cs typeface="Calibri"/>
        </a:defRPr>
      </a:lvl5pPr>
      <a:lvl6pPr marL="1737271" indent="-210301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141" indent="-182871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448" indent="-182871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754" indent="-182871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6463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0" i="0" u="none" baseline="0" lang="es"/>
              <a:t>Ventral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410200" cy="1722120"/>
          </a:xfrm>
        </p:spPr>
        <p:txBody>
          <a:bodyPr>
            <a:normAutofit/>
          </a:bodyPr>
          <a:lstStyle/>
          <a:p>
            <a:pPr algn="l" rtl="0">
              <a:buClr>
                <a:schemeClr val="accent4"/>
              </a:buClr>
            </a:pPr>
            <a:r>
              <a:rPr b="0" i="0" u="none" baseline="0" lang="es"/>
              <a:t>Más cerca de la parte delantera, o inferior, del cuerpo.</a:t>
            </a:r>
          </a:p>
          <a:p>
            <a:pPr lvl="1" algn="l" rtl="0">
              <a:buClr>
                <a:schemeClr val="accent4"/>
              </a:buClr>
            </a:pPr>
            <a:r>
              <a:rPr sz="2000" b="0" i="0" u="none" baseline="0" lang="es"/>
              <a:t>Ej.: El tórax es ventral a la columna vertebral.</a:t>
            </a:r>
            <a:endParaRPr lang="es" sz="20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557422" y="2664477"/>
            <a:ext cx="1101436" cy="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108140" y="2151066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000" b="0" i="0" u="none" baseline="0" lang="es">
                <a:latin typeface="+mj-lt"/>
                <a:ea typeface="+mj-lt"/>
                <a:cs typeface="+mj-lt"/>
                <a:sym typeface="+mj-lt"/>
              </a:rPr>
              <a:t>ventral</a:t>
            </a:r>
            <a:endParaRPr lang="es" sz="2000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780" y="0"/>
            <a:ext cx="13273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00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0" i="0" u="none" baseline="0" lang="es"/>
              <a:t>Dorsal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4953000" cy="1722120"/>
          </a:xfrm>
        </p:spPr>
        <p:txBody>
          <a:bodyPr>
            <a:normAutofit/>
          </a:bodyPr>
          <a:lstStyle/>
          <a:p>
            <a:pPr algn="l" rtl="0">
              <a:buClr>
                <a:schemeClr val="accent4"/>
              </a:buClr>
            </a:pPr>
            <a:r>
              <a:rPr b="0" i="0" u="none" baseline="0" lang="es"/>
              <a:t>Más cerca de la parte trasera, o superior, del cuerpo.</a:t>
            </a:r>
            <a:endParaRPr lang="es" dirty="0"/>
          </a:p>
          <a:p>
            <a:pPr lvl="1" algn="l" rtl="0">
              <a:buClr>
                <a:schemeClr val="accent4"/>
              </a:buClr>
            </a:pPr>
            <a:r>
              <a:rPr sz="2000" b="0" i="0" u="none" baseline="0" lang="es"/>
              <a:t>Ej: El glúteo mayor es dorsal al ombligo.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410200" y="4495800"/>
            <a:ext cx="1262927" cy="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02818" y="3952434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000" b="0" i="0" u="none" baseline="0" lang="es">
                <a:latin typeface="+mj-lt"/>
                <a:ea typeface="+mj-lt"/>
                <a:cs typeface="+mj-lt"/>
                <a:sym typeface="+mj-lt"/>
              </a:rPr>
              <a:t>dorsal</a:t>
            </a:r>
            <a:endParaRPr lang="es" sz="2000" dirty="0">
              <a:latin typeface="+mj-lt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13273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749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057400"/>
            <a:ext cx="7851648" cy="1828800"/>
          </a:xfrm>
        </p:spPr>
        <p:txBody>
          <a:bodyPr>
            <a:normAutofit/>
          </a:bodyPr>
          <a:lstStyle/>
          <a:p>
            <a:pPr algn="l" rtl="0"/>
            <a:r>
              <a:rPr sz="6000" b="0" i="0" u="none" baseline="0" lang="es"/>
              <a:t>TÉRMINOS ANATÓMICOS</a:t>
            </a:r>
            <a:endParaRPr lang="e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14336"/>
            <a:ext cx="7854696" cy="1752600"/>
          </a:xfrm>
        </p:spPr>
        <p:txBody>
          <a:bodyPr/>
          <a:lstStyle/>
          <a:p>
            <a:pPr algn="l" rtl="0"/>
            <a:r>
              <a:rPr b="0" i="0" u="none" baseline="0" lang="es"/>
              <a:t>Biología</a:t>
            </a:r>
            <a:endParaRPr lang="e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0" i="0" u="none" baseline="0" lang="es"/>
              <a:t>Distal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935480"/>
            <a:ext cx="4994853" cy="1036320"/>
          </a:xfrm>
        </p:spPr>
        <p:txBody>
          <a:bodyPr>
            <a:normAutofit/>
          </a:bodyPr>
          <a:lstStyle/>
          <a:p>
            <a:pPr algn="l" rtl="0">
              <a:buClr>
                <a:schemeClr val="accent4"/>
              </a:buClr>
            </a:pPr>
            <a:r>
              <a:rPr b="0" i="0" u="none" baseline="0" lang="es"/>
              <a:t>Lejos del centro (tronco).</a:t>
            </a:r>
          </a:p>
          <a:p>
            <a:pPr lvl="1" algn="l" rtl="0">
              <a:buClr>
                <a:schemeClr val="accent4"/>
              </a:buClr>
            </a:pPr>
            <a:r>
              <a:rPr sz="2000" b="0" i="0" u="none" baseline="0" lang="es"/>
              <a:t>Ej.: El pie es distal a la cadera.</a:t>
            </a:r>
            <a:endParaRPr lang="e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-9421"/>
            <a:ext cx="3322945" cy="6867421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6324600" y="3810000"/>
            <a:ext cx="243840" cy="266700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452052" y="4958834"/>
            <a:ext cx="8042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000" b="0" i="0" u="none" baseline="0" lang="es">
                <a:latin typeface="+mj-lt"/>
                <a:ea typeface="+mj-lt"/>
                <a:cs typeface="+mj-lt"/>
                <a:sym typeface="+mj-lt"/>
              </a:rPr>
              <a:t>distal</a:t>
            </a:r>
            <a:endParaRPr lang="es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-9421"/>
            <a:ext cx="3322945" cy="68674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0" i="0" u="none" baseline="0" lang="es"/>
              <a:t>Proximal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105400" cy="960120"/>
          </a:xfrm>
        </p:spPr>
        <p:txBody>
          <a:bodyPr>
            <a:normAutofit/>
          </a:bodyPr>
          <a:lstStyle/>
          <a:p>
            <a:pPr algn="l" rtl="0">
              <a:buClr>
                <a:schemeClr val="accent4"/>
              </a:buClr>
            </a:pPr>
            <a:r>
              <a:rPr b="0" i="0" u="none" baseline="0" lang="es"/>
              <a:t>Más cerca del centro (tronco).</a:t>
            </a:r>
          </a:p>
          <a:p>
            <a:pPr lvl="1" algn="l" rtl="0">
              <a:buClr>
                <a:schemeClr val="accent4"/>
              </a:buClr>
            </a:pPr>
            <a:r>
              <a:rPr sz="2000" b="0" i="0" u="none" baseline="0" lang="es"/>
              <a:t>Ej: La rodilla es proximal al pie.</a:t>
            </a:r>
            <a:endParaRPr lang="es" dirty="0" smtClean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477001" y="5029200"/>
            <a:ext cx="152399" cy="1511284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398945" y="5600176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000" b="0" i="0" u="none" baseline="0" lang="es">
                <a:latin typeface="+mj-lt"/>
                <a:ea typeface="+mj-lt"/>
                <a:cs typeface="+mj-lt"/>
                <a:sym typeface="+mj-lt"/>
              </a:rPr>
              <a:t>proximal</a:t>
            </a:r>
            <a:endParaRPr lang="e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1607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0"/>
            <a:ext cx="3322945" cy="686742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0" i="0" u="none" baseline="0" lang="es"/>
              <a:t>Lateral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105400" cy="960120"/>
          </a:xfrm>
        </p:spPr>
        <p:txBody>
          <a:bodyPr>
            <a:normAutofit/>
          </a:bodyPr>
          <a:lstStyle/>
          <a:p>
            <a:pPr algn="l" rtl="0">
              <a:buClr>
                <a:schemeClr val="accent4"/>
              </a:buClr>
            </a:pPr>
            <a:r>
              <a:rPr b="0" i="0" u="none" baseline="0" lang="es"/>
              <a:t>Lejos de la línea media.</a:t>
            </a:r>
          </a:p>
          <a:p>
            <a:pPr lvl="1" algn="l" rtl="0">
              <a:buClr>
                <a:schemeClr val="accent4"/>
              </a:buClr>
            </a:pPr>
            <a:r>
              <a:rPr sz="2000" b="0" i="0" u="none" baseline="0" lang="es"/>
              <a:t>Ej.: La cadera es lateral a la columna vertebral.</a:t>
            </a:r>
            <a:endParaRPr lang="e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105400" y="3222569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000" b="0" i="0" u="none" baseline="0" lang="es">
                <a:latin typeface="+mj-lt"/>
                <a:ea typeface="+mj-lt"/>
                <a:cs typeface="+mj-lt"/>
                <a:sym typeface="+mj-lt"/>
              </a:rPr>
              <a:t>lateral</a:t>
            </a:r>
            <a:endParaRPr lang="es" sz="2000" dirty="0">
              <a:latin typeface="+mj-lt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7227213" y="0"/>
            <a:ext cx="0" cy="6867421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553200" y="3346424"/>
            <a:ext cx="152400" cy="1524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943600" y="3422624"/>
            <a:ext cx="544655" cy="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7467600" y="1134267"/>
            <a:ext cx="152400" cy="152400"/>
          </a:xfrm>
          <a:prstGeom prst="ellipse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457200" y="3507557"/>
            <a:ext cx="8229600" cy="114300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accent4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l" rtl="0"/>
            <a:r>
              <a:rPr b="0" i="0" u="none" baseline="0" lang="es"/>
              <a:t>Medial</a:t>
            </a:r>
            <a:endParaRPr lang="es" dirty="0"/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457200" y="4650557"/>
            <a:ext cx="5105400" cy="96012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>
            <a:lvl1pPr marL="274306" indent="-274306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640047" indent="-246875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2pPr>
            <a:lvl3pPr marL="914353" indent="-246875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3pPr>
            <a:lvl4pPr marL="1188659" indent="-210301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4pPr>
            <a:lvl5pPr marL="1462965" indent="-210301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5pPr>
            <a:lvl6pPr marL="1737271" indent="-210301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141" indent="-182871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448" indent="-182871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754" indent="-182871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>
              <a:buClr>
                <a:schemeClr val="accent4"/>
              </a:buClr>
            </a:pPr>
            <a:r>
              <a:rPr b="0" i="0" u="none" baseline="0" lang="es"/>
              <a:t>Más cerca de la línea media.</a:t>
            </a:r>
          </a:p>
          <a:p>
            <a:pPr lvl="1" algn="l" rtl="0">
              <a:buClr>
                <a:schemeClr val="accent4"/>
              </a:buClr>
            </a:pPr>
            <a:r>
              <a:rPr sz="2000" b="0" i="0" u="none" baseline="0" lang="es"/>
              <a:t>Ej.: La clavícula es medial a la columna vertebral.</a:t>
            </a:r>
            <a:endParaRPr lang="es" dirty="0" smtClean="0"/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7772400" y="1190655"/>
            <a:ext cx="544655" cy="0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305800" y="990600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000" b="0" i="0" u="none" baseline="0" lang="es">
                <a:latin typeface="+mj-lt"/>
                <a:ea typeface="+mj-lt"/>
                <a:cs typeface="+mj-lt"/>
                <a:sym typeface="+mj-lt"/>
              </a:rPr>
              <a:t>medial</a:t>
            </a:r>
            <a:endParaRPr lang="e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89371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0" i="0" u="none" baseline="0" lang="es"/>
              <a:t>Anterior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029200" cy="1188720"/>
          </a:xfrm>
        </p:spPr>
        <p:txBody>
          <a:bodyPr/>
          <a:lstStyle/>
          <a:p>
            <a:pPr algn="l" rtl="0">
              <a:buClr>
                <a:schemeClr val="accent4"/>
              </a:buClr>
            </a:pPr>
            <a:r>
              <a:rPr b="0" i="0" u="none" baseline="0" lang="es"/>
              <a:t>Al frente.</a:t>
            </a:r>
            <a:endParaRPr lang="es" dirty="0" smtClean="0"/>
          </a:p>
          <a:p>
            <a:pPr lvl="1" algn="l" rtl="0">
              <a:buClr>
                <a:schemeClr val="accent4"/>
              </a:buClr>
            </a:pPr>
            <a:r>
              <a:rPr sz="2000" b="0" i="0" u="none" baseline="0" lang="es"/>
              <a:t>Ej: La nariz es anterior a la oreja.</a:t>
            </a:r>
            <a:endParaRPr lang="e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0"/>
            <a:ext cx="1327355" cy="6858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>
            <a:off x="6934200" y="4114800"/>
            <a:ext cx="1219200" cy="1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630350" y="4267200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000" b="0" i="0" u="none" baseline="0" lang="es">
                <a:latin typeface="+mj-lt"/>
                <a:ea typeface="+mj-lt"/>
                <a:cs typeface="+mj-lt"/>
                <a:sym typeface="+mj-lt"/>
              </a:rPr>
              <a:t>anterior</a:t>
            </a:r>
            <a:endParaRPr lang="es" sz="2000" dirty="0"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0" i="0" u="none" baseline="0" lang="es"/>
              <a:t>Posterior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5029200" cy="1341120"/>
          </a:xfrm>
        </p:spPr>
        <p:txBody>
          <a:bodyPr>
            <a:normAutofit/>
          </a:bodyPr>
          <a:lstStyle/>
          <a:p>
            <a:pPr algn="l" rtl="0">
              <a:buClr>
                <a:schemeClr val="accent4"/>
              </a:buClr>
            </a:pPr>
            <a:r>
              <a:rPr b="0" i="0" u="none" baseline="0" lang="es"/>
              <a:t>La parte de atrás.</a:t>
            </a:r>
          </a:p>
          <a:p>
            <a:pPr lvl="1" algn="l" rtl="0">
              <a:buClr>
                <a:schemeClr val="accent4"/>
              </a:buClr>
            </a:pPr>
            <a:r>
              <a:rPr sz="2000" b="0" i="0" u="none" baseline="0" lang="es"/>
              <a:t>Ej.: El glúteo mayor se encuentra en la parte posterior del cuerpo.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0"/>
            <a:ext cx="1327355" cy="68580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>
            <a:off x="6324600" y="4114800"/>
            <a:ext cx="1179576" cy="1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46955" y="4267200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000" b="0" i="0" u="none" baseline="0" lang="es">
                <a:latin typeface="+mj-lt"/>
                <a:ea typeface="+mj-lt"/>
                <a:cs typeface="+mj-lt"/>
                <a:sym typeface="+mj-lt"/>
              </a:rPr>
              <a:t>posterior</a:t>
            </a:r>
            <a:endParaRPr lang="es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498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041"/>
          <a:stretch/>
        </p:blipFill>
        <p:spPr>
          <a:xfrm>
            <a:off x="3733800" y="3010765"/>
            <a:ext cx="6213742" cy="38472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0" i="0" u="none" baseline="0" lang="es"/>
              <a:t>Superior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79"/>
            <a:ext cx="5105400" cy="1287089"/>
          </a:xfrm>
        </p:spPr>
        <p:txBody>
          <a:bodyPr>
            <a:normAutofit/>
          </a:bodyPr>
          <a:lstStyle/>
          <a:p>
            <a:pPr algn="l" rtl="0">
              <a:buClr>
                <a:schemeClr val="accent4"/>
              </a:buClr>
            </a:pPr>
            <a:r>
              <a:rPr b="0" i="0" u="none" baseline="0" lang="es"/>
              <a:t>Arriba (más cerca de la cabeza)</a:t>
            </a:r>
          </a:p>
          <a:p>
            <a:pPr lvl="1" algn="l" rtl="0">
              <a:buClr>
                <a:schemeClr val="accent4"/>
              </a:buClr>
            </a:pPr>
            <a:r>
              <a:rPr sz="2000" b="0" i="0" u="none" baseline="0" lang="es"/>
              <a:t>Ej.: La cabeza es superior al hueso del hombro.</a:t>
            </a:r>
            <a:endParaRPr lang="e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800600" y="3956033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000" b="0" i="0" u="none" baseline="0" lang="es">
                <a:latin typeface="+mj-lt"/>
                <a:ea typeface="+mj-lt"/>
                <a:cs typeface="+mj-lt"/>
                <a:sym typeface="+mj-lt"/>
              </a:rPr>
              <a:t>superior</a:t>
            </a:r>
            <a:endParaRPr lang="es" sz="2000" dirty="0">
              <a:latin typeface="+mj-l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6019800" y="3511576"/>
            <a:ext cx="0" cy="1289024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603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041"/>
          <a:stretch/>
        </p:blipFill>
        <p:spPr>
          <a:xfrm>
            <a:off x="3733800" y="3010765"/>
            <a:ext cx="6213742" cy="38472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0" i="0" u="none" baseline="0" lang="es"/>
              <a:t>Inferior</a:t>
            </a:r>
            <a:endParaRPr lang="e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79"/>
            <a:ext cx="5105400" cy="1287089"/>
          </a:xfrm>
        </p:spPr>
        <p:txBody>
          <a:bodyPr>
            <a:normAutofit/>
          </a:bodyPr>
          <a:lstStyle/>
          <a:p>
            <a:pPr algn="l" rtl="0">
              <a:buClr>
                <a:schemeClr val="accent4"/>
              </a:buClr>
            </a:pPr>
            <a:r>
              <a:rPr b="0" i="0" u="none" baseline="0" lang="es"/>
              <a:t>Abajo (más cerca de los pies)</a:t>
            </a:r>
          </a:p>
          <a:p>
            <a:pPr lvl="1" algn="l" rtl="0">
              <a:buClr>
                <a:schemeClr val="accent4"/>
              </a:buClr>
            </a:pPr>
            <a:r>
              <a:rPr sz="2000" b="0" i="0" u="none" baseline="0" lang="es"/>
              <a:t>Ej.: El hueso del hombro es inferior a la cabeza.</a:t>
            </a:r>
            <a:endParaRPr lang="e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800600" y="3949657"/>
            <a:ext cx="13066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sz="2000" b="0" i="0" u="none" baseline="0" lang="es">
                <a:latin typeface="+mj-lt"/>
                <a:ea typeface="+mj-lt"/>
                <a:cs typeface="+mj-lt"/>
                <a:sym typeface="+mj-lt"/>
              </a:rPr>
              <a:t>inferior</a:t>
            </a:r>
            <a:endParaRPr lang="es" sz="2000" dirty="0">
              <a:latin typeface="+mj-l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6019800" y="3505200"/>
            <a:ext cx="0" cy="1289024"/>
          </a:xfrm>
          <a:prstGeom prst="straightConnector1">
            <a:avLst/>
          </a:prstGeom>
          <a:ln w="76200">
            <a:solidFill>
              <a:schemeClr val="accent6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2445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">
  <a:themeElements>
    <a:clrScheme name="Custom 11">
      <a:dk1>
        <a:sysClr val="windowText" lastClr="000000"/>
      </a:dk1>
      <a:lt1>
        <a:sysClr val="window" lastClr="FFFFFF"/>
      </a:lt1>
      <a:dk2>
        <a:srgbClr val="534949"/>
      </a:dk2>
      <a:lt2>
        <a:srgbClr val="F2E6B7"/>
      </a:lt2>
      <a:accent1>
        <a:srgbClr val="DCBA25"/>
      </a:accent1>
      <a:accent2>
        <a:srgbClr val="679BCD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5D94C1"/>
      </a:hlink>
      <a:folHlink>
        <a:srgbClr val="7C7C55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LEARN.thmx</Template>
  <TotalTime>281</TotalTime>
  <Words>201</Words>
  <Application>Microsoft Macintosh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Calibri</vt:lpstr>
      <vt:lpstr>Constantia</vt:lpstr>
      <vt:lpstr>Georgia</vt:lpstr>
      <vt:lpstr>Wingdings 2</vt:lpstr>
      <vt:lpstr>LEARN</vt:lpstr>
      <vt:lpstr>PowerPoint Presentation</vt:lpstr>
      <vt:lpstr>ANATOMICAL TERMS</vt:lpstr>
      <vt:lpstr>Distal</vt:lpstr>
      <vt:lpstr>Proximal</vt:lpstr>
      <vt:lpstr>Lateral</vt:lpstr>
      <vt:lpstr>Anterior</vt:lpstr>
      <vt:lpstr>Posterior</vt:lpstr>
      <vt:lpstr>Superior</vt:lpstr>
      <vt:lpstr>Inferior</vt:lpstr>
      <vt:lpstr>Ventral</vt:lpstr>
      <vt:lpstr>Dorsal</vt:lpstr>
    </vt:vector>
  </TitlesOfParts>
  <Company>Norman Public Schools</Company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Amusement Park Webquest</dc:title>
  <dc:creator>ashleyt</dc:creator>
  <cp:lastModifiedBy>Alex Stroukoff</cp:lastModifiedBy>
  <cp:revision>57</cp:revision>
  <dcterms:created xsi:type="dcterms:W3CDTF">2011-02-10T18:04:52Z</dcterms:created>
  <dcterms:modified xsi:type="dcterms:W3CDTF">2017-06-28T19:14:49Z</dcterms:modified>
</cp:coreProperties>
</file>