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56" r:id="rId3"/>
    <p:sldId id="258" r:id="rId4"/>
    <p:sldId id="269" r:id="rId5"/>
    <p:sldId id="270" r:id="rId6"/>
    <p:sldId id="257" r:id="rId7"/>
    <p:sldId id="271" r:id="rId8"/>
    <p:sldId id="272" r:id="rId9"/>
    <p:sldId id="273" r:id="rId10"/>
    <p:sldId id="274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3"/>
  </p:normalViewPr>
  <p:slideViewPr>
    <p:cSldViewPr>
      <p:cViewPr varScale="1">
        <p:scale>
          <a:sx n="86" d="100"/>
          <a:sy n="86" d="100"/>
        </p:scale>
        <p:origin x="176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332" y="1335963"/>
            <a:ext cx="2548128" cy="416372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rgbClr val="991B1E"/>
                </a:solidFill>
                <a:latin typeface="Calibri"/>
                <a:ea typeface="Georgia"/>
                <a:cs typeface="Calibri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7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6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7"/>
          <a:lstStyle>
            <a:lvl1pPr marL="0" marR="45718" indent="0" algn="l">
              <a:buNone/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  <a:lvl2pPr marL="457177" indent="0" algn="ctr">
              <a:buNone/>
            </a:lvl2pPr>
            <a:lvl3pPr marL="914353" indent="0" algn="ctr">
              <a:buNone/>
            </a:lvl3pPr>
            <a:lvl4pPr marL="1371530" indent="0" algn="ctr">
              <a:buNone/>
            </a:lvl4pPr>
            <a:lvl5pPr marL="1828706" indent="0" algn="ctr">
              <a:buNone/>
            </a:lvl5pPr>
            <a:lvl6pPr marL="2285883" indent="0" algn="ctr">
              <a:buNone/>
            </a:lvl6pPr>
            <a:lvl7pPr marL="2743060" indent="0" algn="ctr">
              <a:buNone/>
            </a:lvl7pPr>
            <a:lvl8pPr marL="3200236" indent="0" algn="ctr">
              <a:buNone/>
            </a:lvl8pPr>
            <a:lvl9pPr marL="3657413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6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18" rIns="45718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18" tIns="0" rIns="45718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305800" cy="1143000"/>
          </a:xfrm>
        </p:spPr>
        <p:txBody>
          <a:bodyPr vert="horz" tIns="4571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137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75050" y="1905000"/>
            <a:ext cx="5111750" cy="4343400"/>
          </a:xfrm>
        </p:spPr>
        <p:txBody>
          <a:bodyPr tIns="0"/>
          <a:lstStyle>
            <a:lvl1pPr marL="0" indent="0">
              <a:buNone/>
              <a:defRPr sz="2800" baseline="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kumimoji="0" lang="en-US" dirty="0" smtClean="0"/>
              <a:t>[place photo or chart here]</a:t>
            </a:r>
            <a:endParaRPr kumimoji="0"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905000"/>
            <a:ext cx="3124200" cy="434340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82" r:id="rId8"/>
    <p:sldLayoutId id="2147483680" r:id="rId9"/>
    <p:sldLayoutId id="2147483681" r:id="rId10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74306" indent="-274306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640047" indent="-24687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Calibri"/>
          <a:ea typeface="+mn-ea"/>
          <a:cs typeface="Calibri"/>
        </a:defRPr>
      </a:lvl2pPr>
      <a:lvl3pPr marL="914353" indent="-24687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Calibri"/>
          <a:ea typeface="+mn-ea"/>
          <a:cs typeface="Calibri"/>
        </a:defRPr>
      </a:lvl3pPr>
      <a:lvl4pPr marL="1188659" indent="-210301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alibri"/>
          <a:ea typeface="+mn-ea"/>
          <a:cs typeface="Calibri"/>
        </a:defRPr>
      </a:lvl4pPr>
      <a:lvl5pPr marL="1462965" indent="-210301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alibri"/>
          <a:ea typeface="+mn-ea"/>
          <a:cs typeface="Calibri"/>
        </a:defRPr>
      </a:lvl5pPr>
      <a:lvl6pPr marL="1737271" indent="-210301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141" indent="-182871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448" indent="-182871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754" indent="-182871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646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Ventral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410200" cy="1722120"/>
          </a:xfrm>
        </p:spPr>
        <p:txBody>
          <a:bodyPr>
            <a:normAutofit/>
          </a:bodyPr>
          <a:lstStyle/>
          <a:p>
            <a:pPr>
              <a:buClr>
                <a:schemeClr val="accent4"/>
              </a:buClr>
            </a:pPr>
            <a:r>
              <a:rPr lang="en-US" dirty="0" smtClean="0"/>
              <a:t>Closer to the </a:t>
            </a:r>
            <a:r>
              <a:rPr lang="en-US" dirty="0" smtClean="0"/>
              <a:t>front, or underside, </a:t>
            </a:r>
            <a:r>
              <a:rPr lang="en-US" dirty="0" smtClean="0"/>
              <a:t>of the body.</a:t>
            </a:r>
          </a:p>
          <a:p>
            <a:pPr lvl="1">
              <a:buClr>
                <a:schemeClr val="accent4"/>
              </a:buClr>
            </a:pPr>
            <a:r>
              <a:rPr lang="en-US" sz="2000" dirty="0" smtClean="0"/>
              <a:t>Ex: The chest is ventral to the spine.</a:t>
            </a:r>
            <a:endParaRPr lang="en-US" sz="20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557422" y="2664477"/>
            <a:ext cx="1101436" cy="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108140" y="2151066"/>
            <a:ext cx="130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ventral</a:t>
            </a:r>
            <a:endParaRPr lang="en-US" sz="2000" dirty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780" y="0"/>
            <a:ext cx="13273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00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Dorsal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953000" cy="1722120"/>
          </a:xfrm>
        </p:spPr>
        <p:txBody>
          <a:bodyPr>
            <a:normAutofit/>
          </a:bodyPr>
          <a:lstStyle/>
          <a:p>
            <a:pPr>
              <a:buClr>
                <a:schemeClr val="accent4"/>
              </a:buClr>
            </a:pPr>
            <a:r>
              <a:rPr lang="en-US" dirty="0"/>
              <a:t>Closer to the </a:t>
            </a:r>
            <a:r>
              <a:rPr lang="en-US" dirty="0" smtClean="0"/>
              <a:t>back, or topside, of the body.</a:t>
            </a:r>
            <a:endParaRPr lang="en-US" dirty="0"/>
          </a:p>
          <a:p>
            <a:pPr lvl="1">
              <a:buClr>
                <a:schemeClr val="accent4"/>
              </a:buClr>
            </a:pPr>
            <a:r>
              <a:rPr lang="en-US" sz="2000" dirty="0"/>
              <a:t>Ex: The gluteus maximus is dorsal to the naval.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410200" y="4495800"/>
            <a:ext cx="1262927" cy="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202818" y="3952434"/>
            <a:ext cx="130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dorsal</a:t>
            </a:r>
            <a:endParaRPr lang="en-US" sz="2000" dirty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0"/>
            <a:ext cx="13273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749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057400"/>
            <a:ext cx="7851648" cy="18288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ANATOMICAL TERMS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914336"/>
            <a:ext cx="7854696" cy="1752600"/>
          </a:xfrm>
        </p:spPr>
        <p:txBody>
          <a:bodyPr/>
          <a:lstStyle/>
          <a:p>
            <a:r>
              <a:rPr lang="en-US" dirty="0" smtClean="0"/>
              <a:t>Biology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35480"/>
            <a:ext cx="4994853" cy="1036320"/>
          </a:xfrm>
        </p:spPr>
        <p:txBody>
          <a:bodyPr>
            <a:normAutofit/>
          </a:bodyPr>
          <a:lstStyle/>
          <a:p>
            <a:pPr>
              <a:buClr>
                <a:schemeClr val="accent4"/>
              </a:buClr>
            </a:pPr>
            <a:r>
              <a:rPr lang="en-US" dirty="0" smtClean="0"/>
              <a:t>Away from the center (trunk).</a:t>
            </a:r>
          </a:p>
          <a:p>
            <a:pPr lvl="1">
              <a:buClr>
                <a:schemeClr val="accent4"/>
              </a:buClr>
            </a:pPr>
            <a:r>
              <a:rPr lang="en-US" sz="2000" dirty="0" smtClean="0"/>
              <a:t>Ex: The foot </a:t>
            </a:r>
            <a:r>
              <a:rPr lang="en-US" sz="2000" dirty="0"/>
              <a:t>is distal </a:t>
            </a:r>
            <a:r>
              <a:rPr lang="en-US" sz="2000" dirty="0" smtClean="0"/>
              <a:t>to </a:t>
            </a:r>
            <a:r>
              <a:rPr lang="en-US" sz="2000" dirty="0"/>
              <a:t>the </a:t>
            </a:r>
            <a:r>
              <a:rPr lang="en-US" sz="2000" dirty="0" smtClean="0"/>
              <a:t>hip.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-9421"/>
            <a:ext cx="3322945" cy="6867421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6324600" y="3810000"/>
            <a:ext cx="243840" cy="266700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52052" y="4958834"/>
            <a:ext cx="8042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distal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-9421"/>
            <a:ext cx="3322945" cy="68674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Proximal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105400" cy="960120"/>
          </a:xfrm>
        </p:spPr>
        <p:txBody>
          <a:bodyPr>
            <a:normAutofit/>
          </a:bodyPr>
          <a:lstStyle/>
          <a:p>
            <a:pPr>
              <a:buClr>
                <a:schemeClr val="accent4"/>
              </a:buClr>
            </a:pPr>
            <a:r>
              <a:rPr lang="en-US" dirty="0" smtClean="0"/>
              <a:t>Closer to the center (trunk).</a:t>
            </a:r>
          </a:p>
          <a:p>
            <a:pPr lvl="1">
              <a:buClr>
                <a:schemeClr val="accent4"/>
              </a:buClr>
            </a:pPr>
            <a:r>
              <a:rPr lang="en-US" sz="2000" dirty="0" smtClean="0"/>
              <a:t>Ex: The knee is proximal to the foot.</a:t>
            </a:r>
            <a:endParaRPr lang="en-US" dirty="0" smtClean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477001" y="5029200"/>
            <a:ext cx="152399" cy="1511284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398945" y="5600176"/>
            <a:ext cx="130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proximal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160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0"/>
            <a:ext cx="3322945" cy="68674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105400" cy="960120"/>
          </a:xfrm>
        </p:spPr>
        <p:txBody>
          <a:bodyPr>
            <a:normAutofit/>
          </a:bodyPr>
          <a:lstStyle/>
          <a:p>
            <a:pPr>
              <a:buClr>
                <a:schemeClr val="accent4"/>
              </a:buClr>
            </a:pPr>
            <a:r>
              <a:rPr lang="en-US" dirty="0" smtClean="0"/>
              <a:t>Away from the midline.</a:t>
            </a:r>
          </a:p>
          <a:p>
            <a:pPr lvl="1">
              <a:buClr>
                <a:schemeClr val="accent4"/>
              </a:buClr>
            </a:pPr>
            <a:r>
              <a:rPr lang="en-US" sz="2000" dirty="0" smtClean="0"/>
              <a:t>Ex: The hip is lateral to the spine.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105400" y="3222569"/>
            <a:ext cx="130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lateral</a:t>
            </a:r>
            <a:endParaRPr lang="en-US" sz="2000" dirty="0">
              <a:latin typeface="+mj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227213" y="0"/>
            <a:ext cx="0" cy="6867421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553200" y="3346424"/>
            <a:ext cx="152400" cy="1524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943600" y="3422624"/>
            <a:ext cx="544655" cy="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467600" y="1134267"/>
            <a:ext cx="152400" cy="1524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3507557"/>
            <a:ext cx="8229600" cy="114300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accent4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Medial</a:t>
            </a:r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4650557"/>
            <a:ext cx="5105400" cy="96012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74306" indent="-27430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40047" indent="-246875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14353" indent="-246875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188659" indent="-210301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462965" indent="-210301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737271" indent="-210301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141" indent="-18287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448" indent="-18287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754" indent="-18287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4"/>
              </a:buClr>
            </a:pPr>
            <a:r>
              <a:rPr lang="en-US" dirty="0" smtClean="0"/>
              <a:t>Closer to the midline.</a:t>
            </a:r>
          </a:p>
          <a:p>
            <a:pPr lvl="1">
              <a:buClr>
                <a:schemeClr val="accent4"/>
              </a:buClr>
            </a:pPr>
            <a:r>
              <a:rPr lang="en-US" sz="2000" dirty="0" smtClean="0"/>
              <a:t>Ex: The clavicle is medial to the spine.</a:t>
            </a:r>
            <a:endParaRPr lang="en-US" dirty="0" smtClean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7772400" y="1190655"/>
            <a:ext cx="544655" cy="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305800" y="990600"/>
            <a:ext cx="130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medial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937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Anterior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029200" cy="1188720"/>
          </a:xfrm>
        </p:spPr>
        <p:txBody>
          <a:bodyPr/>
          <a:lstStyle/>
          <a:p>
            <a:pPr>
              <a:buClr>
                <a:schemeClr val="accent4"/>
              </a:buClr>
            </a:pPr>
            <a:r>
              <a:rPr lang="en-US" dirty="0" smtClean="0"/>
              <a:t>To the </a:t>
            </a:r>
            <a:r>
              <a:rPr lang="en-US" dirty="0" smtClean="0"/>
              <a:t>front.</a:t>
            </a:r>
            <a:endParaRPr lang="en-US" dirty="0" smtClean="0"/>
          </a:p>
          <a:p>
            <a:pPr lvl="1">
              <a:buClr>
                <a:schemeClr val="accent4"/>
              </a:buClr>
            </a:pPr>
            <a:r>
              <a:rPr lang="en-US" sz="2000" dirty="0" smtClean="0"/>
              <a:t>Ex: The nose is anterior to the ear.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0"/>
            <a:ext cx="1327355" cy="68580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6934200" y="4114800"/>
            <a:ext cx="1219200" cy="1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630350" y="4267200"/>
            <a:ext cx="130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anterior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Posterior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029200" cy="1341120"/>
          </a:xfrm>
        </p:spPr>
        <p:txBody>
          <a:bodyPr>
            <a:normAutofit/>
          </a:bodyPr>
          <a:lstStyle/>
          <a:p>
            <a:pPr>
              <a:buClr>
                <a:schemeClr val="accent4"/>
              </a:buClr>
            </a:pPr>
            <a:r>
              <a:rPr lang="en-US" dirty="0" smtClean="0"/>
              <a:t>The back side.</a:t>
            </a:r>
          </a:p>
          <a:p>
            <a:pPr lvl="1">
              <a:buClr>
                <a:schemeClr val="accent4"/>
              </a:buClr>
            </a:pPr>
            <a:r>
              <a:rPr lang="en-US" sz="2000" dirty="0" smtClean="0"/>
              <a:t>Ex: The gluteus maximus is located on the posterior side of the body.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0"/>
            <a:ext cx="1327355" cy="68580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6324600" y="4114800"/>
            <a:ext cx="1179576" cy="1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46955" y="4267200"/>
            <a:ext cx="130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posterior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8498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041"/>
          <a:stretch/>
        </p:blipFill>
        <p:spPr>
          <a:xfrm>
            <a:off x="3733800" y="3010765"/>
            <a:ext cx="6213742" cy="38472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79"/>
            <a:ext cx="5105400" cy="1287089"/>
          </a:xfrm>
        </p:spPr>
        <p:txBody>
          <a:bodyPr>
            <a:normAutofit/>
          </a:bodyPr>
          <a:lstStyle/>
          <a:p>
            <a:pPr>
              <a:buClr>
                <a:schemeClr val="accent4"/>
              </a:buClr>
            </a:pPr>
            <a:r>
              <a:rPr lang="en-US" dirty="0" smtClean="0"/>
              <a:t>Above (closer to the head)</a:t>
            </a:r>
          </a:p>
          <a:p>
            <a:pPr lvl="1">
              <a:buClr>
                <a:schemeClr val="accent4"/>
              </a:buClr>
            </a:pPr>
            <a:r>
              <a:rPr lang="en-US" sz="2000" dirty="0" smtClean="0"/>
              <a:t>Ex: The head is superior to the shoulder bone.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800600" y="3956033"/>
            <a:ext cx="130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superior</a:t>
            </a:r>
            <a:endParaRPr lang="en-US" sz="2000" dirty="0">
              <a:latin typeface="+mj-lt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019800" y="3511576"/>
            <a:ext cx="0" cy="1289024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03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041"/>
          <a:stretch/>
        </p:blipFill>
        <p:spPr>
          <a:xfrm>
            <a:off x="3733800" y="3010765"/>
            <a:ext cx="6213742" cy="38472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79"/>
            <a:ext cx="5105400" cy="1287089"/>
          </a:xfrm>
        </p:spPr>
        <p:txBody>
          <a:bodyPr>
            <a:normAutofit/>
          </a:bodyPr>
          <a:lstStyle/>
          <a:p>
            <a:pPr>
              <a:buClr>
                <a:schemeClr val="accent4"/>
              </a:buClr>
            </a:pPr>
            <a:r>
              <a:rPr lang="en-US" dirty="0" smtClean="0"/>
              <a:t>Below (closer to the feet)</a:t>
            </a:r>
          </a:p>
          <a:p>
            <a:pPr lvl="1">
              <a:buClr>
                <a:schemeClr val="accent4"/>
              </a:buClr>
            </a:pPr>
            <a:r>
              <a:rPr lang="en-US" sz="2000" dirty="0" smtClean="0"/>
              <a:t>Ex: The shoulder bone is inferior to the head.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800600" y="3949657"/>
            <a:ext cx="130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inferior</a:t>
            </a:r>
            <a:endParaRPr lang="en-US" sz="2000" dirty="0">
              <a:latin typeface="+mj-lt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505200"/>
            <a:ext cx="0" cy="1289024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2445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">
  <a:themeElements>
    <a:clrScheme name="Custom 11">
      <a:dk1>
        <a:sysClr val="windowText" lastClr="000000"/>
      </a:dk1>
      <a:lt1>
        <a:sysClr val="window" lastClr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LEARN.thmx</Template>
  <TotalTime>281</TotalTime>
  <Words>201</Words>
  <Application>Microsoft Macintosh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Constantia</vt:lpstr>
      <vt:lpstr>Georgia</vt:lpstr>
      <vt:lpstr>Wingdings 2</vt:lpstr>
      <vt:lpstr>LEARN</vt:lpstr>
      <vt:lpstr>PowerPoint Presentation</vt:lpstr>
      <vt:lpstr>ANATOMICAL TERMS</vt:lpstr>
      <vt:lpstr>Distal</vt:lpstr>
      <vt:lpstr>Proximal</vt:lpstr>
      <vt:lpstr>Lateral</vt:lpstr>
      <vt:lpstr>Anterior</vt:lpstr>
      <vt:lpstr>Posterior</vt:lpstr>
      <vt:lpstr>Superior</vt:lpstr>
      <vt:lpstr>Inferior</vt:lpstr>
      <vt:lpstr>Ventral</vt:lpstr>
      <vt:lpstr>Dorsal</vt:lpstr>
    </vt:vector>
  </TitlesOfParts>
  <Company>Norman Public Schools</Company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Amusement Park Webquest</dc:title>
  <dc:creator>ashleyt</dc:creator>
  <cp:lastModifiedBy>Alex Stroukoff</cp:lastModifiedBy>
  <cp:revision>57</cp:revision>
  <dcterms:created xsi:type="dcterms:W3CDTF">2011-02-10T18:04:52Z</dcterms:created>
  <dcterms:modified xsi:type="dcterms:W3CDTF">2017-06-28T19:14:49Z</dcterms:modified>
</cp:coreProperties>
</file>