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 id="2147483668" r:id="rId2"/>
  </p:sldMasterIdLst>
  <p:notesMasterIdLst>
    <p:notesMasterId r:id="rId1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61" d="100"/>
          <a:sy n="161" d="100"/>
        </p:scale>
        <p:origin x="78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learn.k20center.ou.edu/strategy/192"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learn.k20center.ou.edu/strategy/128"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88" name="Google Shape;88;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3477e0a2762_0_3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45" name="Google Shape;145;g3477e0a2762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b="0" i="0" u="none" strike="noStrike" dirty="0">
                <a:solidFill>
                  <a:srgbClr val="000000"/>
                </a:solidFill>
                <a:effectLst/>
              </a:rPr>
              <a:t>K20 Center. (n.d.). </a:t>
            </a:r>
            <a:r>
              <a:rPr lang="en-US" b="0" i="1" u="none" strike="noStrike" dirty="0">
                <a:solidFill>
                  <a:srgbClr val="000000"/>
                </a:solidFill>
                <a:effectLst/>
              </a:rPr>
              <a:t>Categorical Highlighting.</a:t>
            </a:r>
            <a:r>
              <a:rPr lang="en-US" b="0" i="0" u="none" strike="noStrike" dirty="0">
                <a:solidFill>
                  <a:srgbClr val="000000"/>
                </a:solidFill>
                <a:effectLst/>
              </a:rPr>
              <a:t> Strategies. </a:t>
            </a:r>
            <a:r>
              <a:rPr lang="en-US" b="0" i="0" u="none" strike="noStrike" dirty="0">
                <a:solidFill>
                  <a:srgbClr val="000000"/>
                </a:solidFill>
                <a:effectLst/>
                <a:hlinkClick r:id="rId3"/>
              </a:rPr>
              <a:t>https://learn.k20center.ou.edu/strategy/192</a:t>
            </a:r>
            <a:endParaRPr lang="en-US" b="0" i="0" u="none" strike="noStrike" dirty="0">
              <a:solidFill>
                <a:srgbClr val="000000"/>
              </a:solidFill>
              <a:effectLst/>
            </a:endParaRPr>
          </a:p>
          <a:p>
            <a:pPr marL="0" lvl="0" indent="0" algn="l" rtl="0">
              <a:lnSpc>
                <a:spcPct val="100000"/>
              </a:lnSpc>
              <a:spcBef>
                <a:spcPts val="0"/>
              </a:spcBef>
              <a:spcAft>
                <a:spcPts val="0"/>
              </a:spcAft>
              <a:buSzPts val="1400"/>
              <a:buNone/>
            </a:pPr>
            <a:endParaRPr dirty="0"/>
          </a:p>
        </p:txBody>
      </p:sp>
      <p:sp>
        <p:nvSpPr>
          <p:cNvPr id="151" name="Google Shape;151;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58" name="Google Shape;15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4" name="Google Shape;164;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3477e0a2762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0" name="Google Shape;170;g3477e0a2762_0_3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b="0" i="0" u="none" strike="noStrike" dirty="0">
                <a:solidFill>
                  <a:srgbClr val="000000"/>
                </a:solidFill>
                <a:effectLst/>
              </a:rPr>
              <a:t>K20 Center. (n.d.). </a:t>
            </a:r>
            <a:r>
              <a:rPr lang="en-US" b="0" i="1" u="none" strike="noStrike" dirty="0">
                <a:solidFill>
                  <a:srgbClr val="000000"/>
                </a:solidFill>
                <a:effectLst/>
              </a:rPr>
              <a:t>Why-Lighting. </a:t>
            </a:r>
            <a:r>
              <a:rPr lang="en-US" b="0" i="0" u="none" strike="noStrike" dirty="0">
                <a:solidFill>
                  <a:srgbClr val="000000"/>
                </a:solidFill>
                <a:effectLst/>
              </a:rPr>
              <a:t>Strategies.</a:t>
            </a:r>
            <a:r>
              <a:rPr lang="en-US" b="0" i="0" u="none" strike="noStrike" dirty="0">
                <a:solidFill>
                  <a:srgbClr val="000000"/>
                </a:solidFill>
                <a:effectLst/>
                <a:hlinkClick r:id="rId3"/>
              </a:rPr>
              <a:t> https://learn.k20center.ou.edu/strategy/128</a:t>
            </a:r>
            <a:endParaRPr lang="en-US" b="0" i="0" u="none" strike="noStrike" dirty="0">
              <a:solidFill>
                <a:srgbClr val="000000"/>
              </a:solidFill>
              <a:effectLst/>
            </a:endParaRPr>
          </a:p>
          <a:p>
            <a:pPr marL="0" lvl="0" indent="0" algn="l" rtl="0">
              <a:lnSpc>
                <a:spcPct val="100000"/>
              </a:lnSpc>
              <a:spcBef>
                <a:spcPts val="0"/>
              </a:spcBef>
              <a:spcAft>
                <a:spcPts val="0"/>
              </a:spcAft>
              <a:buSzPts val="1400"/>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3477e0a2762_0_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7" name="Google Shape;177;g3477e0a2762_0_4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77a1368b4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g177a1368b46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98" name="Google Shape;9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04" name="Google Shape;10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3477e0a2762_0_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10" name="Google Shape;110;g3477e0a2762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17" name="Google Shape;11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477e0a2762_0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24" name="Google Shape;124;g3477e0a2762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3477e0a2762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31" name="Google Shape;131;g3477e0a2762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3477e0a2762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38" name="Google Shape;138;g3477e0a276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1"/>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1" name="Google Shape;51;p11"/>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2" name="Google Shape;52;p11"/>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7" name="Google Shape;57;p12"/>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30200" algn="l">
              <a:lnSpc>
                <a:spcPct val="100000"/>
              </a:lnSpc>
              <a:spcBef>
                <a:spcPts val="320"/>
              </a:spcBef>
              <a:spcAft>
                <a:spcPts val="0"/>
              </a:spcAft>
              <a:buSzPts val="1600"/>
              <a:buFont typeface="Arial"/>
              <a:buChar char="•"/>
              <a:defRPr sz="1600"/>
            </a:lvl2pPr>
            <a:lvl3pPr marL="1371600" lvl="2" indent="-317500" algn="l">
              <a:lnSpc>
                <a:spcPct val="100000"/>
              </a:lnSpc>
              <a:spcBef>
                <a:spcPts val="280"/>
              </a:spcBef>
              <a:spcAft>
                <a:spcPts val="0"/>
              </a:spcAft>
              <a:buSzPts val="1400"/>
              <a:buFont typeface="Arial"/>
              <a:buChar char="•"/>
              <a:defRPr sz="1400"/>
            </a:lvl3pPr>
            <a:lvl4pPr marL="1828800" lvl="3" indent="-311150" algn="l">
              <a:lnSpc>
                <a:spcPct val="100000"/>
              </a:lnSpc>
              <a:spcBef>
                <a:spcPts val="260"/>
              </a:spcBef>
              <a:spcAft>
                <a:spcPts val="0"/>
              </a:spcAft>
              <a:buSzPts val="1300"/>
              <a:buFont typeface="Arial"/>
              <a:buChar char="•"/>
              <a:defRPr sz="13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1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2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81" name="Google Shape;81;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21"/>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1"/>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85" name="Google Shape;85;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55600" algn="l">
              <a:lnSpc>
                <a:spcPct val="100000"/>
              </a:lnSpc>
              <a:spcBef>
                <a:spcPts val="400"/>
              </a:spcBef>
              <a:spcAft>
                <a:spcPts val="0"/>
              </a:spcAft>
              <a:buSzPts val="2000"/>
              <a:buFont typeface="Arial"/>
              <a:buChar char="•"/>
              <a:defRPr sz="2000"/>
            </a:lvl2pPr>
            <a:lvl3pPr marL="1371600" lvl="2" indent="-336550" algn="l">
              <a:lnSpc>
                <a:spcPct val="100000"/>
              </a:lnSpc>
              <a:spcBef>
                <a:spcPts val="340"/>
              </a:spcBef>
              <a:spcAft>
                <a:spcPts val="0"/>
              </a:spcAft>
              <a:buSzPts val="1700"/>
              <a:buFont typeface="Arial"/>
              <a:buChar char="•"/>
              <a:defRPr sz="1700"/>
            </a:lvl3pPr>
            <a:lvl4pPr marL="1828800" lvl="3" indent="-323850" algn="l">
              <a:lnSpc>
                <a:spcPct val="100000"/>
              </a:lnSpc>
              <a:spcBef>
                <a:spcPts val="300"/>
              </a:spcBef>
              <a:spcAft>
                <a:spcPts val="0"/>
              </a:spcAft>
              <a:buSzPts val="1500"/>
              <a:buFont typeface="Arial"/>
              <a:buChar char="•"/>
              <a:defRPr/>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4"/>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18" name="Google Shape;18;p4"/>
          <p:cNvSpPr>
            <a:spLocks noGrp="1"/>
          </p:cNvSpPr>
          <p:nvPr>
            <p:ph type="pic" idx="2"/>
          </p:nvPr>
        </p:nvSpPr>
        <p:spPr>
          <a:xfrm>
            <a:off x="5911850" y="1663336"/>
            <a:ext cx="1828800" cy="1828009"/>
          </a:xfrm>
          <a:prstGeom prst="rect">
            <a:avLst/>
          </a:prstGeom>
          <a:no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5"/>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3" name="Google Shape;23;p5"/>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6"/>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6"/>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520"/>
              </a:spcBef>
              <a:spcAft>
                <a:spcPts val="0"/>
              </a:spcAft>
              <a:buSzPts val="2600"/>
              <a:buNone/>
              <a:defRPr b="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9" name="Google Shape;29;p6"/>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320"/>
              </a:spcBef>
              <a:spcAft>
                <a:spcPts val="0"/>
              </a:spcAft>
              <a:buSzPts val="1600"/>
              <a:buNone/>
              <a:defRPr sz="1600" b="1" i="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pic>
        <p:nvPicPr>
          <p:cNvPr id="30" name="Google Shape;30;p6" descr="A picture containing icon&#10;&#10;Description automatically generated"/>
          <p:cNvPicPr preferRelativeResize="0"/>
          <p:nvPr/>
        </p:nvPicPr>
        <p:blipFill rotWithShape="1">
          <a:blip r:embed="rId3">
            <a:alphaModFix/>
          </a:blip>
          <a:srcRect l="34179" t="21571" r="32616" b="56088"/>
          <a:stretch/>
        </p:blipFill>
        <p:spPr>
          <a:xfrm>
            <a:off x="1828288" y="1352281"/>
            <a:ext cx="639651" cy="536620"/>
          </a:xfrm>
          <a:prstGeom prst="rect">
            <a:avLst/>
          </a:prstGeom>
          <a:solidFill>
            <a:srgbClr val="1C3C58"/>
          </a:solid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7"/>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Calibri"/>
              <a:buAutoNum type="arabicPeriod"/>
              <a:defRPr sz="2600"/>
            </a:lvl1pPr>
            <a:lvl2pPr marL="914400" lvl="1" indent="-355600" algn="l">
              <a:lnSpc>
                <a:spcPct val="100000"/>
              </a:lnSpc>
              <a:spcBef>
                <a:spcPts val="400"/>
              </a:spcBef>
              <a:spcAft>
                <a:spcPts val="0"/>
              </a:spcAft>
              <a:buClr>
                <a:schemeClr val="accent4"/>
              </a:buClr>
              <a:buSzPts val="2000"/>
              <a:buFont typeface="Calibri"/>
              <a:buAutoNum type="alphaLcParenR"/>
              <a:defRPr sz="2000"/>
            </a:lvl2pPr>
            <a:lvl3pPr marL="1371600" lvl="2" indent="-336550" algn="l">
              <a:lnSpc>
                <a:spcPct val="100000"/>
              </a:lnSpc>
              <a:spcBef>
                <a:spcPts val="340"/>
              </a:spcBef>
              <a:spcAft>
                <a:spcPts val="0"/>
              </a:spcAft>
              <a:buClr>
                <a:schemeClr val="accent4"/>
              </a:buClr>
              <a:buSzPts val="1700"/>
              <a:buFont typeface="Calibri"/>
              <a:buAutoNum type="romanLcPeriod"/>
              <a:defRPr sz="1700"/>
            </a:lvl3pPr>
            <a:lvl4pPr marL="1828800" lvl="3" indent="-323850" algn="l">
              <a:lnSpc>
                <a:spcPct val="100000"/>
              </a:lnSpc>
              <a:spcBef>
                <a:spcPts val="300"/>
              </a:spcBef>
              <a:spcAft>
                <a:spcPts val="0"/>
              </a:spcAft>
              <a:buSzPts val="1500"/>
              <a:buFont typeface="Calibri"/>
              <a:buAutoNum type="arabicPeriod"/>
              <a:defRPr/>
            </a:lvl4pPr>
            <a:lvl5pPr marL="2286000" lvl="4" indent="-314325" algn="l">
              <a:lnSpc>
                <a:spcPct val="100000"/>
              </a:lnSpc>
              <a:spcBef>
                <a:spcPts val="270"/>
              </a:spcBef>
              <a:spcAft>
                <a:spcPts val="0"/>
              </a:spcAft>
              <a:buSzPts val="1350"/>
              <a:buFont typeface="Calibri"/>
              <a:buAutoNum type="arabicPeriod"/>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9"/>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0"/>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7" name="Google Shape;77;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31"/>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100"/>
              <a:buFont typeface="Arial"/>
              <a:buNone/>
            </a:pPr>
            <a:r>
              <a:rPr lang="en-US" dirty="0"/>
              <a:t>Look at the left side of the chart on page three of your packet. There are sentences with little to no detail. </a:t>
            </a:r>
            <a:endParaRPr dirty="0"/>
          </a:p>
          <a:p>
            <a:pPr marL="0" lvl="0" indent="0" algn="l" rtl="0">
              <a:spcBef>
                <a:spcPts val="0"/>
              </a:spcBef>
              <a:spcAft>
                <a:spcPts val="0"/>
              </a:spcAft>
              <a:buSzPts val="1100"/>
              <a:buFont typeface="Arial"/>
              <a:buNone/>
            </a:pPr>
            <a:endParaRPr dirty="0"/>
          </a:p>
          <a:p>
            <a:pPr marL="0" lvl="0" indent="0" algn="l" rtl="0">
              <a:spcBef>
                <a:spcPts val="0"/>
              </a:spcBef>
              <a:spcAft>
                <a:spcPts val="0"/>
              </a:spcAft>
              <a:buSzPts val="1100"/>
              <a:buFont typeface="Arial"/>
              <a:buNone/>
            </a:pPr>
            <a:r>
              <a:rPr lang="en-US" dirty="0"/>
              <a:t>Work in groups to rewrite the sentences in the packet. On the right side of the column in the space provided, rewrite each sentence into one or more sentences that includes sensory language to create a more vivid scene. </a:t>
            </a:r>
            <a:endParaRPr dirty="0"/>
          </a:p>
          <a:p>
            <a:pPr marL="0" lvl="0" indent="0" algn="l" rtl="0">
              <a:spcBef>
                <a:spcPts val="0"/>
              </a:spcBef>
              <a:spcAft>
                <a:spcPts val="0"/>
              </a:spcAft>
              <a:buSzPts val="1100"/>
              <a:buFont typeface="Arial"/>
              <a:buNone/>
            </a:pPr>
            <a:endParaRPr dirty="0"/>
          </a:p>
        </p:txBody>
      </p:sp>
      <p:sp>
        <p:nvSpPr>
          <p:cNvPr id="148" name="Google Shape;148;p31"/>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dirty="0"/>
              <a:t>Sensory Rewriting, Part 1</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3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dirty="0"/>
              <a:t>Categorical Highlighting</a:t>
            </a:r>
            <a:endParaRPr dirty="0"/>
          </a:p>
        </p:txBody>
      </p:sp>
      <p:sp>
        <p:nvSpPr>
          <p:cNvPr id="154" name="Google Shape;154;p32"/>
          <p:cNvSpPr txBox="1">
            <a:spLocks noGrp="1"/>
          </p:cNvSpPr>
          <p:nvPr>
            <p:ph type="body" idx="1"/>
          </p:nvPr>
        </p:nvSpPr>
        <p:spPr>
          <a:xfrm>
            <a:off x="457200" y="1305050"/>
            <a:ext cx="8390400" cy="3621000"/>
          </a:xfrm>
          <a:prstGeom prst="rect">
            <a:avLst/>
          </a:prstGeom>
          <a:noFill/>
          <a:ln>
            <a:noFill/>
          </a:ln>
        </p:spPr>
        <p:txBody>
          <a:bodyPr spcFirstLastPara="1" wrap="square" lIns="91400" tIns="91400" rIns="91400" bIns="91400" anchor="t" anchorCtr="0">
            <a:normAutofit/>
          </a:bodyPr>
          <a:lstStyle/>
          <a:p>
            <a:pPr marL="165100" lvl="0" indent="0" algn="l" rtl="0">
              <a:lnSpc>
                <a:spcPct val="100000"/>
              </a:lnSpc>
              <a:spcBef>
                <a:spcPts val="0"/>
              </a:spcBef>
              <a:spcAft>
                <a:spcPts val="0"/>
              </a:spcAft>
              <a:buSzPts val="2600"/>
              <a:buNone/>
            </a:pPr>
            <a:r>
              <a:rPr lang="en-US" dirty="0"/>
              <a:t>While you are reading “The Dinner Party” written by Mona Gardner, highlight the following: </a:t>
            </a:r>
            <a:endParaRPr dirty="0"/>
          </a:p>
          <a:p>
            <a:pPr marL="457200" lvl="0" indent="-393700" algn="l" rtl="0">
              <a:spcBef>
                <a:spcPts val="1200"/>
              </a:spcBef>
              <a:spcAft>
                <a:spcPts val="0"/>
              </a:spcAft>
              <a:buClr>
                <a:srgbClr val="910D28"/>
              </a:buClr>
              <a:buSzPct val="75000"/>
              <a:buFont typeface="Calibri"/>
              <a:buChar char="●"/>
            </a:pPr>
            <a:r>
              <a:rPr lang="en-US" b="1" dirty="0">
                <a:solidFill>
                  <a:srgbClr val="292929"/>
                </a:solidFill>
              </a:rPr>
              <a:t>Five senses: </a:t>
            </a:r>
            <a:r>
              <a:rPr lang="en-US" dirty="0">
                <a:solidFill>
                  <a:srgbClr val="292929"/>
                </a:solidFill>
              </a:rPr>
              <a:t>Use one color to highlight any place where the five senses are used to create a more vivid scene. </a:t>
            </a:r>
            <a:endParaRPr dirty="0">
              <a:solidFill>
                <a:srgbClr val="292929"/>
              </a:solidFill>
            </a:endParaRPr>
          </a:p>
          <a:p>
            <a:pPr marL="457200" lvl="0" indent="-393700" algn="l" rtl="0">
              <a:spcBef>
                <a:spcPts val="0"/>
              </a:spcBef>
              <a:spcAft>
                <a:spcPts val="0"/>
              </a:spcAft>
              <a:buClr>
                <a:srgbClr val="910D28"/>
              </a:buClr>
              <a:buSzPct val="75000"/>
              <a:buFont typeface="Calibri"/>
              <a:buChar char="●"/>
            </a:pPr>
            <a:r>
              <a:rPr lang="en-US" b="1" dirty="0">
                <a:solidFill>
                  <a:srgbClr val="292929"/>
                </a:solidFill>
              </a:rPr>
              <a:t>Additional sensory language: </a:t>
            </a:r>
            <a:r>
              <a:rPr lang="en-US" dirty="0">
                <a:solidFill>
                  <a:srgbClr val="292929"/>
                </a:solidFill>
              </a:rPr>
              <a:t>Use a different color to highlight any additional sensory language and details within the text other than the five senses. </a:t>
            </a:r>
            <a:endParaRPr dirty="0">
              <a:solidFill>
                <a:srgbClr val="292929"/>
              </a:solidFill>
            </a:endParaRPr>
          </a:p>
          <a:p>
            <a:pPr marL="165100" lvl="0" indent="0" algn="l" rtl="0">
              <a:lnSpc>
                <a:spcPct val="100000"/>
              </a:lnSpc>
              <a:spcBef>
                <a:spcPts val="1200"/>
              </a:spcBef>
              <a:spcAft>
                <a:spcPts val="0"/>
              </a:spcAft>
              <a:buSzPts val="2600"/>
              <a:buNone/>
            </a:pPr>
            <a:endParaRPr dirty="0"/>
          </a:p>
        </p:txBody>
      </p:sp>
      <p:pic>
        <p:nvPicPr>
          <p:cNvPr id="155" name="Google Shape;155;p32" title="categorical highlighting.png"/>
          <p:cNvPicPr preferRelativeResize="0"/>
          <p:nvPr/>
        </p:nvPicPr>
        <p:blipFill>
          <a:blip r:embed="rId3">
            <a:alphaModFix/>
          </a:blip>
          <a:stretch>
            <a:fillRect/>
          </a:stretch>
        </p:blipFill>
        <p:spPr>
          <a:xfrm>
            <a:off x="7877491" y="307250"/>
            <a:ext cx="864709" cy="811201"/>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3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Reflect</a:t>
            </a:r>
            <a:endParaRPr/>
          </a:p>
        </p:txBody>
      </p:sp>
      <p:sp>
        <p:nvSpPr>
          <p:cNvPr id="161" name="Google Shape;161;p33"/>
          <p:cNvSpPr txBox="1">
            <a:spLocks noGrp="1"/>
          </p:cNvSpPr>
          <p:nvPr>
            <p:ph type="body" idx="1"/>
          </p:nvPr>
        </p:nvSpPr>
        <p:spPr>
          <a:xfrm>
            <a:off x="457200" y="1305050"/>
            <a:ext cx="8440500" cy="3621000"/>
          </a:xfrm>
          <a:prstGeom prst="rect">
            <a:avLst/>
          </a:prstGeom>
          <a:noFill/>
          <a:ln>
            <a:noFill/>
          </a:ln>
        </p:spPr>
        <p:txBody>
          <a:bodyPr spcFirstLastPara="1" wrap="square" lIns="91400" tIns="91400" rIns="91400" bIns="91400" anchor="t" anchorCtr="0">
            <a:normAutofit/>
          </a:bodyPr>
          <a:lstStyle/>
          <a:p>
            <a:pPr marL="231775" indent="-66675">
              <a:spcBef>
                <a:spcPts val="0"/>
              </a:spcBef>
              <a:buNone/>
            </a:pPr>
            <a:r>
              <a:rPr lang="en-US" dirty="0"/>
              <a:t>Respond to the following questions on page 5 of your packet: </a:t>
            </a:r>
            <a:endParaRPr dirty="0"/>
          </a:p>
          <a:p>
            <a:pPr marL="457200" lvl="0" indent="-393700" algn="l" rtl="0">
              <a:spcBef>
                <a:spcPts val="0"/>
              </a:spcBef>
              <a:spcAft>
                <a:spcPts val="0"/>
              </a:spcAft>
              <a:buClr>
                <a:srgbClr val="910D28"/>
              </a:buClr>
              <a:buSzPct val="75000"/>
              <a:buFont typeface="Calibri"/>
              <a:buChar char="●"/>
            </a:pPr>
            <a:r>
              <a:rPr lang="en-US" dirty="0">
                <a:solidFill>
                  <a:srgbClr val="292929"/>
                </a:solidFill>
              </a:rPr>
              <a:t>What makes the style of this short story appealing or not appealing to the reader?</a:t>
            </a:r>
            <a:endParaRPr dirty="0">
              <a:solidFill>
                <a:srgbClr val="292929"/>
              </a:solidFill>
            </a:endParaRPr>
          </a:p>
          <a:p>
            <a:pPr marL="457200" lvl="0" indent="-393700" algn="l" rtl="0">
              <a:spcBef>
                <a:spcPts val="0"/>
              </a:spcBef>
              <a:spcAft>
                <a:spcPts val="0"/>
              </a:spcAft>
              <a:buClr>
                <a:srgbClr val="910D28"/>
              </a:buClr>
              <a:buSzPct val="75000"/>
              <a:buFont typeface="Calibri"/>
              <a:buChar char="●"/>
            </a:pPr>
            <a:r>
              <a:rPr lang="en-US" dirty="0">
                <a:solidFill>
                  <a:srgbClr val="292929"/>
                </a:solidFill>
              </a:rPr>
              <a:t>How could you, as a writer, paint a clearer picture of specific elements in the story?</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4"/>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520"/>
              </a:spcBef>
              <a:spcAft>
                <a:spcPts val="0"/>
              </a:spcAft>
              <a:buSzPts val="2600"/>
              <a:buNone/>
            </a:pPr>
            <a:r>
              <a:rPr lang="en-US" dirty="0"/>
              <a:t>Use your rewritten sentences on page three as inspiration to rewrite “The Dinner Party.”</a:t>
            </a:r>
            <a:endParaRPr dirty="0"/>
          </a:p>
          <a:p>
            <a:pPr marL="457200" lvl="0" indent="-393700" algn="l" rtl="0">
              <a:lnSpc>
                <a:spcPct val="100000"/>
              </a:lnSpc>
              <a:spcBef>
                <a:spcPts val="520"/>
              </a:spcBef>
              <a:spcAft>
                <a:spcPts val="0"/>
              </a:spcAft>
              <a:buSzPct val="75000"/>
              <a:buFont typeface="Calibri"/>
              <a:buChar char="•"/>
            </a:pPr>
            <a:r>
              <a:rPr lang="en-US" dirty="0"/>
              <a:t>Keep as much or as little of the original detail as you want. </a:t>
            </a:r>
            <a:endParaRPr dirty="0"/>
          </a:p>
          <a:p>
            <a:pPr marL="457200" lvl="0" indent="-393700" algn="l" rtl="0">
              <a:lnSpc>
                <a:spcPct val="100000"/>
              </a:lnSpc>
              <a:spcBef>
                <a:spcPts val="0"/>
              </a:spcBef>
              <a:spcAft>
                <a:spcPts val="0"/>
              </a:spcAft>
              <a:buSzPct val="75000"/>
              <a:buFont typeface="Calibri"/>
              <a:buChar char="•"/>
            </a:pPr>
            <a:r>
              <a:rPr lang="en-US" dirty="0"/>
              <a:t>Add detail in places that you think it would enhance the story. </a:t>
            </a:r>
            <a:endParaRPr dirty="0"/>
          </a:p>
          <a:p>
            <a:pPr lvl="0">
              <a:spcBef>
                <a:spcPts val="0"/>
              </a:spcBef>
              <a:buSzPct val="75000"/>
              <a:buFont typeface="Calibri"/>
              <a:buChar char="•"/>
            </a:pPr>
            <a:r>
              <a:rPr lang="en-US" dirty="0"/>
              <a:t>Keep the same plot structure and story length.</a:t>
            </a:r>
            <a:endParaRPr dirty="0"/>
          </a:p>
        </p:txBody>
      </p:sp>
      <p:sp>
        <p:nvSpPr>
          <p:cNvPr id="167" name="Google Shape;167;p3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SzPts val="3600"/>
              <a:buNone/>
            </a:pPr>
            <a:r>
              <a:rPr lang="en-US"/>
              <a:t>Sensory Rewriting, Part 2</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35"/>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520"/>
              </a:spcBef>
              <a:spcAft>
                <a:spcPts val="0"/>
              </a:spcAft>
              <a:buSzPts val="2600"/>
              <a:buNone/>
            </a:pPr>
            <a:r>
              <a:rPr lang="en-US" dirty="0"/>
              <a:t>Read through your own rewritten version of “The Dinner Party.” As your read, highlight the five senses using the following colors: </a:t>
            </a:r>
            <a:endParaRPr dirty="0"/>
          </a:p>
          <a:p>
            <a:pPr marL="457200" lvl="0" indent="-393700" algn="l" rtl="0">
              <a:lnSpc>
                <a:spcPct val="100000"/>
              </a:lnSpc>
              <a:spcBef>
                <a:spcPts val="520"/>
              </a:spcBef>
              <a:spcAft>
                <a:spcPts val="0"/>
              </a:spcAft>
              <a:buSzPts val="2600"/>
              <a:buChar char="•"/>
            </a:pPr>
            <a:r>
              <a:rPr lang="en-US" dirty="0"/>
              <a:t>Pink: taste</a:t>
            </a:r>
            <a:endParaRPr dirty="0"/>
          </a:p>
          <a:p>
            <a:pPr marL="457200" lvl="0" indent="-393700" algn="l" rtl="0">
              <a:lnSpc>
                <a:spcPct val="100000"/>
              </a:lnSpc>
              <a:spcBef>
                <a:spcPts val="0"/>
              </a:spcBef>
              <a:spcAft>
                <a:spcPts val="0"/>
              </a:spcAft>
              <a:buSzPts val="2600"/>
              <a:buChar char="•"/>
            </a:pPr>
            <a:r>
              <a:rPr lang="en-US" dirty="0"/>
              <a:t>Yellow: sight</a:t>
            </a:r>
            <a:endParaRPr dirty="0"/>
          </a:p>
          <a:p>
            <a:pPr marL="457200" lvl="0" indent="-393700" algn="l" rtl="0">
              <a:lnSpc>
                <a:spcPct val="100000"/>
              </a:lnSpc>
              <a:spcBef>
                <a:spcPts val="0"/>
              </a:spcBef>
              <a:spcAft>
                <a:spcPts val="0"/>
              </a:spcAft>
              <a:buSzPts val="2600"/>
              <a:buChar char="•"/>
            </a:pPr>
            <a:r>
              <a:rPr lang="en-US" dirty="0"/>
              <a:t>Blue: smell </a:t>
            </a:r>
            <a:endParaRPr dirty="0"/>
          </a:p>
          <a:p>
            <a:pPr marL="457200" lvl="0" indent="-393700" algn="l" rtl="0">
              <a:lnSpc>
                <a:spcPct val="100000"/>
              </a:lnSpc>
              <a:spcBef>
                <a:spcPts val="0"/>
              </a:spcBef>
              <a:spcAft>
                <a:spcPts val="0"/>
              </a:spcAft>
              <a:buSzPts val="2600"/>
              <a:buChar char="•"/>
            </a:pPr>
            <a:r>
              <a:rPr lang="en-US" dirty="0"/>
              <a:t>Orange: touch </a:t>
            </a:r>
            <a:endParaRPr dirty="0"/>
          </a:p>
          <a:p>
            <a:pPr marL="457200" lvl="0" indent="-393700" algn="l" rtl="0">
              <a:lnSpc>
                <a:spcPct val="100000"/>
              </a:lnSpc>
              <a:spcBef>
                <a:spcPts val="0"/>
              </a:spcBef>
              <a:spcAft>
                <a:spcPts val="0"/>
              </a:spcAft>
              <a:buSzPts val="2600"/>
              <a:buChar char="•"/>
            </a:pPr>
            <a:r>
              <a:rPr lang="en-US" dirty="0"/>
              <a:t>Green: sound</a:t>
            </a:r>
            <a:endParaRPr dirty="0"/>
          </a:p>
        </p:txBody>
      </p:sp>
      <p:sp>
        <p:nvSpPr>
          <p:cNvPr id="173" name="Google Shape;173;p3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SzPts val="3600"/>
              <a:buNone/>
            </a:pPr>
            <a:r>
              <a:rPr lang="en-US" dirty="0"/>
              <a:t>Why-Lighting</a:t>
            </a:r>
            <a:endParaRPr dirty="0"/>
          </a:p>
        </p:txBody>
      </p:sp>
      <p:pic>
        <p:nvPicPr>
          <p:cNvPr id="174" name="Google Shape;174;p35" title="Why-Lighting.png"/>
          <p:cNvPicPr preferRelativeResize="0"/>
          <p:nvPr/>
        </p:nvPicPr>
        <p:blipFill>
          <a:blip r:embed="rId3">
            <a:alphaModFix/>
          </a:blip>
          <a:stretch>
            <a:fillRect/>
          </a:stretch>
        </p:blipFill>
        <p:spPr>
          <a:xfrm>
            <a:off x="7667775" y="145625"/>
            <a:ext cx="1019025" cy="10190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36"/>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520"/>
              </a:spcBef>
              <a:spcAft>
                <a:spcPts val="0"/>
              </a:spcAft>
              <a:buNone/>
            </a:pPr>
            <a:r>
              <a:rPr lang="en-US"/>
              <a:t>How did adding sensory language and details enhance the story? </a:t>
            </a:r>
            <a:endParaRPr/>
          </a:p>
        </p:txBody>
      </p:sp>
      <p:sp>
        <p:nvSpPr>
          <p:cNvPr id="180" name="Google Shape;180;p36"/>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SzPts val="3600"/>
              <a:buNone/>
            </a:pPr>
            <a:r>
              <a:rPr lang="en-US" dirty="0"/>
              <a:t>Enhancing the Story</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3"/>
          <p:cNvSpPr txBox="1">
            <a:spLocks noGrp="1"/>
          </p:cNvSpPr>
          <p:nvPr>
            <p:ph type="ctrTitle"/>
          </p:nvPr>
        </p:nvSpPr>
        <p:spPr>
          <a:xfrm>
            <a:off x="644652" y="1007598"/>
            <a:ext cx="7851600" cy="1371600"/>
          </a:xfrm>
          <a:prstGeom prst="rect">
            <a:avLst/>
          </a:prstGeom>
          <a:noFill/>
          <a:ln>
            <a:noFill/>
          </a:ln>
        </p:spPr>
        <p:txBody>
          <a:bodyPr spcFirstLastPara="1" wrap="square" lIns="0" tIns="0" rIns="18275" bIns="0" anchor="b" anchorCtr="0">
            <a:noAutofit/>
          </a:bodyPr>
          <a:lstStyle/>
          <a:p>
            <a:pPr marL="0" lvl="0" indent="0" algn="l" rtl="0">
              <a:spcBef>
                <a:spcPts val="0"/>
              </a:spcBef>
              <a:spcAft>
                <a:spcPts val="0"/>
              </a:spcAft>
              <a:buClr>
                <a:schemeClr val="lt1"/>
              </a:buClr>
              <a:buSzPts val="5000"/>
              <a:buFont typeface="Calibri"/>
              <a:buNone/>
            </a:pPr>
            <a:r>
              <a:rPr lang="en-US" dirty="0"/>
              <a:t>Who’s Coming to Dinner?</a:t>
            </a:r>
            <a:endParaRPr dirty="0"/>
          </a:p>
        </p:txBody>
      </p:sp>
      <p:sp>
        <p:nvSpPr>
          <p:cNvPr id="95" name="Google Shape;95;p23"/>
          <p:cNvSpPr txBox="1">
            <a:spLocks noGrp="1"/>
          </p:cNvSpPr>
          <p:nvPr>
            <p:ph type="subTitle" idx="1"/>
          </p:nvPr>
        </p:nvSpPr>
        <p:spPr>
          <a:xfrm>
            <a:off x="644652" y="2400300"/>
            <a:ext cx="7854600" cy="1314600"/>
          </a:xfrm>
          <a:prstGeom prst="rect">
            <a:avLst/>
          </a:prstGeom>
          <a:noFill/>
          <a:ln>
            <a:noFill/>
          </a:ln>
        </p:spPr>
        <p:txBody>
          <a:bodyPr spcFirstLastPara="1" wrap="square" lIns="0" tIns="45700" rIns="18275" bIns="45700" anchor="t" anchorCtr="0">
            <a:normAutofit/>
          </a:bodyPr>
          <a:lstStyle/>
          <a:p>
            <a:pPr marL="0" marR="34288" lvl="0" indent="0" algn="l" rtl="0">
              <a:spcBef>
                <a:spcPts val="0"/>
              </a:spcBef>
              <a:spcAft>
                <a:spcPts val="0"/>
              </a:spcAft>
              <a:buSzPts val="2600"/>
              <a:buNone/>
            </a:pPr>
            <a:r>
              <a:rPr lang="en-US" dirty="0"/>
              <a:t>Descriptive Writing</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dirty="0"/>
              <a:t>Essential Questions</a:t>
            </a:r>
            <a:endParaRPr dirty="0"/>
          </a:p>
        </p:txBody>
      </p:sp>
      <p:sp>
        <p:nvSpPr>
          <p:cNvPr id="101" name="Google Shape;101;p24"/>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p>
            <a:pPr marL="457200" lvl="0" indent="-393700" algn="l" rtl="0">
              <a:spcBef>
                <a:spcPts val="0"/>
              </a:spcBef>
              <a:spcAft>
                <a:spcPts val="0"/>
              </a:spcAft>
              <a:buSzPts val="2600"/>
              <a:buChar char="•"/>
            </a:pPr>
            <a:r>
              <a:rPr lang="en-US" dirty="0"/>
              <a:t>What makes writing appealing to a reader? </a:t>
            </a:r>
            <a:endParaRPr dirty="0"/>
          </a:p>
          <a:p>
            <a:pPr marL="457200" lvl="0" indent="-393700" algn="l" rtl="0">
              <a:spcBef>
                <a:spcPts val="0"/>
              </a:spcBef>
              <a:spcAft>
                <a:spcPts val="0"/>
              </a:spcAft>
              <a:buSzPts val="2600"/>
              <a:buChar char="•"/>
            </a:pPr>
            <a:r>
              <a:rPr lang="en-US" dirty="0"/>
              <a:t>How can you, as a writer, paint a picture in your readers' minds?</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5"/>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dirty="0"/>
              <a:t>Lesson Objective</a:t>
            </a:r>
            <a:endParaRPr dirty="0"/>
          </a:p>
        </p:txBody>
      </p:sp>
      <p:sp>
        <p:nvSpPr>
          <p:cNvPr id="107" name="Google Shape;107;p25"/>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p>
            <a:pPr marL="63500" lvl="0" indent="0" algn="l" rtl="0">
              <a:spcBef>
                <a:spcPts val="0"/>
              </a:spcBef>
              <a:spcAft>
                <a:spcPts val="0"/>
              </a:spcAft>
              <a:buSzPts val="2600"/>
              <a:buNone/>
            </a:pPr>
            <a:r>
              <a:rPr lang="en-US" dirty="0"/>
              <a:t>Use sensory language to make writing more descriptive. </a:t>
            </a:r>
            <a:endParaRPr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None/>
            </a:pPr>
            <a:r>
              <a:rPr lang="en-US" dirty="0"/>
              <a:t>Describe </a:t>
            </a:r>
            <a:r>
              <a:rPr lang="en-US" b="1" dirty="0"/>
              <a:t>taste </a:t>
            </a:r>
            <a:r>
              <a:rPr lang="en-US" dirty="0"/>
              <a:t>in three words or phrases. </a:t>
            </a:r>
            <a:endParaRPr dirty="0"/>
          </a:p>
          <a:p>
            <a:pPr marL="1645836" lvl="7" indent="-60952" algn="l" rtl="0">
              <a:lnSpc>
                <a:spcPct val="100000"/>
              </a:lnSpc>
              <a:spcBef>
                <a:spcPts val="240"/>
              </a:spcBef>
              <a:spcAft>
                <a:spcPts val="0"/>
              </a:spcAft>
              <a:buSzPts val="1200"/>
              <a:buFont typeface="Calibri"/>
              <a:buNone/>
            </a:pPr>
            <a:endParaRPr dirty="0"/>
          </a:p>
        </p:txBody>
      </p:sp>
      <p:sp>
        <p:nvSpPr>
          <p:cNvPr id="113" name="Google Shape;113;p26"/>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dirty="0"/>
              <a:t>Taste</a:t>
            </a:r>
            <a:endParaRPr dirty="0"/>
          </a:p>
        </p:txBody>
      </p:sp>
      <p:pic>
        <p:nvPicPr>
          <p:cNvPr id="114" name="Google Shape;114;p26"/>
          <p:cNvPicPr preferRelativeResize="0"/>
          <p:nvPr/>
        </p:nvPicPr>
        <p:blipFill>
          <a:blip r:embed="rId3">
            <a:alphaModFix/>
          </a:blip>
          <a:stretch>
            <a:fillRect/>
          </a:stretch>
        </p:blipFill>
        <p:spPr>
          <a:xfrm>
            <a:off x="2895013" y="2072125"/>
            <a:ext cx="3353975" cy="26713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7"/>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p>
            <a:pPr marL="0" lvl="0" indent="0">
              <a:spcBef>
                <a:spcPts val="0"/>
              </a:spcBef>
              <a:buSzPts val="1100"/>
              <a:buNone/>
            </a:pPr>
            <a:r>
              <a:rPr lang="en-US" dirty="0"/>
              <a:t>Describe </a:t>
            </a:r>
            <a:r>
              <a:rPr lang="en-US" b="1" dirty="0"/>
              <a:t>sight </a:t>
            </a:r>
            <a:r>
              <a:rPr lang="en-US" dirty="0"/>
              <a:t>in three words or phrases. </a:t>
            </a:r>
            <a:endParaRPr dirty="0"/>
          </a:p>
          <a:p>
            <a:pPr marL="0" lvl="0" indent="0" algn="l" rtl="0">
              <a:spcBef>
                <a:spcPts val="0"/>
              </a:spcBef>
              <a:spcAft>
                <a:spcPts val="0"/>
              </a:spcAft>
              <a:buClr>
                <a:schemeClr val="dk1"/>
              </a:buClr>
              <a:buSzPts val="1100"/>
              <a:buFont typeface="Arial"/>
              <a:buNone/>
            </a:pPr>
            <a:endParaRPr dirty="0"/>
          </a:p>
        </p:txBody>
      </p:sp>
      <p:sp>
        <p:nvSpPr>
          <p:cNvPr id="120" name="Google Shape;120;p2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dirty="0"/>
              <a:t>Sight</a:t>
            </a:r>
            <a:endParaRPr dirty="0"/>
          </a:p>
        </p:txBody>
      </p:sp>
      <p:pic>
        <p:nvPicPr>
          <p:cNvPr id="121" name="Google Shape;121;p27"/>
          <p:cNvPicPr preferRelativeResize="0"/>
          <p:nvPr/>
        </p:nvPicPr>
        <p:blipFill>
          <a:blip r:embed="rId3">
            <a:alphaModFix/>
          </a:blip>
          <a:stretch>
            <a:fillRect/>
          </a:stretch>
        </p:blipFill>
        <p:spPr>
          <a:xfrm>
            <a:off x="3643238" y="2011825"/>
            <a:ext cx="1857525" cy="27316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8"/>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p>
            <a:pPr marL="0" lvl="0" indent="0">
              <a:spcBef>
                <a:spcPts val="0"/>
              </a:spcBef>
              <a:buSzPts val="1100"/>
              <a:buNone/>
            </a:pPr>
            <a:r>
              <a:rPr lang="en-US" dirty="0"/>
              <a:t>Describe </a:t>
            </a:r>
            <a:r>
              <a:rPr lang="en-US" b="1" dirty="0"/>
              <a:t>smell </a:t>
            </a:r>
            <a:r>
              <a:rPr lang="en-US" dirty="0"/>
              <a:t>in three words or phrases.</a:t>
            </a:r>
            <a:endParaRPr dirty="0"/>
          </a:p>
          <a:p>
            <a:pPr marL="0" lvl="0" indent="0" algn="l" rtl="0">
              <a:spcBef>
                <a:spcPts val="0"/>
              </a:spcBef>
              <a:spcAft>
                <a:spcPts val="0"/>
              </a:spcAft>
              <a:buClr>
                <a:schemeClr val="dk1"/>
              </a:buClr>
              <a:buSzPts val="1100"/>
              <a:buFont typeface="Arial"/>
              <a:buNone/>
            </a:pPr>
            <a:r>
              <a:rPr lang="en-US" dirty="0"/>
              <a:t> </a:t>
            </a:r>
            <a:endParaRPr dirty="0"/>
          </a:p>
        </p:txBody>
      </p:sp>
      <p:sp>
        <p:nvSpPr>
          <p:cNvPr id="127" name="Google Shape;127;p28"/>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Smell</a:t>
            </a:r>
            <a:endParaRPr/>
          </a:p>
        </p:txBody>
      </p:sp>
      <p:pic>
        <p:nvPicPr>
          <p:cNvPr id="128" name="Google Shape;128;p28"/>
          <p:cNvPicPr preferRelativeResize="0"/>
          <p:nvPr/>
        </p:nvPicPr>
        <p:blipFill>
          <a:blip r:embed="rId3">
            <a:alphaModFix/>
          </a:blip>
          <a:stretch>
            <a:fillRect/>
          </a:stretch>
        </p:blipFill>
        <p:spPr>
          <a:xfrm>
            <a:off x="2657435" y="1631347"/>
            <a:ext cx="3829130" cy="382913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9"/>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p>
            <a:pPr marL="0" lvl="0" indent="0">
              <a:spcBef>
                <a:spcPts val="0"/>
              </a:spcBef>
              <a:buSzPts val="1100"/>
              <a:buNone/>
            </a:pPr>
            <a:r>
              <a:rPr lang="en-US" dirty="0"/>
              <a:t>Describe </a:t>
            </a:r>
            <a:r>
              <a:rPr lang="en-US" b="1" dirty="0"/>
              <a:t>touch </a:t>
            </a:r>
            <a:r>
              <a:rPr lang="en-US" dirty="0"/>
              <a:t>in three words or phrases. </a:t>
            </a:r>
            <a:endParaRPr dirty="0"/>
          </a:p>
          <a:p>
            <a:pPr marL="0" lvl="0" indent="0" algn="l" rtl="0">
              <a:spcBef>
                <a:spcPts val="0"/>
              </a:spcBef>
              <a:spcAft>
                <a:spcPts val="0"/>
              </a:spcAft>
              <a:buClr>
                <a:schemeClr val="dk1"/>
              </a:buClr>
              <a:buSzPts val="1100"/>
              <a:buFont typeface="Arial"/>
              <a:buNone/>
            </a:pPr>
            <a:endParaRPr dirty="0"/>
          </a:p>
        </p:txBody>
      </p:sp>
      <p:sp>
        <p:nvSpPr>
          <p:cNvPr id="134" name="Google Shape;134;p29"/>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dirty="0"/>
              <a:t>Touch</a:t>
            </a:r>
            <a:endParaRPr dirty="0"/>
          </a:p>
        </p:txBody>
      </p:sp>
      <p:pic>
        <p:nvPicPr>
          <p:cNvPr id="135" name="Google Shape;135;p29"/>
          <p:cNvPicPr preferRelativeResize="0"/>
          <p:nvPr/>
        </p:nvPicPr>
        <p:blipFill>
          <a:blip r:embed="rId3">
            <a:alphaModFix/>
          </a:blip>
          <a:stretch>
            <a:fillRect/>
          </a:stretch>
        </p:blipFill>
        <p:spPr>
          <a:xfrm>
            <a:off x="3110887" y="1821424"/>
            <a:ext cx="2922225" cy="26717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30"/>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p>
            <a:pPr marL="0" lvl="0" indent="0">
              <a:spcBef>
                <a:spcPts val="0"/>
              </a:spcBef>
              <a:buSzPts val="1100"/>
              <a:buNone/>
            </a:pPr>
            <a:r>
              <a:rPr lang="en-US" dirty="0"/>
              <a:t>Describe </a:t>
            </a:r>
            <a:r>
              <a:rPr lang="en-US" b="1" dirty="0"/>
              <a:t>sound </a:t>
            </a:r>
            <a:r>
              <a:rPr lang="en-US" dirty="0"/>
              <a:t>in three words or phrases. </a:t>
            </a:r>
            <a:endParaRPr dirty="0"/>
          </a:p>
          <a:p>
            <a:pPr marL="0" lvl="0" indent="0" algn="l" rtl="0">
              <a:spcBef>
                <a:spcPts val="0"/>
              </a:spcBef>
              <a:spcAft>
                <a:spcPts val="0"/>
              </a:spcAft>
              <a:buSzPts val="1100"/>
              <a:buFont typeface="Arial"/>
              <a:buNone/>
            </a:pPr>
            <a:endParaRPr dirty="0"/>
          </a:p>
          <a:p>
            <a:pPr marL="0" lvl="0" indent="0" algn="l" rtl="0">
              <a:spcBef>
                <a:spcPts val="0"/>
              </a:spcBef>
              <a:spcAft>
                <a:spcPts val="0"/>
              </a:spcAft>
              <a:buClr>
                <a:schemeClr val="dk1"/>
              </a:buClr>
              <a:buSzPts val="1100"/>
              <a:buFont typeface="Arial"/>
              <a:buNone/>
            </a:pPr>
            <a:endParaRPr dirty="0"/>
          </a:p>
        </p:txBody>
      </p:sp>
      <p:sp>
        <p:nvSpPr>
          <p:cNvPr id="141" name="Google Shape;141;p30"/>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dirty="0"/>
              <a:t>Sound</a:t>
            </a:r>
            <a:endParaRPr dirty="0"/>
          </a:p>
        </p:txBody>
      </p:sp>
      <p:pic>
        <p:nvPicPr>
          <p:cNvPr id="142" name="Google Shape;142;p30"/>
          <p:cNvPicPr preferRelativeResize="0"/>
          <p:nvPr/>
        </p:nvPicPr>
        <p:blipFill>
          <a:blip r:embed="rId3">
            <a:alphaModFix/>
          </a:blip>
          <a:stretch>
            <a:fillRect/>
          </a:stretch>
        </p:blipFill>
        <p:spPr>
          <a:xfrm>
            <a:off x="3021496" y="1984976"/>
            <a:ext cx="4483816" cy="3943921"/>
          </a:xfrm>
          <a:prstGeom prst="rect">
            <a:avLst/>
          </a:prstGeom>
          <a:noFill/>
          <a:ln>
            <a:noFill/>
          </a:ln>
        </p:spPr>
      </p:pic>
    </p:spTree>
  </p:cSld>
  <p:clrMapOvr>
    <a:masterClrMapping/>
  </p:clrMapOvr>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441</Words>
  <Application>Microsoft Macintosh PowerPoint</Application>
  <PresentationFormat>On-screen Show (16:9)</PresentationFormat>
  <Paragraphs>46</Paragraphs>
  <Slides>15</Slides>
  <Notes>15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Noto Sans Symbols</vt:lpstr>
      <vt:lpstr>LEARN theme</vt:lpstr>
      <vt:lpstr>LEARN theme</vt:lpstr>
      <vt:lpstr>PowerPoint Presentation</vt:lpstr>
      <vt:lpstr>Who’s Coming to Dinner?</vt:lpstr>
      <vt:lpstr>Essential Questions</vt:lpstr>
      <vt:lpstr>Lesson Objective</vt:lpstr>
      <vt:lpstr>Taste</vt:lpstr>
      <vt:lpstr>Sight</vt:lpstr>
      <vt:lpstr>Smell</vt:lpstr>
      <vt:lpstr>Touch</vt:lpstr>
      <vt:lpstr>Sound</vt:lpstr>
      <vt:lpstr>Sensory Rewriting, Part 1</vt:lpstr>
      <vt:lpstr>Categorical Highlighting</vt:lpstr>
      <vt:lpstr>Reflect</vt:lpstr>
      <vt:lpstr>Sensory Rewriting, Part 2</vt:lpstr>
      <vt:lpstr>Why-Lighting</vt:lpstr>
      <vt:lpstr>Enhancing the Story</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Who's Coming to Dinner</dc:title>
  <dc:subject/>
  <dc:creator>K20 Center</dc:creator>
  <cp:keywords/>
  <dc:description/>
  <cp:lastModifiedBy>Gracia, Ann M.</cp:lastModifiedBy>
  <cp:revision>3</cp:revision>
  <dcterms:modified xsi:type="dcterms:W3CDTF">2025-06-04T13:37:03Z</dcterms:modified>
  <cp:category/>
</cp:coreProperties>
</file>