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4NiAnQSA2qf4njlCFPoYtJZ5M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47CA5E-B556-4E14-8896-245D81C887E8}">
  <a:tblStyle styleId="{A447CA5E-B556-4E14-8896-245D81C887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2" d="100"/>
          <a:sy n="92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3AF18FE6-E6B5-4943-B1E1-DDD071BF4D50}"/>
    <pc:docChg chg="modSld">
      <pc:chgData name="Bracken, Pam" userId="f3aa402d-8a3c-4841-b939-af5e5b41e404" providerId="ADAL" clId="{3AF18FE6-E6B5-4943-B1E1-DDD071BF4D50}" dt="2025-02-11T15:42:05.150" v="4" actId="20577"/>
      <pc:docMkLst>
        <pc:docMk/>
      </pc:docMkLst>
      <pc:sldChg chg="modSp mod">
        <pc:chgData name="Bracken, Pam" userId="f3aa402d-8a3c-4841-b939-af5e5b41e404" providerId="ADAL" clId="{3AF18FE6-E6B5-4943-B1E1-DDD071BF4D50}" dt="2025-02-11T15:42:05.150" v="4" actId="20577"/>
        <pc:sldMkLst>
          <pc:docMk/>
          <pc:sldMk cId="0" sldId="261"/>
        </pc:sldMkLst>
        <pc:spChg chg="mod">
          <ac:chgData name="Bracken, Pam" userId="f3aa402d-8a3c-4841-b939-af5e5b41e404" providerId="ADAL" clId="{3AF18FE6-E6B5-4943-B1E1-DDD071BF4D50}" dt="2025-02-11T15:42:05.150" v="4" actId="20577"/>
          <ac:spMkLst>
            <pc:docMk/>
            <pc:sldMk cId="0" sldId="261"/>
            <ac:spMk id="1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3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youtube.com/playlist?list=PLAF469SQhojEKgthLS7RlEmk91Slo8ldt&amp;feature=shared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68f11fd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268f11fd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68f11fd7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68f11fd7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268f11fd7e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268f11fd7e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Why-lighting.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268f11fd7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268f11fd7e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(n.d.).Mingle.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https://learn.k20center.ou.edu/strategy/53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c0fb53df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2c0fb53df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2c0fb53df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2c0fb53df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Rowling, J. K. (1997). </a:t>
            </a:r>
            <a:r>
              <a:rPr lang="en-US" i="1"/>
              <a:t>Harry Potter and the Sorcerer’s Stone</a:t>
            </a:r>
            <a:r>
              <a:rPr lang="en-US"/>
              <a:t>. Bloomsbury.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2c0fb53df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2c0fb53df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2c0fb53df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2c0fb53df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I notice, I wonder.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https://learn.k20center.ou.edu/strategy/180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https://youtube.com/playlist?list=PLAF469SQhojEKgthLS7RlEmk91Slo8ldt&amp;feature=shared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5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playlist?list=PLAF469SQhojEKgthLS7RlEmk91Slo8ldt&amp;feature=share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tinyurl.com/concharl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68f11fd7e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With your group, sort your cards by matching each strategy with the definition and picture that fits best.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Make sure your group is in agreement with each other before completing the activity.</a:t>
            </a:r>
            <a:endParaRPr/>
          </a:p>
        </p:txBody>
      </p:sp>
      <p:sp>
        <p:nvSpPr>
          <p:cNvPr id="146" name="Google Shape;146;g3268f11fd7e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Card Sort</a:t>
            </a:r>
            <a:endParaRPr/>
          </a:p>
        </p:txBody>
      </p:sp>
      <p:pic>
        <p:nvPicPr>
          <p:cNvPr id="147" name="Google Shape;147;g3268f11fd7e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321613"/>
            <a:ext cx="14478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g3268f11fd7e_0_7"/>
          <p:cNvGraphicFramePr/>
          <p:nvPr/>
        </p:nvGraphicFramePr>
        <p:xfrm>
          <a:off x="952500" y="102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{A447CA5E-B556-4E14-8896-245D81C887E8}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Clarifying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Making sure you understand what you’re reading by rereading, looking up words, or asking questions.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Evaluating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Thinking about what you’ve read to decide if it’s interesting, important, or makes sense.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8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Connecting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Relating what you're reading to your own life, other stories, or the world around you.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Visualizing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Creating mental pictures of the scenes, characters, or ideas in the text.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Predicting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Guessing what might happen next based on what you’ve read so far.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Questioning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Asking questions about the text to understand it better or learn more.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3" name="Google Shape;153;g3268f11fd7e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9075" y="24010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3268f11fd7e_0_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9075" y="987325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3268f11fd7e_0_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9075" y="188595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3268f11fd7e_0_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89075" y="2708875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3268f11fd7e_0_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89075" y="347150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3268f11fd7e_0_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89075" y="4354725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268f11fd7e_0_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As you read “Charles” by Shirley Jackson, use your highlighter to mark any signposts you recognize.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Take a moment to note any strategies you use while reading by drawing the symbol from the card sort  in the margins as well.</a:t>
            </a:r>
            <a:endParaRPr/>
          </a:p>
        </p:txBody>
      </p:sp>
      <p:sp>
        <p:nvSpPr>
          <p:cNvPr id="164" name="Google Shape;164;g3268f11fd7e_0_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Charles by Shirley Jackson</a:t>
            </a:r>
            <a:endParaRPr/>
          </a:p>
        </p:txBody>
      </p:sp>
      <p:pic>
        <p:nvPicPr>
          <p:cNvPr id="165" name="Google Shape;165;g3268f11fd7e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0500" y="587825"/>
            <a:ext cx="876300" cy="43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268f11fd7e_0_35"/>
          <p:cNvSpPr txBox="1">
            <a:spLocks noGrp="1"/>
          </p:cNvSpPr>
          <p:nvPr>
            <p:ph type="body" idx="4294967295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7350" algn="l" rtl="0">
              <a:spcBef>
                <a:spcPts val="52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Choose the four strategies that were most effective in helping you understand the story:</a:t>
            </a:r>
            <a:endParaRPr sz="25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Clarifying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Evaluating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Connecting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Visualizing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Predicting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-US" sz="1900"/>
              <a:t>Questioning</a:t>
            </a:r>
            <a:endParaRPr sz="19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In each box on your handout, write a statement that represents how you used the strategy, along with a picture that represents the strategy. </a:t>
            </a:r>
            <a:endParaRPr sz="2500"/>
          </a:p>
        </p:txBody>
      </p:sp>
      <p:sp>
        <p:nvSpPr>
          <p:cNvPr id="171" name="Google Shape;171;g3268f11fd7e_0_35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Snapshot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Considering “Charles”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Pictograms, Annotations, Reading Strategies, and Multimodal Responses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2029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do readers make sense of texts?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982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Understand multiple strategies that can be used to comprehend a story.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your paper, answer the following prompt:</a:t>
            </a:r>
            <a:endParaRPr dirty="0"/>
          </a:p>
          <a:p>
            <a:pPr marL="5588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     How do you make sense of what you read?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the music plays, take your paper and walk around the room.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When the music stops find a group and discuss your answer to the prompt.</a:t>
            </a: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Mingle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11975"/>
            <a:ext cx="144780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2c0fb53df1_0_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your paper, answer the following prompt:</a:t>
            </a:r>
            <a:endParaRPr dirty="0"/>
          </a:p>
          <a:p>
            <a:pPr marL="558800" lvl="1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    What is a pictogram?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same side of your paper that you used for the previous prompt.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20;g32c0fb53df1_0_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Pictograms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2c0fb53df1_0_1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"A vast, low-slung room with a ceiling that glittered with silver stars. A thousand floating candles illuminated it from above, and four long tables, groaning under the weight of glittering golden plates and goblets, stretched toward the far wall."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from </a:t>
            </a:r>
            <a:r>
              <a:rPr lang="en-US" i="1"/>
              <a:t>Harry Potter and the Sorcerer’s Stone</a:t>
            </a:r>
            <a:r>
              <a:rPr lang="en-US"/>
              <a:t> by J.K. Rowling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  <p:sp>
        <p:nvSpPr>
          <p:cNvPr id="126" name="Google Shape;126;g32c0fb53df1_0_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Pictograms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2c0fb53df1_0_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 the blank side of your paper, illustrate what went on in your mind as you read the excerpt.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When you are done, share your illustration with your partner.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ready to share with the class.</a:t>
            </a:r>
            <a:endParaRPr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32c0fb53df1_0_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Pictograms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c0fb53df1_0_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With your partner, watch the videos in the </a:t>
            </a:r>
            <a:r>
              <a:rPr lang="en-US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playlist</a:t>
            </a:r>
            <a:r>
              <a:rPr lang="en-US"/>
              <a:t>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As you watch, take notes on your handout. There is a space to collect notes for each video.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ready to discuss with the class.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0D28"/>
              </a:buClr>
              <a:buSzPts val="2600"/>
              <a:buChar char="•"/>
            </a:pPr>
            <a:r>
              <a:rPr lang="en-US" u="sng">
                <a:solidFill>
                  <a:srgbClr val="4A86E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tinyurl.com/concharles</a:t>
            </a:r>
            <a:r>
              <a:rPr lang="en-US">
                <a:solidFill>
                  <a:srgbClr val="4A86E8"/>
                </a:solidFill>
              </a:rPr>
              <a:t> </a:t>
            </a:r>
            <a:endParaRPr>
              <a:solidFill>
                <a:srgbClr val="4A86E8"/>
              </a:solidFill>
            </a:endParaRPr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32c0fb53df1_0_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 Notice, I Wonder</a:t>
            </a:r>
            <a:endParaRPr/>
          </a:p>
        </p:txBody>
      </p:sp>
      <p:pic>
        <p:nvPicPr>
          <p:cNvPr id="139" name="Google Shape;139;g32c0fb53df1_0_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67267" y="196000"/>
            <a:ext cx="1019533" cy="107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32c0fb53df1_0_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41025" y="3197025"/>
            <a:ext cx="1698475" cy="169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645</Words>
  <Application>Microsoft Office PowerPoint</Application>
  <PresentationFormat>On-screen Show (16:9)</PresentationFormat>
  <Paragraphs>66</Paragraphs>
  <Slides>13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LEARN theme</vt:lpstr>
      <vt:lpstr>LEARN theme</vt:lpstr>
      <vt:lpstr>PowerPoint Presentation</vt:lpstr>
      <vt:lpstr>Considering “Charles”</vt:lpstr>
      <vt:lpstr>Essential Question</vt:lpstr>
      <vt:lpstr>Lesson Objective</vt:lpstr>
      <vt:lpstr>Mingle</vt:lpstr>
      <vt:lpstr>Pictograms</vt:lpstr>
      <vt:lpstr>Pictograms</vt:lpstr>
      <vt:lpstr>Pictograms</vt:lpstr>
      <vt:lpstr>I Notice, I Wonder</vt:lpstr>
      <vt:lpstr>Card Sort</vt:lpstr>
      <vt:lpstr>PowerPoint Presentation</vt:lpstr>
      <vt:lpstr>Charles by Shirley Jackson</vt:lpstr>
      <vt:lpstr>Strategy Snapshot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Bracken, Pam</cp:lastModifiedBy>
  <cp:revision>2</cp:revision>
  <dcterms:created xsi:type="dcterms:W3CDTF">2022-06-29T19:59:44Z</dcterms:created>
  <dcterms:modified xsi:type="dcterms:W3CDTF">2025-02-11T15:42:11Z</dcterms:modified>
</cp:coreProperties>
</file>