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6" r:id="rId3"/>
    <p:sldId id="258" r:id="rId4"/>
    <p:sldId id="257" r:id="rId5"/>
    <p:sldId id="270" r:id="rId6"/>
    <p:sldId id="271" r:id="rId7"/>
    <p:sldId id="272" r:id="rId8"/>
    <p:sldId id="260" r:id="rId9"/>
    <p:sldId id="259" r:id="rId10"/>
    <p:sldId id="273" r:id="rId11"/>
    <p:sldId id="27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332" y="1335963"/>
            <a:ext cx="2548128" cy="41637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6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7"/>
          <a:lstStyle>
            <a:lvl1pPr marL="0" marR="45718" indent="0" algn="l">
              <a:buNone/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  <a:lvl2pPr marL="457177" indent="0" algn="ctr">
              <a:buNone/>
            </a:lvl2pPr>
            <a:lvl3pPr marL="914353" indent="0" algn="ctr">
              <a:buNone/>
            </a:lvl3pPr>
            <a:lvl4pPr marL="1371530" indent="0" algn="ctr">
              <a:buNone/>
            </a:lvl4pPr>
            <a:lvl5pPr marL="1828706" indent="0" algn="ctr">
              <a:buNone/>
            </a:lvl5pPr>
            <a:lvl6pPr marL="2285883" indent="0" algn="ctr">
              <a:buNone/>
            </a:lvl6pPr>
            <a:lvl7pPr marL="2743060" indent="0" algn="ctr">
              <a:buNone/>
            </a:lvl7pPr>
            <a:lvl8pPr marL="3200236" indent="0" algn="ctr">
              <a:buNone/>
            </a:lvl8pPr>
            <a:lvl9pPr marL="3657413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18" rIns="45718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18" tIns="0" rIns="45718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4571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905000"/>
            <a:ext cx="5111750" cy="4343400"/>
          </a:xfrm>
        </p:spPr>
        <p:txBody>
          <a:bodyPr tIns="0"/>
          <a:lstStyle>
            <a:lvl1pPr marL="0" indent="0">
              <a:buNone/>
              <a:defRPr sz="2800" baseline="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kumimoji="0" lang="en-US" dirty="0"/>
              <a:t>[place photo or chart here]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3124200" cy="434340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2" r:id="rId8"/>
    <p:sldLayoutId id="2147483680" r:id="rId9"/>
    <p:sldLayoutId id="2147483681" r:id="rId1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74306" indent="-274306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640047" indent="-24687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914353" indent="-24687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alibri"/>
          <a:ea typeface="+mn-ea"/>
          <a:cs typeface="Calibri"/>
        </a:defRPr>
      </a:lvl3pPr>
      <a:lvl4pPr marL="1188659" indent="-210301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/>
          <a:ea typeface="+mn-ea"/>
          <a:cs typeface="Calibri"/>
        </a:defRPr>
      </a:lvl4pPr>
      <a:lvl5pPr marL="1462965" indent="-210301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/>
          <a:ea typeface="+mn-ea"/>
          <a:cs typeface="Calibri"/>
        </a:defRPr>
      </a:lvl5pPr>
      <a:lvl6pPr marL="1737271" indent="-21030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41" indent="-18287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448" indent="-182871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754" indent="-18287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4B8E9-0282-8643-B0E8-3E4795CB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Credit Card Information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8A9D5-E4A8-574C-8339-081D3A9EC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in groups of 2-3 review your research with your group members.  Make any necessary changes based on your conversation.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Next, choose a spokesperson to share your groups paragraph with the class.</a:t>
            </a:r>
          </a:p>
        </p:txBody>
      </p:sp>
    </p:spTree>
    <p:extLst>
      <p:ext uri="{BB962C8B-B14F-4D97-AF65-F5344CB8AC3E}">
        <p14:creationId xmlns:p14="http://schemas.microsoft.com/office/powerpoint/2010/main" val="427108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8D34-C035-6341-A6BA-71F88718D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64A44-4B41-EB42-AA99-BE5FF616E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faced with a decision about about how to pay off your credit card, what are the pros and cons of the following payment options – minimum payments, delayed payments, or payment in full</a:t>
            </a:r>
            <a:r>
              <a:rPr lang="en-US"/>
              <a:t>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Which do you think is the best method for paying off your credit card? Explain your reasoning with evidence.</a:t>
            </a:r>
          </a:p>
        </p:txBody>
      </p:sp>
    </p:spTree>
    <p:extLst>
      <p:ext uri="{BB962C8B-B14F-4D97-AF65-F5344CB8AC3E}">
        <p14:creationId xmlns:p14="http://schemas.microsoft.com/office/powerpoint/2010/main" val="108672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21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</p:spPr>
        <p:txBody>
          <a:bodyPr>
            <a:normAutofit/>
          </a:bodyPr>
          <a:lstStyle/>
          <a:p>
            <a:r>
              <a:rPr lang="en-US" sz="6000" dirty="0"/>
              <a:t>TO CHARGE OR NOT TO CHARGE?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14336"/>
            <a:ext cx="7854696" cy="1752600"/>
          </a:xfrm>
        </p:spPr>
        <p:txBody>
          <a:bodyPr/>
          <a:lstStyle/>
          <a:p>
            <a:r>
              <a:rPr lang="en-US" dirty="0"/>
              <a:t>Personal Financial Literacy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/>
              </a:buClr>
            </a:pPr>
            <a:r>
              <a:rPr lang="en-US" dirty="0"/>
              <a:t>What are the pros and cons of shopping online?</a:t>
            </a:r>
          </a:p>
          <a:p>
            <a:pPr>
              <a:buClr>
                <a:schemeClr val="accent4"/>
              </a:buClr>
            </a:pPr>
            <a:r>
              <a:rPr lang="en-US" dirty="0"/>
              <a:t>How do I protect my personal information when shopping online?</a:t>
            </a:r>
          </a:p>
          <a:p>
            <a:pPr>
              <a:buClr>
                <a:schemeClr val="accent4"/>
              </a:buClr>
            </a:pPr>
            <a:r>
              <a:rPr lang="en-US" dirty="0"/>
              <a:t>When is it best to use a credit card?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67712"/>
          </a:xfrm>
        </p:spPr>
        <p:txBody>
          <a:bodyPr>
            <a:normAutofit/>
          </a:bodyPr>
          <a:lstStyle/>
          <a:p>
            <a:r>
              <a:rPr lang="en-US" dirty="0"/>
              <a:t>1. How often do you make a purchase online?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/>
          <a:lstStyle/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Rarely, less than once per month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Occasionally, probably once a month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Frequently, maybe once a week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Daily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362200"/>
          </a:xfrm>
        </p:spPr>
        <p:txBody>
          <a:bodyPr>
            <a:normAutofit/>
          </a:bodyPr>
          <a:lstStyle/>
          <a:p>
            <a:r>
              <a:rPr lang="en-US" dirty="0"/>
              <a:t>2. How often do you make a purchase at a brick and mortar store within the community?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/>
          <a:lstStyle/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Rarely, less than once per month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Occasionally, probably once a month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Frequently, maybe once a week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Daily</a:t>
            </a:r>
          </a:p>
        </p:txBody>
      </p:sp>
    </p:spTree>
    <p:extLst>
      <p:ext uri="{BB962C8B-B14F-4D97-AF65-F5344CB8AC3E}">
        <p14:creationId xmlns:p14="http://schemas.microsoft.com/office/powerpoint/2010/main" val="336497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362200"/>
          </a:xfrm>
        </p:spPr>
        <p:txBody>
          <a:bodyPr>
            <a:normAutofit/>
          </a:bodyPr>
          <a:lstStyle/>
          <a:p>
            <a:r>
              <a:rPr lang="en-US" dirty="0"/>
              <a:t>3. When you shop online, what do you purchase most frequently?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/>
          <a:lstStyle/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Entertainment (movie tickets, music, games, event tickets, etc.)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Personal items (clothes, shoes, grooming, accessories, etc.)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Big-ticket items (gaming consoles, TV, smart phone, etc.)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Other (something not listen in the other categories)</a:t>
            </a:r>
          </a:p>
        </p:txBody>
      </p:sp>
    </p:spTree>
    <p:extLst>
      <p:ext uri="{BB962C8B-B14F-4D97-AF65-F5344CB8AC3E}">
        <p14:creationId xmlns:p14="http://schemas.microsoft.com/office/powerpoint/2010/main" val="351283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91512"/>
          </a:xfrm>
        </p:spPr>
        <p:txBody>
          <a:bodyPr>
            <a:normAutofit/>
          </a:bodyPr>
          <a:lstStyle/>
          <a:p>
            <a:r>
              <a:rPr lang="en-US" dirty="0"/>
              <a:t>4. When you shop, how do you pay for most purchases?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/>
          <a:lstStyle/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Usually with cash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Usually with credit card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lphaUcPeriod"/>
            </a:pPr>
            <a:r>
              <a:rPr lang="en-US" dirty="0"/>
              <a:t>Usually with debit card</a:t>
            </a:r>
          </a:p>
        </p:txBody>
      </p:sp>
    </p:spTree>
    <p:extLst>
      <p:ext uri="{BB962C8B-B14F-4D97-AF65-F5344CB8AC3E}">
        <p14:creationId xmlns:p14="http://schemas.microsoft.com/office/powerpoint/2010/main" val="326894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Pro/Con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/>
              <a:t>Get out notebook paper and fold that paper in half lengthwise.</a:t>
            </a:r>
          </a:p>
          <a:p>
            <a:pPr>
              <a:buClr>
                <a:schemeClr val="accent4"/>
              </a:buClr>
            </a:pPr>
            <a:r>
              <a:rPr lang="en-US" dirty="0"/>
              <a:t>At the top of the first column, write ADVANTAGES.</a:t>
            </a:r>
          </a:p>
          <a:p>
            <a:pPr>
              <a:buClr>
                <a:schemeClr val="accent4"/>
              </a:buClr>
            </a:pPr>
            <a:r>
              <a:rPr lang="en-US" dirty="0"/>
              <a:t>At the top of the second column, write DISADVANTAGES.</a:t>
            </a:r>
          </a:p>
          <a:p>
            <a:pPr>
              <a:buClr>
                <a:schemeClr val="accent4"/>
              </a:buClr>
            </a:pPr>
            <a:r>
              <a:rPr lang="en-US" dirty="0"/>
              <a:t>With your partner, discuss the advantages and disadvantages of online shopping.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Charge or Not to Charge?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chemeClr val="accent4"/>
              </a:buClr>
              <a:buFont typeface="+mj-lt"/>
              <a:buAutoNum type="arabicPeriod"/>
            </a:pPr>
            <a:r>
              <a:rPr lang="en-US" dirty="0"/>
              <a:t>Research the credit card assigned to you.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eriod"/>
            </a:pPr>
            <a:r>
              <a:rPr lang="en-US" dirty="0"/>
              <a:t>Find out about annual fees, interest rates, options for payments (minimum, delayed, full), penalties for delayed or non-payments, and any discounts or special offers.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eriod"/>
            </a:pPr>
            <a:r>
              <a:rPr lang="en-US" dirty="0"/>
              <a:t>Write a paragraph/summary of what you find.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eriod"/>
            </a:pPr>
            <a:r>
              <a:rPr lang="en-US" dirty="0"/>
              <a:t>Cite the website where you found the information.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">
  <a:themeElements>
    <a:clrScheme name="Custom 11">
      <a:dk1>
        <a:sysClr val="windowText" lastClr="000000"/>
      </a:dk1>
      <a:lt1>
        <a:sysClr val="window" lastClr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LEARN.thmx</Template>
  <TotalTime>255</TotalTime>
  <Words>420</Words>
  <Application>Microsoft Macintosh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Georgia</vt:lpstr>
      <vt:lpstr>Wingdings 2</vt:lpstr>
      <vt:lpstr>LEARN</vt:lpstr>
      <vt:lpstr>PowerPoint Presentation</vt:lpstr>
      <vt:lpstr>TO CHARGE OR NOT TO CHARGE?</vt:lpstr>
      <vt:lpstr>Essential Questions</vt:lpstr>
      <vt:lpstr>1. How often do you make a purchase online?</vt:lpstr>
      <vt:lpstr>2. How often do you make a purchase at a brick and mortar store within the community?</vt:lpstr>
      <vt:lpstr>3. When you shop online, what do you purchase most frequently?</vt:lpstr>
      <vt:lpstr>4. When you shop, how do you pay for most purchases?</vt:lpstr>
      <vt:lpstr>Pro/Con Activity</vt:lpstr>
      <vt:lpstr>To Charge or Not to Charge?</vt:lpstr>
      <vt:lpstr>Credit Card Information Presentation</vt:lpstr>
      <vt:lpstr>Group Discussion</vt:lpstr>
      <vt:lpstr>PowerPoint Presentation</vt:lpstr>
    </vt:vector>
  </TitlesOfParts>
  <Company>Norman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Charge or Not to Charge?</dc:title>
  <dc:creator>K20 Center</dc:creator>
  <cp:lastModifiedBy>Brewer, Sarah R.</cp:lastModifiedBy>
  <cp:revision>57</cp:revision>
  <dcterms:created xsi:type="dcterms:W3CDTF">2011-02-10T18:04:52Z</dcterms:created>
  <dcterms:modified xsi:type="dcterms:W3CDTF">2020-06-05T16:40:28Z</dcterms:modified>
</cp:coreProperties>
</file>