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</p:sldMasterIdLst>
  <p:notesMasterIdLst>
    <p:notesMasterId r:id="rId40"/>
  </p:notesMasterIdLst>
  <p:sldIdLst>
    <p:sldId id="256" r:id="rId2"/>
    <p:sldId id="265" r:id="rId3"/>
    <p:sldId id="258" r:id="rId4"/>
    <p:sldId id="266" r:id="rId5"/>
    <p:sldId id="262" r:id="rId6"/>
    <p:sldId id="261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86" r:id="rId32"/>
    <p:sldId id="285" r:id="rId33"/>
    <p:sldId id="284" r:id="rId34"/>
    <p:sldId id="287" r:id="rId35"/>
    <p:sldId id="288" r:id="rId36"/>
    <p:sldId id="289" r:id="rId37"/>
    <p:sldId id="290" r:id="rId38"/>
    <p:sldId id="291" r:id="rId3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192A"/>
    <a:srgbClr val="E8B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4E074F-9957-4D56-AA66-50D3A558C988}" v="95" dt="2025-06-09T21:26:51.777"/>
  </p1510:revLst>
</p1510:revInfo>
</file>

<file path=ppt/tableStyles.xml><?xml version="1.0" encoding="utf-8"?>
<a:tblStyleLst xmlns:a="http://schemas.openxmlformats.org/drawingml/2006/main" def="{BEDF182F-1DE7-4F13-8AA3-002D9E3B458A}">
  <a:tblStyle styleId="{BEDF182F-1DE7-4F13-8AA3-002D9E3B45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5640" autoAdjust="0"/>
  </p:normalViewPr>
  <p:slideViewPr>
    <p:cSldViewPr snapToGrid="0">
      <p:cViewPr varScale="1">
        <p:scale>
          <a:sx n="96" d="100"/>
          <a:sy n="96" d="100"/>
        </p:scale>
        <p:origin x="1070" y="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71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71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71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tech-tool/2341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learn.k20center.ou.edu/tech-tool/693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29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tech-tool/3416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tech-tool/3416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tech-tool/612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tech-tool/2178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tech-tool/2178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learn.k20center.ou.edu/tech-tool/1077" TargetMode="External"/><Relationship Id="rId4" Type="http://schemas.openxmlformats.org/officeDocument/2006/relationships/hyperlink" Target="https://learn.k20center.ou.edu/strategy/984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tech-tool/2178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learn.k20center.ou.edu/tech-tool/1077" TargetMode="External"/><Relationship Id="rId4" Type="http://schemas.openxmlformats.org/officeDocument/2006/relationships/hyperlink" Target="https://learn.k20center.ou.edu/strategy/984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58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71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71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71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71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Google Shape;3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1B506E40-8D9E-6F6B-6111-DBFA7CAB9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4c260ff964_0_94:notes">
            <a:extLst>
              <a:ext uri="{FF2B5EF4-FFF2-40B4-BE49-F238E27FC236}">
                <a16:creationId xmlns:a16="http://schemas.microsoft.com/office/drawing/2014/main" id="{AB12E6ED-EEB5-E6B1-9836-36250AE1F4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4c260ff964_0_94:notes">
            <a:extLst>
              <a:ext uri="{FF2B5EF4-FFF2-40B4-BE49-F238E27FC236}">
                <a16:creationId xmlns:a16="http://schemas.microsoft.com/office/drawing/2014/main" id="{F9A5D31D-4C94-0FE3-FA48-FA6ADDA075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K20 Center. (n.d.). Fold the line. Strategies. </a:t>
            </a:r>
            <a:r>
              <a:rPr lang="en-US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https://learn.k20center.ou.edu/strategy/171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4690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8A834641-95B5-1C2B-EDAB-053DA5A21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4c260ff964_0_94:notes">
            <a:extLst>
              <a:ext uri="{FF2B5EF4-FFF2-40B4-BE49-F238E27FC236}">
                <a16:creationId xmlns:a16="http://schemas.microsoft.com/office/drawing/2014/main" id="{1CBD8231-C416-1453-4592-E326417237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4c260ff964_0_94:notes">
            <a:extLst>
              <a:ext uri="{FF2B5EF4-FFF2-40B4-BE49-F238E27FC236}">
                <a16:creationId xmlns:a16="http://schemas.microsoft.com/office/drawing/2014/main" id="{6B564617-B729-F5E7-D570-7FBE5902F4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K20 Center. (n.d.). Fold the line. Strategies. </a:t>
            </a:r>
            <a:r>
              <a:rPr lang="en-US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https://learn.k20center.ou.edu/strategy/171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7393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A23D22AD-3F28-5C10-DF6B-EA8CF20B4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4c260ff964_0_94:notes">
            <a:extLst>
              <a:ext uri="{FF2B5EF4-FFF2-40B4-BE49-F238E27FC236}">
                <a16:creationId xmlns:a16="http://schemas.microsoft.com/office/drawing/2014/main" id="{894219CC-2C4E-76EA-EF9E-0A8047F3F6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4c260ff964_0_94:notes">
            <a:extLst>
              <a:ext uri="{FF2B5EF4-FFF2-40B4-BE49-F238E27FC236}">
                <a16:creationId xmlns:a16="http://schemas.microsoft.com/office/drawing/2014/main" id="{1323CB7C-7351-983F-7F0B-5FD0E30823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K20 Center. (n.d.). Fold the line. Strategies. </a:t>
            </a:r>
            <a:r>
              <a:rPr lang="en-US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https://learn.k20center.ou.edu/strategy/171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6828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5D040169-99B3-516A-5745-7065CCF25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4c260ff964_0_74:notes">
            <a:extLst>
              <a:ext uri="{FF2B5EF4-FFF2-40B4-BE49-F238E27FC236}">
                <a16:creationId xmlns:a16="http://schemas.microsoft.com/office/drawing/2014/main" id="{2E4299B5-9B49-3557-FD93-C332B4AAA8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4c260ff964_0_74:notes">
            <a:extLst>
              <a:ext uri="{FF2B5EF4-FFF2-40B4-BE49-F238E27FC236}">
                <a16:creationId xmlns:a16="http://schemas.microsoft.com/office/drawing/2014/main" id="{F9D6D350-4FFC-A94F-14CF-B6985014D1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90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23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K20 Center. (n.d.). Google forms. Tech Tools. </a:t>
            </a:r>
            <a:r>
              <a:rPr lang="en-US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https://learn.k20center.ou.edu/tech-tool/2341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K20 Center. (n.d.).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EdWordle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. Tech Tools. </a:t>
            </a:r>
            <a:r>
              <a:rPr lang="en-US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https://learn.k20center.ou.edu/tech-tool/693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245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K20 Center. (n.d.). Sticky bars. Strategies. </a:t>
            </a:r>
            <a:r>
              <a:rPr lang="en-US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https://learn.k20center.ou.edu/strategy/129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419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33C483F2-478D-5167-1853-A2F03A1FF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4c260ff964_0_86:notes">
            <a:extLst>
              <a:ext uri="{FF2B5EF4-FFF2-40B4-BE49-F238E27FC236}">
                <a16:creationId xmlns:a16="http://schemas.microsoft.com/office/drawing/2014/main" id="{A4CE3CDE-2903-F488-27EA-4293A95072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4c260ff964_0_86:notes">
            <a:extLst>
              <a:ext uri="{FF2B5EF4-FFF2-40B4-BE49-F238E27FC236}">
                <a16:creationId xmlns:a16="http://schemas.microsoft.com/office/drawing/2014/main" id="{A1B195E5-5150-3010-EE2E-ACC4421AB5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4097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8FB28C7C-92BA-6954-B24B-F3026920C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4c260ff964_0_86:notes">
            <a:extLst>
              <a:ext uri="{FF2B5EF4-FFF2-40B4-BE49-F238E27FC236}">
                <a16:creationId xmlns:a16="http://schemas.microsoft.com/office/drawing/2014/main" id="{94A6370C-4178-EA95-30F7-60863860AC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4c260ff964_0_86:notes">
            <a:extLst>
              <a:ext uri="{FF2B5EF4-FFF2-40B4-BE49-F238E27FC236}">
                <a16:creationId xmlns:a16="http://schemas.microsoft.com/office/drawing/2014/main" id="{29DCEBC0-A704-0A7A-EB96-895D9805CE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2176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72917279-104E-DE2F-4E6D-7B501DA74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4c260ff964_0_86:notes">
            <a:extLst>
              <a:ext uri="{FF2B5EF4-FFF2-40B4-BE49-F238E27FC236}">
                <a16:creationId xmlns:a16="http://schemas.microsoft.com/office/drawing/2014/main" id="{666D7A34-853A-71E6-586F-A544192B27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4c260ff964_0_86:notes">
            <a:extLst>
              <a:ext uri="{FF2B5EF4-FFF2-40B4-BE49-F238E27FC236}">
                <a16:creationId xmlns:a16="http://schemas.microsoft.com/office/drawing/2014/main" id="{1DD4A78F-893B-12E2-BD96-724E15445F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3408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7546D064-FD46-DD2D-D06E-A61F0BC31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4c260ff964_0_86:notes">
            <a:extLst>
              <a:ext uri="{FF2B5EF4-FFF2-40B4-BE49-F238E27FC236}">
                <a16:creationId xmlns:a16="http://schemas.microsoft.com/office/drawing/2014/main" id="{71580396-00C3-CF07-9763-16B984AC92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4c260ff964_0_86:notes">
            <a:extLst>
              <a:ext uri="{FF2B5EF4-FFF2-40B4-BE49-F238E27FC236}">
                <a16:creationId xmlns:a16="http://schemas.microsoft.com/office/drawing/2014/main" id="{6C153478-3975-B94E-4D4B-F7E075408A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3819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FF316320-4837-98EC-6430-28EA1FC9C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4c260ff964_0_86:notes">
            <a:extLst>
              <a:ext uri="{FF2B5EF4-FFF2-40B4-BE49-F238E27FC236}">
                <a16:creationId xmlns:a16="http://schemas.microsoft.com/office/drawing/2014/main" id="{AE3C3FED-89B7-9CBA-90E8-59C460F095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4c260ff964_0_86:notes">
            <a:extLst>
              <a:ext uri="{FF2B5EF4-FFF2-40B4-BE49-F238E27FC236}">
                <a16:creationId xmlns:a16="http://schemas.microsoft.com/office/drawing/2014/main" id="{67A3035A-1237-1F78-6B52-4EE8B1281E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53881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892AE211-4EB3-3CB5-B3AF-34043F9DB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4c260ff964_0_86:notes">
            <a:extLst>
              <a:ext uri="{FF2B5EF4-FFF2-40B4-BE49-F238E27FC236}">
                <a16:creationId xmlns:a16="http://schemas.microsoft.com/office/drawing/2014/main" id="{987797B2-775D-55FF-4F3F-4F9CFB1446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4c260ff964_0_86:notes">
            <a:extLst>
              <a:ext uri="{FF2B5EF4-FFF2-40B4-BE49-F238E27FC236}">
                <a16:creationId xmlns:a16="http://schemas.microsoft.com/office/drawing/2014/main" id="{7294F1E1-D923-1B3B-A2D3-6436159562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14286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C709047E-1AA2-BFA2-1B5D-58282E0C6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4c260ff964_0_86:notes">
            <a:extLst>
              <a:ext uri="{FF2B5EF4-FFF2-40B4-BE49-F238E27FC236}">
                <a16:creationId xmlns:a16="http://schemas.microsoft.com/office/drawing/2014/main" id="{F78CB5CC-CEEA-7460-D7E4-8F747D5F6D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4c260ff964_0_86:notes">
            <a:extLst>
              <a:ext uri="{FF2B5EF4-FFF2-40B4-BE49-F238E27FC236}">
                <a16:creationId xmlns:a16="http://schemas.microsoft.com/office/drawing/2014/main" id="{7295D77D-D0E2-42DB-54F5-6243C79CF8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99342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EF167FF4-7DBA-E5C4-0C07-A15BE2CE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4c260ff964_0_86:notes">
            <a:extLst>
              <a:ext uri="{FF2B5EF4-FFF2-40B4-BE49-F238E27FC236}">
                <a16:creationId xmlns:a16="http://schemas.microsoft.com/office/drawing/2014/main" id="{DF97D87B-6988-27D9-FE4E-B4636E0932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4c260ff964_0_86:notes">
            <a:extLst>
              <a:ext uri="{FF2B5EF4-FFF2-40B4-BE49-F238E27FC236}">
                <a16:creationId xmlns:a16="http://schemas.microsoft.com/office/drawing/2014/main" id="{27DA0B91-344E-05B1-0CEC-05ECD18A05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3528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K20 Center. (n.d.).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Magicschool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ai. Tech Tools. </a:t>
            </a:r>
            <a:r>
              <a:rPr lang="en-US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https://learn.k20center.ou.edu/tech-tool/3416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6908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K20 Center. (n.d.).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Magicschool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ai. Tech Tools. </a:t>
            </a:r>
            <a:r>
              <a:rPr lang="en-US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https://learn.k20center.ou.edu/tech-tool/3416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2094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K20 Center. (n.d.). Canva. Tech tools. </a:t>
            </a:r>
            <a:r>
              <a:rPr lang="en-US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https://learn.k20center.ou.edu/tech-tool/612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0123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rtl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Make a meme. Tech Tools.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ttps://learn.k20center.ou.edu/tech-tool/2178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 </a:t>
            </a:r>
            <a:endParaRPr lang="en-US" b="0" dirty="0">
              <a:effectLst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5846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K20 Center. (n.d.). Make a meme. Tech Tools. </a:t>
            </a:r>
            <a:r>
              <a:rPr lang="en-US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https://learn.k20center.ou.edu/tech-tool/2178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292929"/>
                </a:solidFill>
              </a:rPr>
              <a:t>K20 Center. (n.d.). What Do You Meme?. Strategies.</a:t>
            </a:r>
            <a:r>
              <a:rPr lang="en-US" dirty="0">
                <a:solidFill>
                  <a:srgbClr val="292929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https://learn.k20center.ou.edu/strategy/984</a:t>
            </a:r>
            <a:endParaRPr lang="en-US" u="sng" dirty="0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K20 Center. (n.d.). Padlet. Tech Tool.</a:t>
            </a:r>
            <a:r>
              <a:rPr lang="en-US" dirty="0">
                <a:uFill>
                  <a:noFill/>
                </a:uFill>
                <a:hlinkClick r:id="rId5"/>
              </a:rPr>
              <a:t>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https://learn.k20center.ou.edu/tech-tool/1077</a:t>
            </a:r>
            <a:endParaRPr lang="en-US" u="sng" dirty="0">
              <a:solidFill>
                <a:schemeClr val="hlink"/>
              </a:solidFill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57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4c260ff96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34c260ff964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FB898-CEA9-CA6F-D01A-CD767C4FF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7C3F92-FF46-0921-D6FD-B593BBDDB0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4A20F7-CEDF-D39D-8A71-DEDEAAC82C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K20 Center. (n.d.). Make a meme. Tech Tools. </a:t>
            </a:r>
            <a:r>
              <a:rPr lang="en-US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https://learn.k20center.ou.edu/tech-tool/2178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292929"/>
                </a:solidFill>
              </a:rPr>
              <a:t>K20 Center. (n.d.). What Do You Meme?. Strategies.</a:t>
            </a:r>
            <a:r>
              <a:rPr lang="en-US" dirty="0">
                <a:solidFill>
                  <a:srgbClr val="292929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https://learn.k20center.ou.edu/strategy/984</a:t>
            </a:r>
            <a:endParaRPr lang="en-US" u="sng" dirty="0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K20 Center. (n.d.). Padlet. Tech Tool.</a:t>
            </a:r>
            <a:r>
              <a:rPr lang="en-US" dirty="0">
                <a:uFill>
                  <a:noFill/>
                </a:uFill>
                <a:hlinkClick r:id="rId5"/>
              </a:rPr>
              <a:t>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https://learn.k20center.ou.edu/tech-tool/1077</a:t>
            </a:r>
            <a:endParaRPr lang="en-US" u="sng" dirty="0">
              <a:solidFill>
                <a:schemeClr val="hlink"/>
              </a:solidFill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228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>
          <a:extLst>
            <a:ext uri="{FF2B5EF4-FFF2-40B4-BE49-F238E27FC236}">
              <a16:creationId xmlns:a16="http://schemas.microsoft.com/office/drawing/2014/main" id="{25D9ACCA-FEC7-4ED6-9820-204B330AE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4c260ff964_0_23:notes">
            <a:extLst>
              <a:ext uri="{FF2B5EF4-FFF2-40B4-BE49-F238E27FC236}">
                <a16:creationId xmlns:a16="http://schemas.microsoft.com/office/drawing/2014/main" id="{1E1A5549-F5B7-096C-CE5C-C1755F939C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34c260ff964_0_23:notes">
            <a:extLst>
              <a:ext uri="{FF2B5EF4-FFF2-40B4-BE49-F238E27FC236}">
                <a16:creationId xmlns:a16="http://schemas.microsoft.com/office/drawing/2014/main" id="{E1C9F4F3-AB1C-56A8-A3FC-DF5C2B3FA9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1011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6033ffc3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6033ffc3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K20 Center. (n.d.). Anticipation Guide. Strategies. </a:t>
            </a:r>
            <a:r>
              <a:rPr lang="en-US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https://learn.k20center.ou.edu/strategy/58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4c260ff964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4c260ff964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K20 Center. (n.d.). Fold the line. Strategies. </a:t>
            </a:r>
            <a:r>
              <a:rPr lang="en-US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https://learn.k20center.ou.edu/strategy/171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FF4B2351-EDD0-2223-97E9-FE4EF1863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4c260ff964_0_94:notes">
            <a:extLst>
              <a:ext uri="{FF2B5EF4-FFF2-40B4-BE49-F238E27FC236}">
                <a16:creationId xmlns:a16="http://schemas.microsoft.com/office/drawing/2014/main" id="{47EAC7D5-4B61-F35F-CCA3-6C4B428AD9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4c260ff964_0_94:notes">
            <a:extLst>
              <a:ext uri="{FF2B5EF4-FFF2-40B4-BE49-F238E27FC236}">
                <a16:creationId xmlns:a16="http://schemas.microsoft.com/office/drawing/2014/main" id="{ADA2E7A6-0BFE-7248-28AF-EA463667DF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K20 Center. (n.d.). Fold the line. Strategies. </a:t>
            </a:r>
            <a:r>
              <a:rPr lang="en-US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https://learn.k20center.ou.edu/strategy/171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5734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B101DAE2-95A9-B54E-3DAB-9429A9C0E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4c260ff964_0_94:notes">
            <a:extLst>
              <a:ext uri="{FF2B5EF4-FFF2-40B4-BE49-F238E27FC236}">
                <a16:creationId xmlns:a16="http://schemas.microsoft.com/office/drawing/2014/main" id="{C1006ED2-04BF-BEC8-4569-959347A485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4c260ff964_0_94:notes">
            <a:extLst>
              <a:ext uri="{FF2B5EF4-FFF2-40B4-BE49-F238E27FC236}">
                <a16:creationId xmlns:a16="http://schemas.microsoft.com/office/drawing/2014/main" id="{BF2D3299-9FF0-8CD8-7317-CBE5DFE6B6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K20 Center. (n.d.). Fold the line. Strategies. </a:t>
            </a:r>
            <a:r>
              <a:rPr lang="en-US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https://learn.k20center.ou.edu/strategy/171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7381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4839E901-202E-5D62-EE58-91EC232EA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4c260ff964_0_94:notes">
            <a:extLst>
              <a:ext uri="{FF2B5EF4-FFF2-40B4-BE49-F238E27FC236}">
                <a16:creationId xmlns:a16="http://schemas.microsoft.com/office/drawing/2014/main" id="{D4D4B7EF-96F7-D5C7-55DD-3F3072BA61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4c260ff964_0_94:notes">
            <a:extLst>
              <a:ext uri="{FF2B5EF4-FFF2-40B4-BE49-F238E27FC236}">
                <a16:creationId xmlns:a16="http://schemas.microsoft.com/office/drawing/2014/main" id="{C76B1A8F-B955-38DC-103E-03706776A8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K20 Center. (n.d.). Fold the line. Strategies. </a:t>
            </a:r>
            <a:r>
              <a:rPr lang="en-US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https://learn.k20center.ou.edu/strategy/171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7711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3" title="k20center-logo-variations_K20 Bug - 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/Objective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7" name="Google Shape;17;p4" title="k20center-logo-variations_K20 Bug - 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Layout">
  <p:cSld name="TITLE_AND_BODY_1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5" title="k20center-logo-variations_K20 - Bug Color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>
                <a:solidFill>
                  <a:srgbClr val="9119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8225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Layout">
  <p:cSld name="TITLE_AND_BODY_1_1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>
                <a:solidFill>
                  <a:srgbClr val="9119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399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2"/>
          </p:nvPr>
        </p:nvSpPr>
        <p:spPr>
          <a:xfrm>
            <a:off x="4687932" y="1152475"/>
            <a:ext cx="399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6" name="Google Shape;26;p6" title="k20center-logo-variations_K20 - Bug Color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AND_BODY_1_1_1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>
                <a:solidFill>
                  <a:srgbClr val="9119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9" name="Google Shape;29;p7" title="k20center-logo-variations_K20 - Bug Color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1" name="Google Shape;81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847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" name="Google Shape;1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3490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474E5EE1-2D42-D2ED-44D2-49E99C1B5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>
            <a:extLst>
              <a:ext uri="{FF2B5EF4-FFF2-40B4-BE49-F238E27FC236}">
                <a16:creationId xmlns:a16="http://schemas.microsoft.com/office/drawing/2014/main" id="{BBBC7F14-955C-F6D3-A32B-F650155846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 dirty="0"/>
              <a:t>Fold the Line</a:t>
            </a:r>
            <a:endParaRPr sz="3640" dirty="0"/>
          </a:p>
        </p:txBody>
      </p:sp>
      <p:pic>
        <p:nvPicPr>
          <p:cNvPr id="3" name="Google Shape;122;g345fe0160e0_0_0">
            <a:extLst>
              <a:ext uri="{FF2B5EF4-FFF2-40B4-BE49-F238E27FC236}">
                <a16:creationId xmlns:a16="http://schemas.microsoft.com/office/drawing/2014/main" id="{F1ADB322-3E47-BACF-2D54-BDA21673E7A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7800" y="985375"/>
            <a:ext cx="2819150" cy="28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7;g3513230b3c3_0_8">
            <a:extLst>
              <a:ext uri="{FF2B5EF4-FFF2-40B4-BE49-F238E27FC236}">
                <a16:creationId xmlns:a16="http://schemas.microsoft.com/office/drawing/2014/main" id="{91059E0E-6B0F-C59F-9CA2-58DE6643A719}"/>
              </a:ext>
            </a:extLst>
          </p:cNvPr>
          <p:cNvSpPr/>
          <p:nvPr/>
        </p:nvSpPr>
        <p:spPr>
          <a:xfrm>
            <a:off x="518950" y="2241450"/>
            <a:ext cx="4986300" cy="1625700"/>
          </a:xfrm>
          <a:prstGeom prst="roundRect">
            <a:avLst>
              <a:gd name="adj" fmla="val 16667"/>
            </a:avLst>
          </a:prstGeom>
          <a:solidFill>
            <a:srgbClr val="910D2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28;g3513230b3c3_0_8">
            <a:extLst>
              <a:ext uri="{FF2B5EF4-FFF2-40B4-BE49-F238E27FC236}">
                <a16:creationId xmlns:a16="http://schemas.microsoft.com/office/drawing/2014/main" id="{667D811C-4B4E-3DFF-37ED-77882B820C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8050" y="1276350"/>
            <a:ext cx="5048100" cy="343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>
              <a:spcBef>
                <a:spcPts val="520"/>
              </a:spcBef>
              <a:buNone/>
            </a:pPr>
            <a:r>
              <a:rPr lang="en-US" dirty="0">
                <a:solidFill>
                  <a:schemeClr val="lt1"/>
                </a:solidFill>
              </a:rPr>
              <a:t>I use online recipes when cooking.</a:t>
            </a:r>
          </a:p>
        </p:txBody>
      </p:sp>
    </p:spTree>
    <p:extLst>
      <p:ext uri="{BB962C8B-B14F-4D97-AF65-F5344CB8AC3E}">
        <p14:creationId xmlns:p14="http://schemas.microsoft.com/office/powerpoint/2010/main" val="2625948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C9F2B8F4-F73F-F5E2-6187-2FCDC8EE2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>
            <a:extLst>
              <a:ext uri="{FF2B5EF4-FFF2-40B4-BE49-F238E27FC236}">
                <a16:creationId xmlns:a16="http://schemas.microsoft.com/office/drawing/2014/main" id="{0D03EFEE-1BC8-C31C-EF9C-65FA9A6EA1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 dirty="0"/>
              <a:t>Fold the Line</a:t>
            </a:r>
            <a:endParaRPr sz="3640" dirty="0"/>
          </a:p>
        </p:txBody>
      </p:sp>
      <p:pic>
        <p:nvPicPr>
          <p:cNvPr id="3" name="Google Shape;122;g345fe0160e0_0_0">
            <a:extLst>
              <a:ext uri="{FF2B5EF4-FFF2-40B4-BE49-F238E27FC236}">
                <a16:creationId xmlns:a16="http://schemas.microsoft.com/office/drawing/2014/main" id="{EF795B53-427D-0F4E-3591-9D4C4097F7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7800" y="985375"/>
            <a:ext cx="2819150" cy="28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7;g3513230b3c3_0_8">
            <a:extLst>
              <a:ext uri="{FF2B5EF4-FFF2-40B4-BE49-F238E27FC236}">
                <a16:creationId xmlns:a16="http://schemas.microsoft.com/office/drawing/2014/main" id="{7EF0BE13-570A-A993-7BFB-E0F6DAA02F8A}"/>
              </a:ext>
            </a:extLst>
          </p:cNvPr>
          <p:cNvSpPr/>
          <p:nvPr/>
        </p:nvSpPr>
        <p:spPr>
          <a:xfrm>
            <a:off x="518950" y="2241450"/>
            <a:ext cx="4986300" cy="1625700"/>
          </a:xfrm>
          <a:prstGeom prst="roundRect">
            <a:avLst>
              <a:gd name="adj" fmla="val 16667"/>
            </a:avLst>
          </a:prstGeom>
          <a:solidFill>
            <a:srgbClr val="910D2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28;g3513230b3c3_0_8">
            <a:extLst>
              <a:ext uri="{FF2B5EF4-FFF2-40B4-BE49-F238E27FC236}">
                <a16:creationId xmlns:a16="http://schemas.microsoft.com/office/drawing/2014/main" id="{B0D6567E-649A-B38E-E0AC-3B42F199D3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8050" y="1276350"/>
            <a:ext cx="5048100" cy="343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>
              <a:spcBef>
                <a:spcPts val="520"/>
              </a:spcBef>
              <a:buNone/>
            </a:pPr>
            <a:r>
              <a:rPr lang="en-US" dirty="0">
                <a:solidFill>
                  <a:schemeClr val="lt1"/>
                </a:solidFill>
              </a:rPr>
              <a:t>Knowing how to use punctuation correctly makes writing/reading more engaging.</a:t>
            </a:r>
          </a:p>
        </p:txBody>
      </p:sp>
    </p:spTree>
    <p:extLst>
      <p:ext uri="{BB962C8B-B14F-4D97-AF65-F5344CB8AC3E}">
        <p14:creationId xmlns:p14="http://schemas.microsoft.com/office/powerpoint/2010/main" val="457392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CBA1B587-2599-CD5B-04AE-DF6E1C6A7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>
            <a:extLst>
              <a:ext uri="{FF2B5EF4-FFF2-40B4-BE49-F238E27FC236}">
                <a16:creationId xmlns:a16="http://schemas.microsoft.com/office/drawing/2014/main" id="{3C1FDCCD-DBCB-B805-575E-42473F90D1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 dirty="0"/>
              <a:t>Fold the Line</a:t>
            </a:r>
            <a:endParaRPr sz="3640" dirty="0"/>
          </a:p>
        </p:txBody>
      </p:sp>
      <p:pic>
        <p:nvPicPr>
          <p:cNvPr id="3" name="Google Shape;122;g345fe0160e0_0_0">
            <a:extLst>
              <a:ext uri="{FF2B5EF4-FFF2-40B4-BE49-F238E27FC236}">
                <a16:creationId xmlns:a16="http://schemas.microsoft.com/office/drawing/2014/main" id="{6FD1D01C-F8EC-A959-997A-C2D4BD6E0D5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7800" y="985375"/>
            <a:ext cx="2819150" cy="28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7;g3513230b3c3_0_8">
            <a:extLst>
              <a:ext uri="{FF2B5EF4-FFF2-40B4-BE49-F238E27FC236}">
                <a16:creationId xmlns:a16="http://schemas.microsoft.com/office/drawing/2014/main" id="{62E332B8-851A-9792-21E5-1D57923BDC6D}"/>
              </a:ext>
            </a:extLst>
          </p:cNvPr>
          <p:cNvSpPr/>
          <p:nvPr/>
        </p:nvSpPr>
        <p:spPr>
          <a:xfrm>
            <a:off x="518950" y="2241450"/>
            <a:ext cx="4986300" cy="1625700"/>
          </a:xfrm>
          <a:prstGeom prst="roundRect">
            <a:avLst>
              <a:gd name="adj" fmla="val 16667"/>
            </a:avLst>
          </a:prstGeom>
          <a:solidFill>
            <a:srgbClr val="910D2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28;g3513230b3c3_0_8">
            <a:extLst>
              <a:ext uri="{FF2B5EF4-FFF2-40B4-BE49-F238E27FC236}">
                <a16:creationId xmlns:a16="http://schemas.microsoft.com/office/drawing/2014/main" id="{949726D4-74B3-970E-D27B-F7A7B95D6C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8050" y="1276350"/>
            <a:ext cx="5048100" cy="343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>
              <a:spcBef>
                <a:spcPts val="520"/>
              </a:spcBef>
              <a:buNone/>
            </a:pPr>
            <a:r>
              <a:rPr lang="en-US" dirty="0">
                <a:solidFill>
                  <a:schemeClr val="lt1"/>
                </a:solidFill>
              </a:rPr>
              <a:t>Reading food blogs is more interesting than reading a cookbook.</a:t>
            </a:r>
          </a:p>
        </p:txBody>
      </p:sp>
    </p:spTree>
    <p:extLst>
      <p:ext uri="{BB962C8B-B14F-4D97-AF65-F5344CB8AC3E}">
        <p14:creationId xmlns:p14="http://schemas.microsoft.com/office/powerpoint/2010/main" val="1744986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>
          <a:extLst>
            <a:ext uri="{FF2B5EF4-FFF2-40B4-BE49-F238E27FC236}">
              <a16:creationId xmlns:a16="http://schemas.microsoft.com/office/drawing/2014/main" id="{30EDEC1E-91E2-63B2-C0D0-F2C07A54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>
            <a:extLst>
              <a:ext uri="{FF2B5EF4-FFF2-40B4-BE49-F238E27FC236}">
                <a16:creationId xmlns:a16="http://schemas.microsoft.com/office/drawing/2014/main" id="{43C2B2AA-6E2B-133D-BEB1-10153D5268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 dirty="0"/>
              <a:t>Blogging Conventions</a:t>
            </a:r>
            <a:endParaRPr sz="3640" dirty="0"/>
          </a:p>
        </p:txBody>
      </p:sp>
      <p:sp>
        <p:nvSpPr>
          <p:cNvPr id="64" name="Google Shape;64;p14">
            <a:extLst>
              <a:ext uri="{FF2B5EF4-FFF2-40B4-BE49-F238E27FC236}">
                <a16:creationId xmlns:a16="http://schemas.microsoft.com/office/drawing/2014/main" id="{82E60F56-F06B-5AC8-B9B2-B1527E5CF4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683465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Arial" panose="020B0604020202020204" pitchFamily="34" charset="0"/>
              <a:buChar char="•"/>
            </a:pPr>
            <a:r>
              <a:rPr lang="en-US" dirty="0"/>
              <a:t>Read and highlight important parts about Blog Writing. 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Arial" panose="020B0604020202020204" pitchFamily="34" charset="0"/>
              <a:buChar char="•"/>
            </a:pPr>
            <a:r>
              <a:rPr lang="en-US" dirty="0"/>
              <a:t>Discuss with your group what you learned about blogging. </a:t>
            </a:r>
          </a:p>
        </p:txBody>
      </p:sp>
    </p:spTree>
    <p:extLst>
      <p:ext uri="{BB962C8B-B14F-4D97-AF65-F5344CB8AC3E}">
        <p14:creationId xmlns:p14="http://schemas.microsoft.com/office/powerpoint/2010/main" val="3486449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A687B-6B92-5F22-E8B5-738FD2A69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Research Scavenger Hunt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A6BCEC-6427-C2D0-4268-756CC284A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300" y="1152475"/>
            <a:ext cx="7090964" cy="3416400"/>
          </a:xfrm>
        </p:spPr>
        <p:txBody>
          <a:bodyPr/>
          <a:lstStyle/>
          <a:p>
            <a:pPr marL="577850" indent="-514350">
              <a:buFont typeface="+mj-lt"/>
              <a:buAutoNum type="arabicPeriod"/>
            </a:pPr>
            <a:r>
              <a:rPr lang="en-US" dirty="0"/>
              <a:t>Find 4 examples of blogs.</a:t>
            </a:r>
          </a:p>
          <a:p>
            <a:pPr lvl="1">
              <a:buClr>
                <a:srgbClr val="91192A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Use the provided URL links or find your own. </a:t>
            </a:r>
          </a:p>
          <a:p>
            <a:pPr marL="577850" indent="-514350">
              <a:buFont typeface="+mj-lt"/>
              <a:buAutoNum type="arabicPeriod"/>
            </a:pPr>
            <a:r>
              <a:rPr lang="en-US" dirty="0"/>
              <a:t>Use the Blog Writing handout to help find examples of blogging conventions for each chosen blog. </a:t>
            </a:r>
          </a:p>
          <a:p>
            <a:pPr marL="577850" indent="-514350">
              <a:buFont typeface="+mj-lt"/>
              <a:buAutoNum type="arabicPeriod"/>
            </a:pPr>
            <a:r>
              <a:rPr lang="en-US" dirty="0"/>
              <a:t>Fill in your handout with the appropriate evidence. </a:t>
            </a:r>
          </a:p>
          <a:p>
            <a:pPr marL="5778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969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5E367-9BA7-E87A-27F1-35916045C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Rorschach Test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B4C18-13DD-B8CF-E34E-AF2BD9EA7F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7850" indent="-514350">
              <a:buFont typeface="+mj-lt"/>
              <a:buAutoNum type="arabicPeriod"/>
            </a:pPr>
            <a:r>
              <a:rPr lang="en-US" dirty="0"/>
              <a:t>Navigate to the Google Form: </a:t>
            </a:r>
            <a:r>
              <a:rPr lang="en-US" dirty="0">
                <a:highlight>
                  <a:srgbClr val="FFFF00"/>
                </a:highlight>
              </a:rPr>
              <a:t>[INSERT URL]</a:t>
            </a:r>
          </a:p>
          <a:p>
            <a:pPr marL="577850" indent="-514350">
              <a:buFont typeface="+mj-lt"/>
              <a:buAutoNum type="arabicPeriod"/>
            </a:pPr>
            <a:r>
              <a:rPr lang="en-US" dirty="0"/>
              <a:t>Respond to each photo with 1-2 words. </a:t>
            </a:r>
          </a:p>
          <a:p>
            <a:pPr marL="5778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Google Shape;189;g345fe0160e0_0_15">
            <a:extLst>
              <a:ext uri="{FF2B5EF4-FFF2-40B4-BE49-F238E27FC236}">
                <a16:creationId xmlns:a16="http://schemas.microsoft.com/office/drawing/2014/main" id="{17709303-0C5B-FAA7-CB13-8D10D8C379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9177" b="20094"/>
          <a:stretch/>
        </p:blipFill>
        <p:spPr>
          <a:xfrm>
            <a:off x="2242461" y="2314100"/>
            <a:ext cx="4659089" cy="282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3542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8FB10-86EE-5D03-1B41-036AE3D84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Rorschach Test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945AD-EB3C-E470-0BFE-6DA58BCC9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301" y="1152475"/>
            <a:ext cx="7087500" cy="3416400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Get five different colored sticky notes.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Look at the image and write the first word(s) that come to your mind.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Place your sticky note beside the corresponding punctuation mark on the board.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Goal: Let’s try to understand our initial gut reactions to grammar so that we can help alleviate any pain points.</a:t>
            </a:r>
          </a:p>
          <a:p>
            <a:endParaRPr lang="en-US" dirty="0"/>
          </a:p>
        </p:txBody>
      </p:sp>
      <p:pic>
        <p:nvPicPr>
          <p:cNvPr id="5" name="Google Shape;196;g3513230b3c3_0_59">
            <a:extLst>
              <a:ext uri="{FF2B5EF4-FFF2-40B4-BE49-F238E27FC236}">
                <a16:creationId xmlns:a16="http://schemas.microsoft.com/office/drawing/2014/main" id="{5E3C8B42-5332-EF3C-6944-59A969C418D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7100" y="103909"/>
            <a:ext cx="1591598" cy="1690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7176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FD90B-2BC2-CEDF-EE86-C1679EE42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Write the first word that comes to mind. </a:t>
            </a:r>
          </a:p>
        </p:txBody>
      </p:sp>
      <p:pic>
        <p:nvPicPr>
          <p:cNvPr id="5" name="Google Shape;202;g3551858f08b_0_0" title="Exclamation Point_Jump to the Recipie .png">
            <a:extLst>
              <a:ext uri="{FF2B5EF4-FFF2-40B4-BE49-F238E27FC236}">
                <a16:creationId xmlns:a16="http://schemas.microsoft.com/office/drawing/2014/main" id="{0CACB763-0A7F-F905-8C83-ED2873587E2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70550" y="1285447"/>
            <a:ext cx="6602898" cy="36740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6349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BADFA77-0EE4-579C-0CDD-2DAF69293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DFCDC-8A66-A834-A95A-A44740F0F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Write the first word that comes to mind. </a:t>
            </a:r>
          </a:p>
        </p:txBody>
      </p:sp>
      <p:pic>
        <p:nvPicPr>
          <p:cNvPr id="3" name="Google Shape;208;g3551858f08b_0_6" title="All Caps_ Jump to the Recipe.png">
            <a:extLst>
              <a:ext uri="{FF2B5EF4-FFF2-40B4-BE49-F238E27FC236}">
                <a16:creationId xmlns:a16="http://schemas.microsoft.com/office/drawing/2014/main" id="{7B527571-0A92-558D-268D-02F9E7081EE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83463" y="1264372"/>
            <a:ext cx="6577072" cy="36740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094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F615E9C-F305-DD65-5A20-CAE1BFC83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6DEE2-2822-32F9-F73F-44641251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Write the first word that comes to mind. </a:t>
            </a:r>
          </a:p>
        </p:txBody>
      </p:sp>
      <p:pic>
        <p:nvPicPr>
          <p:cNvPr id="4" name="Google Shape;213;g3551858f08b_0_12" title="Elipses_ Jump to the Recipe.png">
            <a:extLst>
              <a:ext uri="{FF2B5EF4-FFF2-40B4-BE49-F238E27FC236}">
                <a16:creationId xmlns:a16="http://schemas.microsoft.com/office/drawing/2014/main" id="{A2FC4345-1ACE-ACEC-B25A-A80CB584A45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93278" y="1264375"/>
            <a:ext cx="6557436" cy="3674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9158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dirty="0"/>
              <a:t>Jump to the Recipe</a:t>
            </a:r>
            <a:endParaRPr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/>
          <a:p>
            <a:pPr marL="0" marR="3428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Punctuation Culmination </a:t>
            </a:r>
            <a:endParaRPr/>
          </a:p>
        </p:txBody>
      </p:sp>
      <p:pic>
        <p:nvPicPr>
          <p:cNvPr id="96" name="Google Shape;96;p2" title="Jump to the Recipi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5774" y="2898843"/>
            <a:ext cx="3025476" cy="1638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46C6C13-04C8-1605-DA1F-5EB1E837D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1BBFC-4D7F-9F81-4B10-18DC76384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Write the first word that comes to mind. </a:t>
            </a:r>
          </a:p>
        </p:txBody>
      </p:sp>
      <p:pic>
        <p:nvPicPr>
          <p:cNvPr id="3" name="Google Shape;220;g3551858f08b_0_18" title="Cap Letters_ Jump to the Recipe.png">
            <a:extLst>
              <a:ext uri="{FF2B5EF4-FFF2-40B4-BE49-F238E27FC236}">
                <a16:creationId xmlns:a16="http://schemas.microsoft.com/office/drawing/2014/main" id="{F09B982E-71DC-F6E5-4BE9-26B9DCD67AB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13100" y="1295972"/>
            <a:ext cx="6517788" cy="36740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048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303A68A-B344-C92D-2AC6-4C7C3895B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2417D-645E-1D17-259A-2EEE280D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Write the first word that comes to mind. </a:t>
            </a:r>
          </a:p>
        </p:txBody>
      </p:sp>
      <p:pic>
        <p:nvPicPr>
          <p:cNvPr id="4" name="Google Shape;226;g3551858f08b_0_25" title="Period_Jump to the Recipie .png">
            <a:extLst>
              <a:ext uri="{FF2B5EF4-FFF2-40B4-BE49-F238E27FC236}">
                <a16:creationId xmlns:a16="http://schemas.microsoft.com/office/drawing/2014/main" id="{B6C35BB0-3970-9438-00D8-40FD1F8AFD0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96188" y="1317047"/>
            <a:ext cx="6551632" cy="36740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459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5F965-4A29-8D3E-D572-15B87F45F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Rorschach Reflections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C1BB6-A1FE-BE17-B9A2-E77A8F6B17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00" indent="0">
              <a:buNone/>
            </a:pPr>
            <a:r>
              <a:rPr lang="en-US" dirty="0"/>
              <a:t>Complete your handout. </a:t>
            </a:r>
          </a:p>
          <a:p>
            <a:pPr marL="577850" indent="-514350">
              <a:buFont typeface="+mj-lt"/>
              <a:buAutoNum type="arabicPeriod"/>
            </a:pPr>
            <a:r>
              <a:rPr lang="en-US" dirty="0"/>
              <a:t>Create your own word cloud reflecting on any/all of your experiences with grammar/punctuation. </a:t>
            </a:r>
          </a:p>
          <a:p>
            <a:pPr marL="577850" indent="-514350">
              <a:buFont typeface="+mj-lt"/>
              <a:buAutoNum type="arabicPeriod"/>
            </a:pPr>
            <a:r>
              <a:rPr lang="en-US" dirty="0"/>
              <a:t>Write an example of how you normally use grammar/punctuation when texting. </a:t>
            </a:r>
          </a:p>
          <a:p>
            <a:pPr marL="577850" indent="-514350">
              <a:buFont typeface="+mj-lt"/>
              <a:buAutoNum type="arabicPeriod"/>
            </a:pPr>
            <a:r>
              <a:rPr lang="en-US" dirty="0"/>
              <a:t>With a partner, create your own rules! </a:t>
            </a:r>
          </a:p>
          <a:p>
            <a:pPr marL="635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552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7;g36018be9d62_1_0">
            <a:extLst>
              <a:ext uri="{FF2B5EF4-FFF2-40B4-BE49-F238E27FC236}">
                <a16:creationId xmlns:a16="http://schemas.microsoft.com/office/drawing/2014/main" id="{5F6F7DC3-F859-A634-94EC-DBF560841927}"/>
              </a:ext>
            </a:extLst>
          </p:cNvPr>
          <p:cNvSpPr/>
          <p:nvPr/>
        </p:nvSpPr>
        <p:spPr>
          <a:xfrm>
            <a:off x="1517200" y="1715100"/>
            <a:ext cx="6043800" cy="1729500"/>
          </a:xfrm>
          <a:prstGeom prst="roundRect">
            <a:avLst>
              <a:gd name="adj" fmla="val 16667"/>
            </a:avLst>
          </a:prstGeom>
          <a:solidFill>
            <a:srgbClr val="E8BF3D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41E98B-188B-1B8E-E2D5-46968CB77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Group Discussion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F15F4-C346-6464-349B-853EFDE19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3000" y="1890445"/>
            <a:ext cx="5977999" cy="1443519"/>
          </a:xfrm>
        </p:spPr>
        <p:txBody>
          <a:bodyPr>
            <a:normAutofit lnSpcReduction="10000"/>
          </a:bodyPr>
          <a:lstStyle/>
          <a:p>
            <a:pPr marL="63500" indent="0" algn="ctr">
              <a:buNone/>
            </a:pPr>
            <a:r>
              <a:rPr lang="en-US" sz="2400" dirty="0"/>
              <a:t>What is the difference between using punctuation in text messages vs formal writing?</a:t>
            </a:r>
          </a:p>
          <a:p>
            <a:pPr marL="635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040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EF76B41C-0DE4-CB38-DB75-5F91E5118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>
            <a:extLst>
              <a:ext uri="{FF2B5EF4-FFF2-40B4-BE49-F238E27FC236}">
                <a16:creationId xmlns:a16="http://schemas.microsoft.com/office/drawing/2014/main" id="{719DDDCC-373E-B5A0-3684-B8E1ED9B29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 dirty="0"/>
              <a:t>Rules Review: Dashes</a:t>
            </a:r>
            <a:endParaRPr sz="3640" dirty="0"/>
          </a:p>
        </p:txBody>
      </p:sp>
      <p:graphicFrame>
        <p:nvGraphicFramePr>
          <p:cNvPr id="84" name="Google Shape;84;p17">
            <a:extLst>
              <a:ext uri="{FF2B5EF4-FFF2-40B4-BE49-F238E27FC236}">
                <a16:creationId xmlns:a16="http://schemas.microsoft.com/office/drawing/2014/main" id="{FCA8C3B6-3332-F5D9-85F6-B2BA4B5614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8504024"/>
              </p:ext>
            </p:extLst>
          </p:nvPr>
        </p:nvGraphicFramePr>
        <p:xfrm>
          <a:off x="236306" y="1078625"/>
          <a:ext cx="8655978" cy="3515076"/>
        </p:xfrm>
        <a:graphic>
          <a:graphicData uri="http://schemas.openxmlformats.org/drawingml/2006/table">
            <a:tbl>
              <a:tblPr>
                <a:noFill/>
                <a:tableStyleId>{BEDF182F-1DE7-4F13-8AA3-002D9E3B458A}</a:tableStyleId>
              </a:tblPr>
              <a:tblGrid>
                <a:gridCol w="2885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5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5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43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Rule</a:t>
                      </a:r>
                      <a:endParaRPr sz="18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Example</a:t>
                      </a:r>
                      <a:endParaRPr sz="18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Explanation</a:t>
                      </a:r>
                      <a:endParaRPr sz="18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84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1" dirty="0">
                          <a:solidFill>
                            <a:srgbClr val="91192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Interruptions/Appositives: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Like a comma, the dash, is used to mark an interruption.</a:t>
                      </a:r>
                      <a:endParaRPr sz="1800" b="1" dirty="0">
                        <a:solidFill>
                          <a:srgbClr val="910D2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i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Chicago Triathlon—a race of endurance, strength, and skill—is difficult to complete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 sz="1800" i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Two dashes or two commas can be used interchangeably; however, never use just one of each.</a:t>
                      </a:r>
                      <a:endParaRPr sz="1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484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1" dirty="0">
                          <a:solidFill>
                            <a:srgbClr val="91192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Afterthoughts: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The dash can also be used to stress a word or phrase at the end of a sentence.</a:t>
                      </a:r>
                      <a:endParaRPr sz="1800" b="1" i="1" dirty="0">
                        <a:solidFill>
                          <a:srgbClr val="910D2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i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Danny’s sense of humor is unlike anyone else’s in the family—sarcastic and intelligent.</a:t>
                      </a:r>
                      <a:endParaRPr sz="1800" i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Notice that the dash is used to give extra information. It makes the description “sarcastic and intelligent” stand out more clearly and adds emphasis.</a:t>
                      </a:r>
                      <a:endParaRPr sz="1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334769"/>
                  </a:ext>
                </a:extLst>
              </a:tr>
            </a:tbl>
          </a:graphicData>
        </a:graphic>
      </p:graphicFrame>
      <p:pic>
        <p:nvPicPr>
          <p:cNvPr id="2" name="Google Shape;246;g345fe0160e0_0_40" title="Grammar_strats_DashCharacter.png">
            <a:extLst>
              <a:ext uri="{FF2B5EF4-FFF2-40B4-BE49-F238E27FC236}">
                <a16:creationId xmlns:a16="http://schemas.microsoft.com/office/drawing/2014/main" id="{65500A71-D5E0-76F5-3476-F233C61D187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9445" b="19268"/>
          <a:stretch/>
        </p:blipFill>
        <p:spPr>
          <a:xfrm>
            <a:off x="7384100" y="0"/>
            <a:ext cx="1759900" cy="107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8872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C218EF6D-D3D5-E526-BAAD-19BA443B4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>
            <a:extLst>
              <a:ext uri="{FF2B5EF4-FFF2-40B4-BE49-F238E27FC236}">
                <a16:creationId xmlns:a16="http://schemas.microsoft.com/office/drawing/2014/main" id="{557D31C4-6767-09BE-C9BE-F00B2E94E4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9193" y="195643"/>
            <a:ext cx="822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 dirty="0"/>
              <a:t>Rules Review: Dashes</a:t>
            </a:r>
            <a:endParaRPr sz="3640" dirty="0"/>
          </a:p>
        </p:txBody>
      </p:sp>
      <p:graphicFrame>
        <p:nvGraphicFramePr>
          <p:cNvPr id="84" name="Google Shape;84;p17">
            <a:extLst>
              <a:ext uri="{FF2B5EF4-FFF2-40B4-BE49-F238E27FC236}">
                <a16:creationId xmlns:a16="http://schemas.microsoft.com/office/drawing/2014/main" id="{A0D3B1F5-7368-60DD-29EE-96A30B3216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2668718"/>
              </p:ext>
            </p:extLst>
          </p:nvPr>
        </p:nvGraphicFramePr>
        <p:xfrm>
          <a:off x="244011" y="863880"/>
          <a:ext cx="8655978" cy="4183066"/>
        </p:xfrm>
        <a:graphic>
          <a:graphicData uri="http://schemas.openxmlformats.org/drawingml/2006/table">
            <a:tbl>
              <a:tblPr>
                <a:noFill/>
                <a:tableStyleId>{BEDF182F-1DE7-4F13-8AA3-002D9E3B458A}</a:tableStyleId>
              </a:tblPr>
              <a:tblGrid>
                <a:gridCol w="2885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5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5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43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Hyphen -</a:t>
                      </a:r>
                      <a:endParaRPr sz="18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 Dash –</a:t>
                      </a:r>
                      <a:endParaRPr sz="18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 Dash —</a:t>
                      </a:r>
                      <a:endParaRPr sz="18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84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dirty="0">
                          <a:solidFill>
                            <a:srgbClr val="991B1E"/>
                          </a:solidFill>
                        </a:rPr>
                        <a:t>•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The hyphen is u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sed to join words together</a:t>
                      </a:r>
                      <a:endParaRPr sz="18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create compound words.</a:t>
                      </a:r>
                      <a:endParaRPr sz="18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i="1" dirty="0">
                          <a:solidFill>
                            <a:srgbClr val="991B1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short-lived</a:t>
                      </a:r>
                      <a:endParaRPr sz="1600" i="1" dirty="0">
                        <a:solidFill>
                          <a:srgbClr val="991B1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dirty="0">
                          <a:solidFill>
                            <a:srgbClr val="991B1E"/>
                          </a:solidFill>
                        </a:rPr>
                        <a:t>•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The En dash is 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sed 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show a range of numbers or dates:</a:t>
                      </a:r>
                      <a:endParaRPr sz="18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i="1" dirty="0">
                          <a:solidFill>
                            <a:srgbClr val="991B1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1985–2003</a:t>
                      </a:r>
                      <a:endParaRPr sz="1800" i="1" dirty="0">
                        <a:solidFill>
                          <a:srgbClr val="991B1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sng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</a:t>
                      </a:r>
                      <a:endParaRPr sz="18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991B1E"/>
                          </a:solidFill>
                        </a:rPr>
                        <a:t>•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</a:t>
                      </a:r>
                      <a:r>
                        <a:rPr lang="en-US" sz="1800" b="1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</a:t>
                      </a:r>
                      <a:r>
                        <a:rPr lang="en-US" sz="1800" b="1" u="sng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</a:t>
                      </a: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dash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is the width of an “N.”</a:t>
                      </a:r>
                      <a:endParaRPr sz="18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i="1" dirty="0">
                        <a:solidFill>
                          <a:srgbClr val="991B1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dirty="0">
                          <a:solidFill>
                            <a:srgbClr val="991B1E"/>
                          </a:solidFill>
                        </a:rPr>
                        <a:t>•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The Em dash is 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sed 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separate sets of words—such as interjections or parenthetical phrases—for emphasis.</a:t>
                      </a:r>
                      <a:endParaRPr sz="18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i="1" dirty="0">
                          <a:solidFill>
                            <a:srgbClr val="991B1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Knowing how to use these—these important punctuation marks—will help your writing stand out.</a:t>
                      </a:r>
                      <a:endParaRPr sz="1800" i="1" dirty="0">
                        <a:solidFill>
                          <a:srgbClr val="991B1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sng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</a:t>
                      </a:r>
                      <a:endParaRPr sz="1800" b="1" u="sng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991B1E"/>
                          </a:solidFill>
                        </a:rPr>
                        <a:t>•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</a:t>
                      </a:r>
                      <a:r>
                        <a:rPr lang="en-US" sz="1800" b="1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</a:t>
                      </a:r>
                      <a:r>
                        <a:rPr lang="en-US" sz="1800" b="1" u="sng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</a:t>
                      </a: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dash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is the</a:t>
                      </a:r>
                      <a:endParaRPr sz="18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width of an “M.”</a:t>
                      </a:r>
                      <a:endParaRPr sz="1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Google Shape;246;g345fe0160e0_0_40" title="Grammar_strats_DashCharacter.png">
            <a:extLst>
              <a:ext uri="{FF2B5EF4-FFF2-40B4-BE49-F238E27FC236}">
                <a16:creationId xmlns:a16="http://schemas.microsoft.com/office/drawing/2014/main" id="{DC39EA23-A45A-E19D-DECD-CC062A4346F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9445" b="19268"/>
          <a:stretch/>
        </p:blipFill>
        <p:spPr>
          <a:xfrm>
            <a:off x="7384100" y="0"/>
            <a:ext cx="1759900" cy="107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5715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463C2BA1-CCFE-A251-D068-95A231590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84;p17">
            <a:extLst>
              <a:ext uri="{FF2B5EF4-FFF2-40B4-BE49-F238E27FC236}">
                <a16:creationId xmlns:a16="http://schemas.microsoft.com/office/drawing/2014/main" id="{1ACDAA98-698F-FFE0-2731-60D27904CC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3011971"/>
              </p:ext>
            </p:extLst>
          </p:nvPr>
        </p:nvGraphicFramePr>
        <p:xfrm>
          <a:off x="236306" y="1078625"/>
          <a:ext cx="8655978" cy="3515076"/>
        </p:xfrm>
        <a:graphic>
          <a:graphicData uri="http://schemas.openxmlformats.org/drawingml/2006/table">
            <a:tbl>
              <a:tblPr>
                <a:noFill/>
                <a:tableStyleId>{BEDF182F-1DE7-4F13-8AA3-002D9E3B458A}</a:tableStyleId>
              </a:tblPr>
              <a:tblGrid>
                <a:gridCol w="2885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5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5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43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Rule</a:t>
                      </a:r>
                      <a:endParaRPr sz="18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Example</a:t>
                      </a:r>
                      <a:endParaRPr sz="18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Explanation</a:t>
                      </a:r>
                      <a:endParaRPr sz="18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84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semicolon is used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separate two complete sentences. </a:t>
                      </a:r>
                      <a:endParaRPr sz="1800" b="1" dirty="0">
                        <a:solidFill>
                          <a:srgbClr val="910D2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i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Julie works hard for her family; she provides them with everything they need, especially food. </a:t>
                      </a:r>
                      <a:endParaRPr sz="1800" i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semicolons to join two clearly related independent clauses </a:t>
                      </a:r>
                      <a:r>
                        <a:rPr lang="en-US" sz="1800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 place of a comma and a coordinating conjunction.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484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semicolon is u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sed between conjunctive adverbs and transitional phrases. </a:t>
                      </a:r>
                      <a:endParaRPr sz="1800" b="1" i="1" dirty="0">
                        <a:solidFill>
                          <a:srgbClr val="910D2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i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enjoy cooking; however, I don’t like cleaning.</a:t>
                      </a:r>
                      <a:endParaRPr sz="1800" i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i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a semicolon between related sentences when the second sentence starts with either a conjunctive adverb or a transitional expression.</a:t>
                      </a:r>
                      <a:endParaRPr sz="1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334769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7D31C9D-8926-AA9F-5CE1-FE52DE9C0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Rules Review: Semi-colons</a:t>
            </a:r>
          </a:p>
        </p:txBody>
      </p:sp>
      <p:pic>
        <p:nvPicPr>
          <p:cNvPr id="5" name="Google Shape;260;g3583d6b5db8_0_0">
            <a:extLst>
              <a:ext uri="{FF2B5EF4-FFF2-40B4-BE49-F238E27FC236}">
                <a16:creationId xmlns:a16="http://schemas.microsoft.com/office/drawing/2014/main" id="{87C626BB-A901-B420-E9D8-776CB2491B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497" r="19607" b="18956"/>
          <a:stretch/>
        </p:blipFill>
        <p:spPr>
          <a:xfrm>
            <a:off x="8015600" y="0"/>
            <a:ext cx="1128400" cy="900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9836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6B2369B2-79B4-3F7F-DBFC-52EF752E9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84;p17">
            <a:extLst>
              <a:ext uri="{FF2B5EF4-FFF2-40B4-BE49-F238E27FC236}">
                <a16:creationId xmlns:a16="http://schemas.microsoft.com/office/drawing/2014/main" id="{441F56DD-8276-40BB-2297-D96EDEB101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4874747"/>
              </p:ext>
            </p:extLst>
          </p:nvPr>
        </p:nvGraphicFramePr>
        <p:xfrm>
          <a:off x="236306" y="1078625"/>
          <a:ext cx="8655978" cy="3240756"/>
        </p:xfrm>
        <a:graphic>
          <a:graphicData uri="http://schemas.openxmlformats.org/drawingml/2006/table">
            <a:tbl>
              <a:tblPr>
                <a:noFill/>
                <a:tableStyleId>{BEDF182F-1DE7-4F13-8AA3-002D9E3B458A}</a:tableStyleId>
              </a:tblPr>
              <a:tblGrid>
                <a:gridCol w="2885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5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5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43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Rule</a:t>
                      </a:r>
                      <a:endParaRPr sz="18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Example</a:t>
                      </a:r>
                      <a:endParaRPr sz="18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Explanation</a:t>
                      </a:r>
                      <a:endParaRPr sz="18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84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colon is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used after a complete sentence followed by a list.</a:t>
                      </a:r>
                      <a:endParaRPr sz="1800" b="1" dirty="0">
                        <a:solidFill>
                          <a:srgbClr val="910D2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i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need a lot of groceries: pasta, cheese, cream, chicken, spinach, and a salad.</a:t>
                      </a:r>
                      <a:endParaRPr sz="1800" i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Colons are most often used to introduce lists, but should be avoided if the list follows a verb or preposition.</a:t>
                      </a:r>
                      <a:endParaRPr sz="1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484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colon is 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used to separate two complete sentences when the second sentence explains or restates an idea in the first.</a:t>
                      </a:r>
                      <a:endParaRPr sz="1800" b="1" i="1" dirty="0">
                        <a:solidFill>
                          <a:srgbClr val="910D2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i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Cooking is complicated: sometimes it’s just easier to ask your mom.</a:t>
                      </a:r>
                      <a:endParaRPr sz="1800" i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Colons are used to illustrate the main point of the sentence by restating or further explaining the first clause. </a:t>
                      </a:r>
                      <a:endParaRPr sz="1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334769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D50A2B-E0A0-C5AD-8783-41CC3E6B9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Rules Review: Colons</a:t>
            </a:r>
          </a:p>
        </p:txBody>
      </p:sp>
      <p:pic>
        <p:nvPicPr>
          <p:cNvPr id="3" name="Google Shape;267;g36018be9d62_2_2">
            <a:extLst>
              <a:ext uri="{FF2B5EF4-FFF2-40B4-BE49-F238E27FC236}">
                <a16:creationId xmlns:a16="http://schemas.microsoft.com/office/drawing/2014/main" id="{D4659916-75AA-7CB3-83BA-C9CB2AB379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1398" r="17484" b="20937"/>
          <a:stretch/>
        </p:blipFill>
        <p:spPr>
          <a:xfrm>
            <a:off x="7995925" y="0"/>
            <a:ext cx="1148075" cy="802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2324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2A121CB5-C314-2F6A-9EC5-F22A22563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84;p17">
            <a:extLst>
              <a:ext uri="{FF2B5EF4-FFF2-40B4-BE49-F238E27FC236}">
                <a16:creationId xmlns:a16="http://schemas.microsoft.com/office/drawing/2014/main" id="{06350611-33E9-E027-4A81-2C8DBF3A77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4039916"/>
              </p:ext>
            </p:extLst>
          </p:nvPr>
        </p:nvGraphicFramePr>
        <p:xfrm>
          <a:off x="236306" y="1078625"/>
          <a:ext cx="8655978" cy="1448786"/>
        </p:xfrm>
        <a:graphic>
          <a:graphicData uri="http://schemas.openxmlformats.org/drawingml/2006/table">
            <a:tbl>
              <a:tblPr>
                <a:noFill/>
                <a:tableStyleId>{BEDF182F-1DE7-4F13-8AA3-002D9E3B458A}</a:tableStyleId>
              </a:tblPr>
              <a:tblGrid>
                <a:gridCol w="2885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5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5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43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Rule</a:t>
                      </a:r>
                      <a:endParaRPr sz="18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Example</a:t>
                      </a:r>
                      <a:endParaRPr sz="18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Explanation</a:t>
                      </a:r>
                      <a:endParaRPr sz="18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84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colon is 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used at the end of a complete sentence followed by an afterthought. </a:t>
                      </a:r>
                      <a:endParaRPr sz="1800" b="1" i="1" dirty="0">
                        <a:solidFill>
                          <a:srgbClr val="91192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i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Fettuccine has a high calorie count: 1100 calories.</a:t>
                      </a:r>
                      <a:endParaRPr sz="1800" i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Colons are used before </a:t>
                      </a:r>
                      <a:endParaRPr sz="1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noun or noun phrase.</a:t>
                      </a:r>
                      <a:endParaRPr sz="1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6105A18-B9D5-69E3-0ED6-319BCE5DB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Rules Review: Colons</a:t>
            </a:r>
          </a:p>
        </p:txBody>
      </p:sp>
      <p:pic>
        <p:nvPicPr>
          <p:cNvPr id="3" name="Google Shape;267;g36018be9d62_2_2">
            <a:extLst>
              <a:ext uri="{FF2B5EF4-FFF2-40B4-BE49-F238E27FC236}">
                <a16:creationId xmlns:a16="http://schemas.microsoft.com/office/drawing/2014/main" id="{841609D5-B4B4-48A4-6870-DBC15E255FA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1398" r="17484" b="20937"/>
          <a:stretch/>
        </p:blipFill>
        <p:spPr>
          <a:xfrm>
            <a:off x="7995925" y="0"/>
            <a:ext cx="1148075" cy="802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958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50EC4EA6-D1E6-6FDD-00ED-3822FD0B6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84;p17">
            <a:extLst>
              <a:ext uri="{FF2B5EF4-FFF2-40B4-BE49-F238E27FC236}">
                <a16:creationId xmlns:a16="http://schemas.microsoft.com/office/drawing/2014/main" id="{77131DFD-85F6-5672-91CB-DA46CC33C5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1912364"/>
              </p:ext>
            </p:extLst>
          </p:nvPr>
        </p:nvGraphicFramePr>
        <p:xfrm>
          <a:off x="236306" y="1078625"/>
          <a:ext cx="8655978" cy="3862996"/>
        </p:xfrm>
        <a:graphic>
          <a:graphicData uri="http://schemas.openxmlformats.org/drawingml/2006/table">
            <a:tbl>
              <a:tblPr>
                <a:noFill/>
                <a:tableStyleId>{BEDF182F-1DE7-4F13-8AA3-002D9E3B458A}</a:tableStyleId>
              </a:tblPr>
              <a:tblGrid>
                <a:gridCol w="2885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5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5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43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Rule</a:t>
                      </a:r>
                      <a:endParaRPr sz="18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Example</a:t>
                      </a:r>
                      <a:endParaRPr sz="18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Explanation</a:t>
                      </a:r>
                      <a:endParaRPr sz="18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84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Parentheses are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used to hold extra information or side comments.</a:t>
                      </a:r>
                      <a:endParaRPr sz="1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52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i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have a favorite cookbook (my grandmother’s) that I use at the holidays. </a:t>
                      </a:r>
                      <a:endParaRPr sz="1800" i="1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Parentheses can insert personal thoughts or background information that adds context, but aren’t necessary for the sentence to make sense.</a:t>
                      </a:r>
                      <a:endParaRPr sz="1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484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Parentheses can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help clarify, explain, or give an example. </a:t>
                      </a:r>
                      <a:endParaRPr sz="1800" b="1" i="1" dirty="0">
                        <a:solidFill>
                          <a:srgbClr val="91192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Gather your ingredients: parmesan cheese(2 cups), cream (1 cup), and butter (1 stick). </a:t>
                      </a:r>
                      <a:endParaRPr sz="1800" i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Parentheses give specific details—like amounts or descriptions—that clarify</a:t>
                      </a:r>
                      <a:endParaRPr sz="1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 expand on the</a:t>
                      </a:r>
                      <a:endParaRPr sz="1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words just before them.</a:t>
                      </a:r>
                      <a:endParaRPr sz="1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660293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8AA2F2E6-8514-298F-E4EB-71A1E4AA0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Rules Review: Parentheses</a:t>
            </a:r>
          </a:p>
        </p:txBody>
      </p:sp>
      <p:pic>
        <p:nvPicPr>
          <p:cNvPr id="2" name="Google Shape;281;g36018be9d62_2_16" title="parenthesesCharacters.png">
            <a:extLst>
              <a:ext uri="{FF2B5EF4-FFF2-40B4-BE49-F238E27FC236}">
                <a16:creationId xmlns:a16="http://schemas.microsoft.com/office/drawing/2014/main" id="{855BBD60-4C38-1B03-1BF2-6924DFEBE02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308" r="10217"/>
          <a:stretch/>
        </p:blipFill>
        <p:spPr>
          <a:xfrm>
            <a:off x="8149375" y="0"/>
            <a:ext cx="726023" cy="92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298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ctrTitle"/>
          </p:nvPr>
        </p:nvSpPr>
        <p:spPr>
          <a:xfrm>
            <a:off x="880991" y="910950"/>
            <a:ext cx="7326600" cy="16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Essential Questions</a:t>
            </a:r>
            <a:endParaRPr dirty="0"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1"/>
          </p:nvPr>
        </p:nvSpPr>
        <p:spPr>
          <a:xfrm>
            <a:off x="811718" y="2376842"/>
            <a:ext cx="7326600" cy="13053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How does using accurate punctuation impact writing?</a:t>
            </a:r>
          </a:p>
          <a:p>
            <a:pPr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What are the key elements of a blog?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9382C998-9A20-14A9-016B-23A391FDA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84;p17">
            <a:extLst>
              <a:ext uri="{FF2B5EF4-FFF2-40B4-BE49-F238E27FC236}">
                <a16:creationId xmlns:a16="http://schemas.microsoft.com/office/drawing/2014/main" id="{3029552F-DA41-F3DB-93F5-8CDF6C2927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6257653"/>
              </p:ext>
            </p:extLst>
          </p:nvPr>
        </p:nvGraphicFramePr>
        <p:xfrm>
          <a:off x="236306" y="1078625"/>
          <a:ext cx="8655978" cy="3588676"/>
        </p:xfrm>
        <a:graphic>
          <a:graphicData uri="http://schemas.openxmlformats.org/drawingml/2006/table">
            <a:tbl>
              <a:tblPr>
                <a:noFill/>
                <a:tableStyleId>{BEDF182F-1DE7-4F13-8AA3-002D9E3B458A}</a:tableStyleId>
              </a:tblPr>
              <a:tblGrid>
                <a:gridCol w="2885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5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5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43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Rule</a:t>
                      </a:r>
                      <a:endParaRPr sz="18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Example</a:t>
                      </a:r>
                      <a:endParaRPr sz="18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Explanation</a:t>
                      </a:r>
                      <a:endParaRPr sz="18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84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sng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Parentheses sometimes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hold random thoughts.</a:t>
                      </a:r>
                      <a:endParaRPr sz="1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i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Remember to preheat the oven (a step many people forget).</a:t>
                      </a:r>
                      <a:endParaRPr sz="1800" i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Parentheses can enclose side notes or extra information that aren’t essential to the main sentence, but add helpful or interesting details.</a:t>
                      </a:r>
                      <a:endParaRPr sz="1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484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Parentheses are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used for numbers or letters in an outline or list. </a:t>
                      </a:r>
                      <a:endParaRPr sz="1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i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 you want to eat A) out, B) here, or C) at Mom’s?</a:t>
                      </a:r>
                      <a:endParaRPr sz="1800" i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Parentheses help clearly organize choices or steps by setting apart letters or numbers in a list format.</a:t>
                      </a:r>
                      <a:endParaRPr sz="1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660293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3092E0FD-0D51-BDE1-DF95-EB8309806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Rules Review: Parentheses</a:t>
            </a:r>
          </a:p>
        </p:txBody>
      </p:sp>
      <p:pic>
        <p:nvPicPr>
          <p:cNvPr id="5" name="Google Shape;281;g36018be9d62_2_16" title="parenthesesCharacters.png">
            <a:extLst>
              <a:ext uri="{FF2B5EF4-FFF2-40B4-BE49-F238E27FC236}">
                <a16:creationId xmlns:a16="http://schemas.microsoft.com/office/drawing/2014/main" id="{255A89F2-ED1F-D18A-EA04-340AA5DDE17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308" r="10217"/>
          <a:stretch/>
        </p:blipFill>
        <p:spPr>
          <a:xfrm>
            <a:off x="8149375" y="0"/>
            <a:ext cx="726023" cy="92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49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49FB7-232E-9474-C832-D1B290A69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7;g36018be9d62_1_0">
            <a:extLst>
              <a:ext uri="{FF2B5EF4-FFF2-40B4-BE49-F238E27FC236}">
                <a16:creationId xmlns:a16="http://schemas.microsoft.com/office/drawing/2014/main" id="{3D287EB9-890E-D63A-A364-019AAE4CC0F6}"/>
              </a:ext>
            </a:extLst>
          </p:cNvPr>
          <p:cNvSpPr/>
          <p:nvPr/>
        </p:nvSpPr>
        <p:spPr>
          <a:xfrm>
            <a:off x="587389" y="1445617"/>
            <a:ext cx="7969222" cy="953399"/>
          </a:xfrm>
          <a:prstGeom prst="roundRect">
            <a:avLst>
              <a:gd name="adj" fmla="val 16667"/>
            </a:avLst>
          </a:prstGeom>
          <a:solidFill>
            <a:srgbClr val="E8BF3D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7C02B-7266-0A8C-F653-ABD5B3444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Rules Review: Parentheses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3361D-2729-8009-87C1-DB70E2D34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89" y="1445617"/>
            <a:ext cx="8005893" cy="3054464"/>
          </a:xfrm>
        </p:spPr>
        <p:txBody>
          <a:bodyPr>
            <a:normAutofit fontScale="92500" lnSpcReduction="20000"/>
          </a:bodyPr>
          <a:lstStyle/>
          <a:p>
            <a:pPr marL="0" lvl="0" indent="0">
              <a:spcBef>
                <a:spcPts val="520"/>
              </a:spcBef>
              <a:buNone/>
            </a:pPr>
            <a:r>
              <a:rPr lang="en-US" dirty="0"/>
              <a:t>Important to Remember: </a:t>
            </a:r>
            <a:r>
              <a:rPr lang="en-US" i="1" dirty="0"/>
              <a:t>Parentheses are used to mark an interruption.</a:t>
            </a:r>
          </a:p>
          <a:p>
            <a:pPr marL="0" lvl="0" indent="0">
              <a:spcBef>
                <a:spcPts val="520"/>
              </a:spcBef>
              <a:buNone/>
            </a:pPr>
            <a:endParaRPr lang="en-US" sz="3100" i="1" dirty="0"/>
          </a:p>
          <a:p>
            <a:pPr lvl="0">
              <a:spcBef>
                <a:spcPts val="520"/>
              </a:spcBef>
              <a:buAutoNum type="arabicPeriod"/>
            </a:pPr>
            <a:r>
              <a:rPr lang="en-US" sz="2800" dirty="0"/>
              <a:t>(If a full sentence is inside parentheses, put the period or other punctuation inside the parentheses, like this.) </a:t>
            </a:r>
          </a:p>
          <a:p>
            <a:pPr lvl="0">
              <a:buAutoNum type="arabicPeriod"/>
            </a:pPr>
            <a:r>
              <a:rPr lang="en-US" sz="2800" dirty="0"/>
              <a:t>If just part of a sentence is in parentheses, (put the punctuation outside), like this. </a:t>
            </a:r>
          </a:p>
          <a:p>
            <a:pPr marL="0" lvl="0" indent="0">
              <a:spcBef>
                <a:spcPts val="520"/>
              </a:spcBef>
              <a:buNone/>
            </a:pPr>
            <a:endParaRPr lang="en-US" sz="3100" i="1" dirty="0"/>
          </a:p>
          <a:p>
            <a:pPr marL="63500" indent="0">
              <a:buNone/>
            </a:pPr>
            <a:endParaRPr lang="en-US" dirty="0"/>
          </a:p>
        </p:txBody>
      </p:sp>
      <p:pic>
        <p:nvPicPr>
          <p:cNvPr id="5" name="Google Shape;295;g345fe0160e0_0_50" title="parenthesesCharacters.png">
            <a:extLst>
              <a:ext uri="{FF2B5EF4-FFF2-40B4-BE49-F238E27FC236}">
                <a16:creationId xmlns:a16="http://schemas.microsoft.com/office/drawing/2014/main" id="{FCC07B9D-5610-FEC4-60FD-4B8D990A0BC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87425" y="0"/>
            <a:ext cx="1456575" cy="1456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3563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88335680-08DC-C90D-4D21-EAD4407F2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>
            <a:extLst>
              <a:ext uri="{FF2B5EF4-FFF2-40B4-BE49-F238E27FC236}">
                <a16:creationId xmlns:a16="http://schemas.microsoft.com/office/drawing/2014/main" id="{7EAFA12A-6656-A97F-5A20-B12B2B7927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640" dirty="0"/>
              <a:t>Rules Review: Apostrophes</a:t>
            </a:r>
            <a:endParaRPr sz="3640" dirty="0"/>
          </a:p>
        </p:txBody>
      </p:sp>
      <p:graphicFrame>
        <p:nvGraphicFramePr>
          <p:cNvPr id="84" name="Google Shape;84;p17">
            <a:extLst>
              <a:ext uri="{FF2B5EF4-FFF2-40B4-BE49-F238E27FC236}">
                <a16:creationId xmlns:a16="http://schemas.microsoft.com/office/drawing/2014/main" id="{102EBEFF-B32D-69D0-F5F2-7207344D94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7249108"/>
              </p:ext>
            </p:extLst>
          </p:nvPr>
        </p:nvGraphicFramePr>
        <p:xfrm>
          <a:off x="949375" y="1902514"/>
          <a:ext cx="7239000" cy="2743110"/>
        </p:xfrm>
        <a:graphic>
          <a:graphicData uri="http://schemas.openxmlformats.org/drawingml/2006/table">
            <a:tbl>
              <a:tblPr>
                <a:noFill/>
                <a:tableStyleId>{BEDF182F-1DE7-4F13-8AA3-002D9E3B458A}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Singular Possession</a:t>
                      </a:r>
                      <a:endParaRPr sz="18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Plural Possession</a:t>
                      </a:r>
                      <a:endParaRPr sz="18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Irregular Possession</a:t>
                      </a:r>
                      <a:endParaRPr sz="18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If there is </a:t>
                      </a:r>
                      <a:r>
                        <a:rPr lang="en-US" sz="18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one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owner, use </a:t>
                      </a:r>
                      <a:r>
                        <a:rPr lang="en-US" sz="1800" b="0" i="0" u="sng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‘s.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If there is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more than one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owner, use </a:t>
                      </a:r>
                      <a:r>
                        <a:rPr lang="en-US" sz="1800" u="sng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</a:t>
                      </a:r>
                      <a:r>
                        <a:rPr lang="en-US" sz="1800" u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’.</a:t>
                      </a:r>
                      <a:endParaRPr sz="1800" u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Words that are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plural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without adding the “</a:t>
                      </a:r>
                      <a:r>
                        <a:rPr lang="en-US" sz="1800" u="sng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s,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” form the possessive by adding </a:t>
                      </a:r>
                      <a:r>
                        <a:rPr lang="en-US" sz="1800" u="sng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‘s.</a:t>
                      </a:r>
                      <a:endParaRPr sz="1800" u="sng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Kelsey’s cookies were amazing!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chefs’ entrees are being judged. </a:t>
                      </a:r>
                      <a:endParaRPr sz="1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children’s cooking competition is starting at noon.</a:t>
                      </a:r>
                      <a:endParaRPr sz="1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Google Shape;304;g3583d6b5db8_0_17" title="GrammarPunctuationsCollection_cover.png">
            <a:extLst>
              <a:ext uri="{FF2B5EF4-FFF2-40B4-BE49-F238E27FC236}">
                <a16:creationId xmlns:a16="http://schemas.microsoft.com/office/drawing/2014/main" id="{B3ABB3F6-47EE-7C6B-F2AB-9D696751581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6250" y="0"/>
            <a:ext cx="1167750" cy="11677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D8FBD8-D539-4A83-F3DF-DE6CC74C6135}"/>
              </a:ext>
            </a:extLst>
          </p:cNvPr>
          <p:cNvSpPr txBox="1"/>
          <p:nvPr/>
        </p:nvSpPr>
        <p:spPr>
          <a:xfrm>
            <a:off x="456175" y="1164709"/>
            <a:ext cx="66679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910D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apostrophe is: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used to show ownership.</a:t>
            </a:r>
            <a:endParaRPr lang="en-US" sz="2400" b="1" i="1" dirty="0">
              <a:solidFill>
                <a:srgbClr val="910D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821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7FB77-70D4-A987-0C0C-0A16CD097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Rubric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B6143-EFC4-6559-D2E3-4378564C6A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7850" indent="-514350">
              <a:buFont typeface="+mj-lt"/>
              <a:buAutoNum type="arabicPeriod"/>
            </a:pPr>
            <a:r>
              <a:rPr lang="en-US" dirty="0"/>
              <a:t>Navigate to Magicschool.ai.</a:t>
            </a:r>
          </a:p>
          <a:p>
            <a:pPr marL="577850" indent="-514350">
              <a:buFont typeface="+mj-lt"/>
              <a:buAutoNum type="arabicPeriod"/>
            </a:pPr>
            <a:r>
              <a:rPr lang="en-US" dirty="0"/>
              <a:t>Create an “Educator” account. </a:t>
            </a:r>
          </a:p>
          <a:p>
            <a:pPr lvl="1"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dirty="0"/>
              <a:t>Click on “Sign-up for free.” </a:t>
            </a:r>
          </a:p>
          <a:p>
            <a:pPr lvl="1"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dirty="0"/>
              <a:t>Select “Educator.” </a:t>
            </a:r>
          </a:p>
          <a:p>
            <a:pPr lvl="1"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dirty="0"/>
              <a:t>Complete all prompts.</a:t>
            </a:r>
          </a:p>
          <a:p>
            <a:pPr marL="577850" indent="-514350">
              <a:buFont typeface="+mj-lt"/>
              <a:buAutoNum type="arabicPeriod"/>
            </a:pPr>
            <a:r>
              <a:rPr lang="en-US" dirty="0"/>
              <a:t>Select “Create a Rubric.” </a:t>
            </a:r>
          </a:p>
          <a:p>
            <a:pPr marL="5778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Google Shape;311;g345fe0160e0_0_25">
            <a:extLst>
              <a:ext uri="{FF2B5EF4-FFF2-40B4-BE49-F238E27FC236}">
                <a16:creationId xmlns:a16="http://schemas.microsoft.com/office/drawing/2014/main" id="{4A477B07-E0E7-E53F-CFF0-09A13B53D88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6700" y="878124"/>
            <a:ext cx="2650100" cy="2705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498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BD260-5F4D-7513-0ACC-DCF22C013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300" y="3537"/>
            <a:ext cx="82254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Rubric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C3F16-4ACD-620C-2E39-BC0D9F939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5191" y="688362"/>
            <a:ext cx="8610599" cy="3753435"/>
          </a:xfrm>
        </p:spPr>
        <p:txBody>
          <a:bodyPr>
            <a:normAutofit fontScale="47500" lnSpcReduction="20000"/>
          </a:bodyPr>
          <a:lstStyle/>
          <a:p>
            <a:pPr marL="577850" indent="-514350">
              <a:buFont typeface="+mj-lt"/>
              <a:buAutoNum type="arabicPeriod"/>
            </a:pPr>
            <a:r>
              <a:rPr lang="en-US" sz="4600" dirty="0"/>
              <a:t>Make it a 4-point scale rubric.</a:t>
            </a:r>
          </a:p>
          <a:p>
            <a:pPr marL="577850" indent="-514350">
              <a:buFont typeface="+mj-lt"/>
              <a:buAutoNum type="arabicPeriod"/>
            </a:pPr>
            <a:r>
              <a:rPr lang="en-US" sz="4600" dirty="0"/>
              <a:t>Add this objective: </a:t>
            </a:r>
          </a:p>
          <a:p>
            <a:pPr lvl="1"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800" dirty="0"/>
              <a:t>12.5.W.2 Students will demonstrate command of Standard American English (i.e., grammar, mechanics, and usage) in writing, presentations, and/or multimodal literacies to convey specific meanings and ideas, intentionally departing from standard usage to achieve a specific effect.</a:t>
            </a:r>
          </a:p>
          <a:p>
            <a:pPr marL="577850" indent="-514350">
              <a:buFont typeface="+mj-lt"/>
              <a:buAutoNum type="arabicPeriod"/>
            </a:pPr>
            <a:r>
              <a:rPr lang="en-US" sz="4600" dirty="0"/>
              <a:t>Add this description: </a:t>
            </a:r>
          </a:p>
          <a:p>
            <a:pPr lvl="1"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800" dirty="0"/>
              <a:t>Write a food blog using a variety of different forms of punctuation correctly. </a:t>
            </a:r>
          </a:p>
          <a:p>
            <a:pPr marL="577850" indent="-514350">
              <a:buFont typeface="+mj-lt"/>
              <a:buAutoNum type="arabicPeriod"/>
            </a:pPr>
            <a:r>
              <a:rPr lang="en-US" sz="4600" dirty="0"/>
              <a:t>Add details to the “Additional Customization” from your notes. </a:t>
            </a:r>
          </a:p>
          <a:p>
            <a:pPr marL="5778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Google Shape;318;g354357f6bb6_1_0">
            <a:extLst>
              <a:ext uri="{FF2B5EF4-FFF2-40B4-BE49-F238E27FC236}">
                <a16:creationId xmlns:a16="http://schemas.microsoft.com/office/drawing/2014/main" id="{3DFB65C3-C583-5BA6-28D2-F63441F9DF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5375" y="0"/>
            <a:ext cx="1348625" cy="13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F2E994B-C35A-E5E5-E3B7-1ACB1FD91A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7" t="12693" r="2483" b="5847"/>
          <a:stretch>
            <a:fillRect/>
          </a:stretch>
        </p:blipFill>
        <p:spPr>
          <a:xfrm>
            <a:off x="176645" y="3584864"/>
            <a:ext cx="8887690" cy="145472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4291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34AF0-27AA-BEF3-AB93-EF46A7FDB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Write Your Own Blog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111A9-51E4-42E9-21A3-5EDA046D92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577850" indent="-514350">
              <a:buFont typeface="+mj-lt"/>
              <a:buAutoNum type="arabicPeriod"/>
            </a:pPr>
            <a:r>
              <a:rPr lang="en-US" dirty="0"/>
              <a:t>Navigate to Canva.com. </a:t>
            </a:r>
          </a:p>
          <a:p>
            <a:pPr marL="577850" indent="-514350">
              <a:buFont typeface="+mj-lt"/>
              <a:buAutoNum type="arabicPeriod"/>
            </a:pPr>
            <a:r>
              <a:rPr lang="en-US" dirty="0"/>
              <a:t>In the search bar, type in “food blog.” </a:t>
            </a:r>
          </a:p>
          <a:p>
            <a:pPr marL="577850" indent="-514350">
              <a:buFont typeface="+mj-lt"/>
              <a:buAutoNum type="arabicPeriod"/>
            </a:pPr>
            <a:r>
              <a:rPr lang="en-US" dirty="0"/>
              <a:t>Select your favorite template and hit “customize.”</a:t>
            </a:r>
          </a:p>
          <a:p>
            <a:pPr marL="577850" indent="-514350">
              <a:buFont typeface="+mj-lt"/>
              <a:buAutoNum type="arabicPeriod"/>
            </a:pPr>
            <a:r>
              <a:rPr lang="en-US" dirty="0"/>
              <a:t>Start creating your content! Follow your Rubric and Planning Guide to make sure you have the following: </a:t>
            </a:r>
          </a:p>
          <a:p>
            <a:pPr lvl="1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Anecdote </a:t>
            </a:r>
          </a:p>
          <a:p>
            <a:pPr lvl="1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Descriptive recipe</a:t>
            </a:r>
          </a:p>
          <a:p>
            <a:pPr lvl="1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Basic step-by-step recipe</a:t>
            </a:r>
          </a:p>
          <a:p>
            <a:pPr marL="5778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Google Shape;325;g345fe0160e0_0_60">
            <a:extLst>
              <a:ext uri="{FF2B5EF4-FFF2-40B4-BE49-F238E27FC236}">
                <a16:creationId xmlns:a16="http://schemas.microsoft.com/office/drawing/2014/main" id="{0FC9C017-321D-3B84-C60B-F7A6227E9DF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3883" y="331304"/>
            <a:ext cx="1621734" cy="1602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811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F93E3-37F3-4A8A-AD8E-D92584374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Peer Review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A301B-755B-6818-B02D-16C3492BB4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577850" indent="-514350">
              <a:buFont typeface="+mj-lt"/>
              <a:buAutoNum type="arabicPeriod"/>
            </a:pPr>
            <a:r>
              <a:rPr lang="en-US" sz="2800" dirty="0"/>
              <a:t>Swap your Food Blog with your Rubric creation partner’s.</a:t>
            </a:r>
          </a:p>
          <a:p>
            <a:pPr marL="577850" indent="-514350">
              <a:buFont typeface="+mj-lt"/>
              <a:buAutoNum type="arabicPeriod"/>
            </a:pPr>
            <a:r>
              <a:rPr lang="en-US" sz="2800" dirty="0"/>
              <a:t>Read the whole blog.</a:t>
            </a:r>
          </a:p>
          <a:p>
            <a:pPr marL="577850" indent="-514350">
              <a:buFont typeface="+mj-lt"/>
              <a:buAutoNum type="arabicPeriod"/>
            </a:pPr>
            <a:r>
              <a:rPr lang="en-US" sz="2800" dirty="0"/>
              <a:t>Mark corrections on each others’ blogs.</a:t>
            </a:r>
          </a:p>
          <a:p>
            <a:pPr marL="577850" indent="-514350">
              <a:buFont typeface="+mj-lt"/>
              <a:buAutoNum type="arabicPeriod"/>
            </a:pPr>
            <a:r>
              <a:rPr lang="en-US" sz="2800" dirty="0"/>
              <a:t>After correcting your blog mistakes, choose 2 error patterns and create a meme that includes the rule or the error/correction</a:t>
            </a:r>
          </a:p>
          <a:p>
            <a:pPr lvl="1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Example: One student overuses commas.</a:t>
            </a:r>
          </a:p>
          <a:p>
            <a:pPr marL="5778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Google Shape;332;g345fe0160e0_0_65" title="Comma Happy.jpeg">
            <a:extLst>
              <a:ext uri="{FF2B5EF4-FFF2-40B4-BE49-F238E27FC236}">
                <a16:creationId xmlns:a16="http://schemas.microsoft.com/office/drawing/2014/main" id="{6F82CFBE-88DF-D2D2-4374-6DBE9B53D0E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3932" y="3568839"/>
            <a:ext cx="1146312" cy="1000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45408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3E40A-8E46-C7DE-7BE7-4E0EE3E84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Make a Meme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EBEE4-C095-A4C4-D2D7-6A607D061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300" y="1152475"/>
            <a:ext cx="6938413" cy="3416400"/>
          </a:xfrm>
        </p:spPr>
        <p:txBody>
          <a:bodyPr>
            <a:normAutofit fontScale="77500" lnSpcReduction="20000"/>
          </a:bodyPr>
          <a:lstStyle/>
          <a:p>
            <a:pPr marL="577850" indent="-514350">
              <a:buFont typeface="+mj-lt"/>
              <a:buAutoNum type="arabicPeriod"/>
            </a:pPr>
            <a:r>
              <a:rPr lang="en-US" sz="2800" dirty="0"/>
              <a:t>Choose 2-3 error patterns your peer review partner pointed out and make memes out of them. </a:t>
            </a:r>
          </a:p>
          <a:p>
            <a:pPr marL="577850" indent="-514350">
              <a:buFont typeface="+mj-lt"/>
              <a:buAutoNum type="arabicPeriod"/>
            </a:pPr>
            <a:r>
              <a:rPr lang="en-US" sz="2800" dirty="0"/>
              <a:t>Your meme should include: </a:t>
            </a:r>
          </a:p>
          <a:p>
            <a:pPr lvl="1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Either an “example/nonexample” or sample sentence depicting the rule. </a:t>
            </a:r>
          </a:p>
          <a:p>
            <a:pPr lvl="1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An image related to your chosen text. </a:t>
            </a:r>
          </a:p>
          <a:p>
            <a:pPr marL="577850" indent="-514350">
              <a:buFont typeface="+mj-lt"/>
              <a:buAutoNum type="arabicPeriod"/>
            </a:pPr>
            <a:r>
              <a:rPr lang="en-US" sz="2800" dirty="0"/>
              <a:t>When adding your meme to the class Padlet, make sure in the comments to explain the grammar rule you’re depicting. </a:t>
            </a:r>
          </a:p>
          <a:p>
            <a:pPr marL="5778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Google Shape;339;g345fe0160e0_0_70">
            <a:extLst>
              <a:ext uri="{FF2B5EF4-FFF2-40B4-BE49-F238E27FC236}">
                <a16:creationId xmlns:a16="http://schemas.microsoft.com/office/drawing/2014/main" id="{C7455145-87BA-D3CF-84D9-5C823D9839D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6065" y="140825"/>
            <a:ext cx="1181100" cy="118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8056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3560D-8BD4-ADDF-2582-81E8F1E31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517E6E46-2A34-C98B-91A0-3C6A68AE27E2}"/>
              </a:ext>
            </a:extLst>
          </p:cNvPr>
          <p:cNvSpPr/>
          <p:nvPr/>
        </p:nvSpPr>
        <p:spPr>
          <a:xfrm>
            <a:off x="2268600" y="3411374"/>
            <a:ext cx="246555" cy="24157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2EC098-B366-D97B-D8D4-49D4D272D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Make a Meme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4374D-98AF-8DBF-C169-C236FD8657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577850" indent="-514350">
              <a:buFont typeface="+mj-lt"/>
              <a:buAutoNum type="arabicPeriod"/>
            </a:pPr>
            <a:r>
              <a:rPr lang="en-US" dirty="0"/>
              <a:t>Navigate to makeameme.org. </a:t>
            </a:r>
          </a:p>
          <a:p>
            <a:pPr marL="577850" indent="-514350">
              <a:buFont typeface="+mj-lt"/>
              <a:buAutoNum type="arabicPeriod"/>
            </a:pPr>
            <a:r>
              <a:rPr lang="en-US" dirty="0"/>
              <a:t>Choose a template and add your sentence. </a:t>
            </a:r>
          </a:p>
          <a:p>
            <a:pPr marL="577850" indent="-514350">
              <a:buFont typeface="+mj-lt"/>
              <a:buAutoNum type="arabicPeriod"/>
            </a:pPr>
            <a:r>
              <a:rPr lang="en-US" dirty="0"/>
              <a:t>Next, upload your meme on Padlet.</a:t>
            </a:r>
          </a:p>
          <a:p>
            <a:pPr marL="577850" indent="-514350">
              <a:buFont typeface="+mj-lt"/>
              <a:buAutoNum type="arabicPeriod"/>
            </a:pPr>
            <a:r>
              <a:rPr lang="en-US" dirty="0"/>
              <a:t>Click “Generate Meme.”</a:t>
            </a:r>
          </a:p>
          <a:p>
            <a:pPr marL="577850" indent="-514350">
              <a:buFont typeface="+mj-lt"/>
              <a:buAutoNum type="arabicPeriod"/>
            </a:pPr>
            <a:r>
              <a:rPr lang="en-US" dirty="0"/>
              <a:t>Copy image link.</a:t>
            </a:r>
          </a:p>
          <a:p>
            <a:pPr marL="577850" indent="-514350">
              <a:buFont typeface="+mj-lt"/>
              <a:buAutoNum type="arabicPeriod"/>
            </a:pPr>
            <a:r>
              <a:rPr lang="en-US" dirty="0"/>
              <a:t>Go to </a:t>
            </a:r>
            <a:r>
              <a:rPr lang="en-US" dirty="0">
                <a:highlight>
                  <a:srgbClr val="FFFF00"/>
                </a:highlight>
              </a:rPr>
              <a:t>&lt;insert Padlet URL&gt; </a:t>
            </a:r>
          </a:p>
          <a:p>
            <a:pPr marL="577850" indent="-514350">
              <a:buFont typeface="+mj-lt"/>
              <a:buAutoNum type="arabicPeriod"/>
            </a:pPr>
            <a:r>
              <a:rPr lang="en-US" dirty="0"/>
              <a:t>Click the       button.</a:t>
            </a:r>
          </a:p>
          <a:p>
            <a:pPr marL="577850" indent="-514350">
              <a:buFont typeface="+mj-lt"/>
              <a:buAutoNum type="arabicPeriod"/>
            </a:pPr>
            <a:r>
              <a:rPr lang="en-US" dirty="0"/>
              <a:t>Click the        button to add your </a:t>
            </a:r>
            <a:br>
              <a:rPr lang="en-US" dirty="0"/>
            </a:br>
            <a:r>
              <a:rPr lang="en-US" dirty="0"/>
              <a:t>image link.</a:t>
            </a:r>
          </a:p>
        </p:txBody>
      </p:sp>
      <p:pic>
        <p:nvPicPr>
          <p:cNvPr id="4" name="Google Shape;339;g345fe0160e0_0_70">
            <a:extLst>
              <a:ext uri="{FF2B5EF4-FFF2-40B4-BE49-F238E27FC236}">
                <a16:creationId xmlns:a16="http://schemas.microsoft.com/office/drawing/2014/main" id="{0963421C-A9E1-72C3-4DAB-FE5CFB7357D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7404" y="427175"/>
            <a:ext cx="118110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49;g345fe0160e0_0_75">
            <a:extLst>
              <a:ext uri="{FF2B5EF4-FFF2-40B4-BE49-F238E27FC236}">
                <a16:creationId xmlns:a16="http://schemas.microsoft.com/office/drawing/2014/main" id="{F5A2CC53-1169-3734-15FE-C945548DB153}"/>
              </a:ext>
            </a:extLst>
          </p:cNvPr>
          <p:cNvSpPr txBox="1"/>
          <p:nvPr/>
        </p:nvSpPr>
        <p:spPr>
          <a:xfrm>
            <a:off x="2212155" y="3245066"/>
            <a:ext cx="303000" cy="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348;g345fe0160e0_0_75">
            <a:extLst>
              <a:ext uri="{FF2B5EF4-FFF2-40B4-BE49-F238E27FC236}">
                <a16:creationId xmlns:a16="http://schemas.microsoft.com/office/drawing/2014/main" id="{85026167-64B6-E34D-F22D-66693F75AB7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8650" y="3731775"/>
            <a:ext cx="303050" cy="350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7539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>
          <a:extLst>
            <a:ext uri="{FF2B5EF4-FFF2-40B4-BE49-F238E27FC236}">
              <a16:creationId xmlns:a16="http://schemas.microsoft.com/office/drawing/2014/main" id="{07B06B81-AADF-F2DA-BAF3-219B2E704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>
            <a:extLst>
              <a:ext uri="{FF2B5EF4-FFF2-40B4-BE49-F238E27FC236}">
                <a16:creationId xmlns:a16="http://schemas.microsoft.com/office/drawing/2014/main" id="{4949E83E-4001-773B-9F2A-584B1318CA6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51154" y="854589"/>
            <a:ext cx="7326600" cy="16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Learning Objectives</a:t>
            </a:r>
            <a:endParaRPr dirty="0"/>
          </a:p>
        </p:txBody>
      </p:sp>
      <p:sp>
        <p:nvSpPr>
          <p:cNvPr id="52" name="Google Shape;52;p12">
            <a:extLst>
              <a:ext uri="{FF2B5EF4-FFF2-40B4-BE49-F238E27FC236}">
                <a16:creationId xmlns:a16="http://schemas.microsoft.com/office/drawing/2014/main" id="{B994A6FA-27F2-2CA4-83CD-C49D4865EEC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57706" y="1758790"/>
            <a:ext cx="8471043" cy="27192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74650">
              <a:buSzPts val="2300"/>
              <a:buChar char="•"/>
            </a:pPr>
            <a:r>
              <a:rPr lang="en-US" dirty="0"/>
              <a:t>Showcase writing using correct grammar and mechanics while being capable of intentionally deviating from the standard to achieve a desired effect. </a:t>
            </a:r>
          </a:p>
          <a:p>
            <a:pPr lvl="0" indent="-374650">
              <a:buSzPts val="2300"/>
              <a:buChar char="•"/>
            </a:pPr>
            <a:r>
              <a:rPr lang="en-US" dirty="0"/>
              <a:t>Demonstrate accurate use of apostrophes, commas, colons, dashes, ellipses, and semicolons.</a:t>
            </a:r>
          </a:p>
          <a:p>
            <a:pPr lvl="0" indent="-374650">
              <a:buSzPts val="2300"/>
              <a:buChar char="•"/>
            </a:pPr>
            <a:r>
              <a:rPr lang="en-US" dirty="0"/>
              <a:t>Discover the key elements to a blog </a:t>
            </a:r>
            <a:r>
              <a:rPr lang="en-US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0"/>
                  </a:ext>
                </a:extLst>
              </a:rPr>
              <a:t>by writing a personal food blog.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995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en-US" sz="3640" dirty="0"/>
              <a:t>Anticipation Guide</a:t>
            </a:r>
            <a:endParaRPr sz="3640" dirty="0"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6031091" cy="17742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Arial" panose="020B0604020202020204" pitchFamily="34" charset="0"/>
              <a:buChar char="•"/>
            </a:pPr>
            <a:r>
              <a:rPr lang="en-US" dirty="0"/>
              <a:t>Read each statement on the Anticipation Guide.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Choose your level of agreement with each statement.</a:t>
            </a: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endParaRPr lang="en-US" dirty="0"/>
          </a:p>
        </p:txBody>
      </p:sp>
      <p:pic>
        <p:nvPicPr>
          <p:cNvPr id="2" name="Google Shape;115;p5">
            <a:extLst>
              <a:ext uri="{FF2B5EF4-FFF2-40B4-BE49-F238E27FC236}">
                <a16:creationId xmlns:a16="http://schemas.microsoft.com/office/drawing/2014/main" id="{9CEFA34B-6306-BFA7-7DF2-985FA261573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9445" y="332509"/>
            <a:ext cx="1143000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 dirty="0"/>
              <a:t>Fold the Line</a:t>
            </a:r>
            <a:endParaRPr sz="3640" dirty="0"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5565754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3500" lvl="0" indent="0" algn="l" rtl="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None/>
            </a:pPr>
            <a:r>
              <a:rPr lang="en-US" dirty="0"/>
              <a:t>Line up according to how much you agree or disagree with the following statements. </a:t>
            </a:r>
          </a:p>
          <a:p>
            <a:pPr marL="63500" lvl="0" indent="0" algn="l" rtl="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None/>
            </a:pPr>
            <a:endParaRPr lang="en-US" dirty="0"/>
          </a:p>
          <a:p>
            <a:pPr marL="63500" lvl="0" indent="0" algn="l" rtl="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None/>
            </a:pPr>
            <a:r>
              <a:rPr lang="en-US" dirty="0"/>
              <a:t>1s start at the left followed by 2s and so on…</a:t>
            </a:r>
          </a:p>
          <a:p>
            <a:pPr marL="63500" lvl="0" indent="0" algn="l" rtl="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None/>
            </a:pPr>
            <a:endParaRPr dirty="0"/>
          </a:p>
        </p:txBody>
      </p:sp>
      <p:pic>
        <p:nvPicPr>
          <p:cNvPr id="3" name="Google Shape;122;g345fe0160e0_0_0">
            <a:extLst>
              <a:ext uri="{FF2B5EF4-FFF2-40B4-BE49-F238E27FC236}">
                <a16:creationId xmlns:a16="http://schemas.microsoft.com/office/drawing/2014/main" id="{DA5F3F67-F50E-2063-A0FE-E7C9F5E6EBE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7800" y="985375"/>
            <a:ext cx="2819150" cy="281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4135CD2E-8048-48AB-4C42-DD1F444E2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>
            <a:extLst>
              <a:ext uri="{FF2B5EF4-FFF2-40B4-BE49-F238E27FC236}">
                <a16:creationId xmlns:a16="http://schemas.microsoft.com/office/drawing/2014/main" id="{40A1F642-E83B-F698-99E2-A9241536F5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 dirty="0"/>
              <a:t>Fold the Line</a:t>
            </a:r>
            <a:endParaRPr sz="3640" dirty="0"/>
          </a:p>
        </p:txBody>
      </p:sp>
      <p:pic>
        <p:nvPicPr>
          <p:cNvPr id="3" name="Google Shape;122;g345fe0160e0_0_0">
            <a:extLst>
              <a:ext uri="{FF2B5EF4-FFF2-40B4-BE49-F238E27FC236}">
                <a16:creationId xmlns:a16="http://schemas.microsoft.com/office/drawing/2014/main" id="{F781D441-C33B-8AC3-7DA1-2AD8002F46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7800" y="985375"/>
            <a:ext cx="2819150" cy="28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7;g3513230b3c3_0_8">
            <a:extLst>
              <a:ext uri="{FF2B5EF4-FFF2-40B4-BE49-F238E27FC236}">
                <a16:creationId xmlns:a16="http://schemas.microsoft.com/office/drawing/2014/main" id="{DFC2F3FB-35A9-2AC1-C2A1-64C4CC674CFB}"/>
              </a:ext>
            </a:extLst>
          </p:cNvPr>
          <p:cNvSpPr/>
          <p:nvPr/>
        </p:nvSpPr>
        <p:spPr>
          <a:xfrm>
            <a:off x="518950" y="2241450"/>
            <a:ext cx="4986300" cy="1625700"/>
          </a:xfrm>
          <a:prstGeom prst="roundRect">
            <a:avLst>
              <a:gd name="adj" fmla="val 16667"/>
            </a:avLst>
          </a:prstGeom>
          <a:solidFill>
            <a:srgbClr val="910D2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28;g3513230b3c3_0_8">
            <a:extLst>
              <a:ext uri="{FF2B5EF4-FFF2-40B4-BE49-F238E27FC236}">
                <a16:creationId xmlns:a16="http://schemas.microsoft.com/office/drawing/2014/main" id="{169F7C7F-31A2-C2DC-71C9-7BEEB67DBF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8050" y="1276350"/>
            <a:ext cx="5048100" cy="343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I feel confident in my ability to use punctuation effectively.</a:t>
            </a:r>
            <a:endParaRPr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21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978B0016-EA92-C9FE-B30C-4E749A880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>
            <a:extLst>
              <a:ext uri="{FF2B5EF4-FFF2-40B4-BE49-F238E27FC236}">
                <a16:creationId xmlns:a16="http://schemas.microsoft.com/office/drawing/2014/main" id="{D4BB21A6-B323-9C44-9CEE-3EB180D40A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 dirty="0"/>
              <a:t>Fold the Line</a:t>
            </a:r>
            <a:endParaRPr sz="3640" dirty="0"/>
          </a:p>
        </p:txBody>
      </p:sp>
      <p:pic>
        <p:nvPicPr>
          <p:cNvPr id="3" name="Google Shape;122;g345fe0160e0_0_0">
            <a:extLst>
              <a:ext uri="{FF2B5EF4-FFF2-40B4-BE49-F238E27FC236}">
                <a16:creationId xmlns:a16="http://schemas.microsoft.com/office/drawing/2014/main" id="{E7F6C7D9-FC7A-88DE-E3BC-6B25BB6B876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7800" y="985375"/>
            <a:ext cx="2819150" cy="28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7;g3513230b3c3_0_8">
            <a:extLst>
              <a:ext uri="{FF2B5EF4-FFF2-40B4-BE49-F238E27FC236}">
                <a16:creationId xmlns:a16="http://schemas.microsoft.com/office/drawing/2014/main" id="{F83430B8-272E-B782-7A4D-B7C123274A56}"/>
              </a:ext>
            </a:extLst>
          </p:cNvPr>
          <p:cNvSpPr/>
          <p:nvPr/>
        </p:nvSpPr>
        <p:spPr>
          <a:xfrm>
            <a:off x="518950" y="2241450"/>
            <a:ext cx="4986300" cy="1625700"/>
          </a:xfrm>
          <a:prstGeom prst="roundRect">
            <a:avLst>
              <a:gd name="adj" fmla="val 16667"/>
            </a:avLst>
          </a:prstGeom>
          <a:solidFill>
            <a:srgbClr val="910D2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28;g3513230b3c3_0_8">
            <a:extLst>
              <a:ext uri="{FF2B5EF4-FFF2-40B4-BE49-F238E27FC236}">
                <a16:creationId xmlns:a16="http://schemas.microsoft.com/office/drawing/2014/main" id="{58BF9BEF-7712-E396-97C5-BB176BEC5F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8050" y="1276350"/>
            <a:ext cx="5048100" cy="343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>
              <a:spcBef>
                <a:spcPts val="520"/>
              </a:spcBef>
              <a:buNone/>
            </a:pPr>
            <a:r>
              <a:rPr lang="en-US" dirty="0">
                <a:solidFill>
                  <a:schemeClr val="lt1"/>
                </a:solidFill>
              </a:rPr>
              <a:t>I know a lot about blogging.</a:t>
            </a:r>
          </a:p>
        </p:txBody>
      </p:sp>
    </p:spTree>
    <p:extLst>
      <p:ext uri="{BB962C8B-B14F-4D97-AF65-F5344CB8AC3E}">
        <p14:creationId xmlns:p14="http://schemas.microsoft.com/office/powerpoint/2010/main" val="3238545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D37A0E6A-3927-E33B-D213-326B3B95F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>
            <a:extLst>
              <a:ext uri="{FF2B5EF4-FFF2-40B4-BE49-F238E27FC236}">
                <a16:creationId xmlns:a16="http://schemas.microsoft.com/office/drawing/2014/main" id="{D5C93B03-1FD3-8B2E-9C0B-632AA5AC0F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 dirty="0"/>
              <a:t>Fold the Line</a:t>
            </a:r>
            <a:endParaRPr sz="3640" dirty="0"/>
          </a:p>
        </p:txBody>
      </p:sp>
      <p:pic>
        <p:nvPicPr>
          <p:cNvPr id="3" name="Google Shape;122;g345fe0160e0_0_0">
            <a:extLst>
              <a:ext uri="{FF2B5EF4-FFF2-40B4-BE49-F238E27FC236}">
                <a16:creationId xmlns:a16="http://schemas.microsoft.com/office/drawing/2014/main" id="{3413C998-2CF1-3BE4-BC29-9AE67CAD6AE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7800" y="985375"/>
            <a:ext cx="2819150" cy="28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7;g3513230b3c3_0_8">
            <a:extLst>
              <a:ext uri="{FF2B5EF4-FFF2-40B4-BE49-F238E27FC236}">
                <a16:creationId xmlns:a16="http://schemas.microsoft.com/office/drawing/2014/main" id="{41EB8E92-C836-978C-8C03-F5AA8027D939}"/>
              </a:ext>
            </a:extLst>
          </p:cNvPr>
          <p:cNvSpPr/>
          <p:nvPr/>
        </p:nvSpPr>
        <p:spPr>
          <a:xfrm>
            <a:off x="518950" y="2241450"/>
            <a:ext cx="4986300" cy="1625700"/>
          </a:xfrm>
          <a:prstGeom prst="roundRect">
            <a:avLst>
              <a:gd name="adj" fmla="val 16667"/>
            </a:avLst>
          </a:prstGeom>
          <a:solidFill>
            <a:srgbClr val="910D2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28;g3513230b3c3_0_8">
            <a:extLst>
              <a:ext uri="{FF2B5EF4-FFF2-40B4-BE49-F238E27FC236}">
                <a16:creationId xmlns:a16="http://schemas.microsoft.com/office/drawing/2014/main" id="{A4DFF8F3-D6CB-45BA-A63A-97A5C88384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8050" y="1276350"/>
            <a:ext cx="5048100" cy="343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>
              <a:spcBef>
                <a:spcPts val="520"/>
              </a:spcBef>
              <a:buNone/>
            </a:pPr>
            <a:r>
              <a:rPr lang="en-US" dirty="0">
                <a:solidFill>
                  <a:schemeClr val="lt1"/>
                </a:solidFill>
              </a:rPr>
              <a:t>Punctuation is important for good communication.</a:t>
            </a:r>
          </a:p>
        </p:txBody>
      </p:sp>
    </p:spTree>
    <p:extLst>
      <p:ext uri="{BB962C8B-B14F-4D97-AF65-F5344CB8AC3E}">
        <p14:creationId xmlns:p14="http://schemas.microsoft.com/office/powerpoint/2010/main" val="355577591"/>
      </p:ext>
    </p:extLst>
  </p:cSld>
  <p:clrMapOvr>
    <a:masterClrMapping/>
  </p:clrMapOvr>
</p:sld>
</file>

<file path=ppt/theme/theme1.xml><?xml version="1.0" encoding="utf-8"?>
<a:theme xmlns:a="http://schemas.openxmlformats.org/drawingml/2006/main" name="K20 LEAR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4457</TotalTime>
  <Words>2231</Words>
  <Application>Microsoft Office PowerPoint</Application>
  <PresentationFormat>On-screen Show (16:9)</PresentationFormat>
  <Paragraphs>213</Paragraphs>
  <Slides>38</Slides>
  <Notes>30</Notes>
  <HiddenSlides>6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Wingdings</vt:lpstr>
      <vt:lpstr>K20 LEARN</vt:lpstr>
      <vt:lpstr>PowerPoint Presentation</vt:lpstr>
      <vt:lpstr>Jump to the Recipe</vt:lpstr>
      <vt:lpstr>Essential Questions</vt:lpstr>
      <vt:lpstr>Learning Objectives</vt:lpstr>
      <vt:lpstr>Anticipation Guide</vt:lpstr>
      <vt:lpstr>Fold the Line</vt:lpstr>
      <vt:lpstr>Fold the Line</vt:lpstr>
      <vt:lpstr>Fold the Line</vt:lpstr>
      <vt:lpstr>Fold the Line</vt:lpstr>
      <vt:lpstr>Fold the Line</vt:lpstr>
      <vt:lpstr>Fold the Line</vt:lpstr>
      <vt:lpstr>Fold the Line</vt:lpstr>
      <vt:lpstr>Blogging Conventions</vt:lpstr>
      <vt:lpstr>Research Scavenger Hunt</vt:lpstr>
      <vt:lpstr>Rorschach Test</vt:lpstr>
      <vt:lpstr>Rorschach Test</vt:lpstr>
      <vt:lpstr>Write the first word that comes to mind. </vt:lpstr>
      <vt:lpstr>Write the first word that comes to mind. </vt:lpstr>
      <vt:lpstr>Write the first word that comes to mind. </vt:lpstr>
      <vt:lpstr>Write the first word that comes to mind. </vt:lpstr>
      <vt:lpstr>Write the first word that comes to mind. </vt:lpstr>
      <vt:lpstr>Rorschach Reflections</vt:lpstr>
      <vt:lpstr>Group Discussion </vt:lpstr>
      <vt:lpstr>Rules Review: Dashes</vt:lpstr>
      <vt:lpstr>Rules Review: Dashes</vt:lpstr>
      <vt:lpstr>Rules Review: Semi-colons</vt:lpstr>
      <vt:lpstr>Rules Review: Colons</vt:lpstr>
      <vt:lpstr>Rules Review: Colons</vt:lpstr>
      <vt:lpstr>Rules Review: Parentheses</vt:lpstr>
      <vt:lpstr>Rules Review: Parentheses</vt:lpstr>
      <vt:lpstr>Rules Review: Parentheses</vt:lpstr>
      <vt:lpstr>Rules Review: Apostrophes</vt:lpstr>
      <vt:lpstr>Rubric</vt:lpstr>
      <vt:lpstr>Rubric</vt:lpstr>
      <vt:lpstr>Write Your Own Blog</vt:lpstr>
      <vt:lpstr>Peer Review</vt:lpstr>
      <vt:lpstr>Make a Meme</vt:lpstr>
      <vt:lpstr>Make a Meme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 Slides 25</dc:title>
  <dc:subject/>
  <dc:creator>K20 Center</dc:creator>
  <cp:keywords/>
  <dc:description/>
  <cp:lastModifiedBy>McLeod Porter, Delma</cp:lastModifiedBy>
  <cp:revision>3</cp:revision>
  <dcterms:modified xsi:type="dcterms:W3CDTF">2025-06-17T13:17:06Z</dcterms:modified>
  <cp:category/>
</cp:coreProperties>
</file>