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kwUGM/5W+v4O6WVVT0p5EcTi3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18A89-4554-422D-B19E-36642C37D8C9}">
  <a:tblStyle styleId="{AF918A89-4554-422D-B19E-36642C37D8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EMTs_loading_a_patient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US_Garbage_Truck.jp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f55d2e27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f55d2e27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f55d2e27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f55d2e27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f55d2e2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f55d2e2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f55d2e2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f55d2e2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Coolcaesar. (2005) EMTs loading a patient [Image]. In Wikimedia Commons. Retrieved from </a:t>
            </a: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https://en.wikipedia.org/wiki/File:EMTs_loading_a_patient.jpg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coolcaesar. (2005). US garbage truck [Image]. In Wikimedia Commons. Retrieved from </a:t>
            </a: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https://commons.wikimedia.org/wiki/File:US_Garbage_Truck.jpg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Waits, C. (2011). Road construction. In Flickr. Retrieved from https://www.flickr.com/photos/chriswaits/6245329787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f55d2e27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f55d2e27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f55d2e27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f55d2e27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f55d2e27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f55d2e27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f55d2e27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f55d2e27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f55d2e2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f55d2e27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f55d2e27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f55d2e27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f55d2e272_0_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Creating at “Tax” Dictionary</a:t>
            </a:r>
            <a:endParaRPr b="1"/>
          </a:p>
        </p:txBody>
      </p:sp>
      <p:sp>
        <p:nvSpPr>
          <p:cNvPr id="128" name="Google Shape;128;g8f55d2e272_0_5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Create your own dictionary for the terms below.  Define these terms by how they were used in the lesson, using your own words.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9" name="Google Shape;129;g8f55d2e272_0_53"/>
          <p:cNvGraphicFramePr/>
          <p:nvPr/>
        </p:nvGraphicFramePr>
        <p:xfrm>
          <a:off x="912250" y="289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{AF918A89-4554-422D-B19E-36642C37D8C9}</a:tableStyleId>
              </a:tblPr>
              <a:tblGrid>
                <a:gridCol w="34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Local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State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Federal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Sales Tax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Property Tax 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Income tax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Revenue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/>
                        <a:t>Revenue Shortfall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9.     Intergovernmental Issue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10.    City Ordinances Budget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11.    Progressive Tax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12.    Regressive Tax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13.    OK State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14.    Flat Tax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15.    National Debt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16.    Federal Budget Deficit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f55d2e272_0_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8f55d2e272_0_6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f55d2e272_0_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Why Do We Pay Taxes?</a:t>
            </a:r>
            <a:endParaRPr b="1"/>
          </a:p>
        </p:txBody>
      </p:sp>
      <p:sp>
        <p:nvSpPr>
          <p:cNvPr id="73" name="Google Shape;73;g8f55d2e272_0_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Personal Financial Literacy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8f55d2e27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863" y="98113"/>
            <a:ext cx="3660493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8f55d2e272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363" y="98113"/>
            <a:ext cx="3660500" cy="240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8f55d2e272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863" y="2516375"/>
            <a:ext cx="3660500" cy="24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8f55d2e272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4363" y="2516375"/>
            <a:ext cx="3660500" cy="242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8f55d2e272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863" y="2195050"/>
            <a:ext cx="3660500" cy="40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8f55d2e272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4362" y="2191725"/>
            <a:ext cx="3660500" cy="4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8f55d2e272_0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3863" y="4642625"/>
            <a:ext cx="3660500" cy="40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8f55d2e272_0_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49088" y="4646608"/>
            <a:ext cx="3691050" cy="39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8f55d2e272_0_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80188" y="155745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55d2e272_0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Essential Questions</a:t>
            </a:r>
            <a:endParaRPr b="1"/>
          </a:p>
        </p:txBody>
      </p:sp>
      <p:sp>
        <p:nvSpPr>
          <p:cNvPr id="92" name="Google Shape;92;g8f55d2e272_0_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Why do we pay taxes?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are our tax dollars spent?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55d2e272_0_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Tax Funding Levels</a:t>
            </a:r>
            <a:endParaRPr b="1"/>
          </a:p>
        </p:txBody>
      </p:sp>
      <p:sp>
        <p:nvSpPr>
          <p:cNvPr id="98" name="Google Shape;98;g8f55d2e272_0_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Local Level</a:t>
            </a:r>
            <a:r>
              <a:rPr lang="en-US" sz="2300"/>
              <a:t> - The city council and mayor determine a budget for local services at the community level.  This is based on the tax dollars received for local services.</a:t>
            </a:r>
            <a:endParaRPr sz="23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State Level</a:t>
            </a:r>
            <a:r>
              <a:rPr lang="en-US" sz="2300"/>
              <a:t> - The state legislature determines a budget for funding services that benefit all Oklahomans.  Primary funding comes from state income taxes.</a:t>
            </a:r>
            <a:endParaRPr sz="23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Federal Level</a:t>
            </a:r>
            <a:r>
              <a:rPr lang="en-US" sz="2300"/>
              <a:t> - The U.S. Congress determines a budget for federal services that affect all citizens.  Primary funding comes from federal income taxes.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f55d2e272_0_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Why - Lighting Activity</a:t>
            </a:r>
            <a:endParaRPr b="1"/>
          </a:p>
        </p:txBody>
      </p:sp>
      <p:sp>
        <p:nvSpPr>
          <p:cNvPr id="104" name="Google Shape;104;g8f55d2e272_0_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Read the handout assigned to you.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Circle at least three important facts as you read.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For each circled fact, write in the margin WHY you think it is important to know.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f55d2e272_0_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Jigsaw Group Work</a:t>
            </a:r>
            <a:endParaRPr b="1"/>
          </a:p>
        </p:txBody>
      </p:sp>
      <p:sp>
        <p:nvSpPr>
          <p:cNvPr id="110" name="Google Shape;110;g8f55d2e272_0_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your group, share the facts you circled as important.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Explain why you circled those facts based upon what you wrote in the margins of the text.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your group, determine the FIVE most important facts to share.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Prepare a chart of face facts to present to the class.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55d2e272_0_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Artifact Activity</a:t>
            </a:r>
            <a:endParaRPr b="1"/>
          </a:p>
        </p:txBody>
      </p:sp>
      <p:sp>
        <p:nvSpPr>
          <p:cNvPr id="116" name="Google Shape;116;g8f55d2e272_0_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Examine the artifacts in the folder.  These are documents that include a collection of taxes.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b="1"/>
              <a:t>Artifact 1</a:t>
            </a:r>
            <a:r>
              <a:rPr lang="en-US"/>
              <a:t> - What type of document is this?  Where do you see taxes collected?  What type of taxes are collected?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b="1"/>
              <a:t>Artifact 2</a:t>
            </a:r>
            <a:r>
              <a:rPr lang="en-US"/>
              <a:t> - What type of document is this?  Where do you see taxes collected?  What type of taxes are collected?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b="1"/>
              <a:t>Artifact 3</a:t>
            </a:r>
            <a:r>
              <a:rPr lang="en-US"/>
              <a:t> - What type of document is this? How are taxes collected?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f55d2e272_0_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Researching Your Community</a:t>
            </a:r>
            <a:endParaRPr b="1"/>
          </a:p>
        </p:txBody>
      </p:sp>
      <p:sp>
        <p:nvSpPr>
          <p:cNvPr id="122" name="Google Shape;122;g8f55d2e272_0_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Find out information about the community service or program assigned to you.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Answer the questions about this community service.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Be prepared to share the information you researched.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Macintosh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Constantia</vt:lpstr>
      <vt:lpstr>Noto Sans Symbols</vt:lpstr>
      <vt:lpstr>Georgia</vt:lpstr>
      <vt:lpstr>LEARN theme</vt:lpstr>
      <vt:lpstr>PowerPoint Presentation</vt:lpstr>
      <vt:lpstr>Why Do We Pay Taxes?</vt:lpstr>
      <vt:lpstr>PowerPoint Presentation</vt:lpstr>
      <vt:lpstr>Essential Questions</vt:lpstr>
      <vt:lpstr>Tax Funding Levels</vt:lpstr>
      <vt:lpstr>Why - Lighting Activity</vt:lpstr>
      <vt:lpstr>Jigsaw Group Work</vt:lpstr>
      <vt:lpstr>Artifact Activity</vt:lpstr>
      <vt:lpstr>Researching Your Community</vt:lpstr>
      <vt:lpstr>Creating at “Tax” Dictionary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Pay Taxes?</dc:title>
  <dc:creator>K20 Center</dc:creator>
  <cp:lastModifiedBy>Brewer, Sarah R.</cp:lastModifiedBy>
  <cp:revision>1</cp:revision>
  <dcterms:modified xsi:type="dcterms:W3CDTF">2020-08-06T21:39:05Z</dcterms:modified>
</cp:coreProperties>
</file>