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70" r:id="rId7"/>
    <p:sldId id="271" r:id="rId8"/>
    <p:sldId id="262" r:id="rId9"/>
    <p:sldId id="263" r:id="rId10"/>
    <p:sldId id="272" r:id="rId11"/>
    <p:sldId id="273" r:id="rId12"/>
    <p:sldId id="274" r:id="rId13"/>
    <p:sldId id="275" r:id="rId14"/>
    <p:sldId id="268" r:id="rId15"/>
    <p:sldId id="276" r:id="rId16"/>
    <p:sldId id="277" r:id="rId17"/>
    <p:sldId id="278" r:id="rId18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42"/>
    <p:restoredTop sz="94304"/>
  </p:normalViewPr>
  <p:slideViewPr>
    <p:cSldViewPr snapToGrid="0">
      <p:cViewPr varScale="1">
        <p:scale>
          <a:sx n="202" d="100"/>
          <a:sy n="202" d="100"/>
        </p:scale>
        <p:origin x="516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6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92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def070d489_1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1" name="Google Shape;171;g2def070d489_1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def070d489_1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92929"/>
                </a:solidFill>
              </a:rPr>
              <a:t>K20 Center. (n.d.). Card Sort. Strategies. </a:t>
            </a:r>
            <a:r>
              <a:rPr lang="en" sz="12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/>
          </a:p>
        </p:txBody>
      </p:sp>
      <p:sp>
        <p:nvSpPr>
          <p:cNvPr id="177" name="Google Shape;177;g2def070d489_1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def070d489_1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84" name="Google Shape;184;g2def070d489_1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def070d489_1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g2def070d489_1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def070d489_1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96" name="Google Shape;196;g2def070d489_1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def070d489_1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2" name="Google Shape;202;g2def070d489_1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7203eb5d0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27203eb5d0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rgbClr val="292929"/>
                </a:solidFill>
              </a:rPr>
              <a:t>K20 Center. (n.d.). Exit ticket. Strategies. </a:t>
            </a:r>
            <a:r>
              <a:rPr lang="en" sz="1200" dirty="0">
                <a:solidFill>
                  <a:schemeClr val="dk1"/>
                </a:solidFill>
              </a:rPr>
              <a:t>https://learn.k20center.ou.edu/strategy/125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def070d489_1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g2def070d489_1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def070d489_1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6" name="Google Shape;126;g2def070d489_1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def070d489_1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2def070d489_1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def070d489_1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" name="Google Shape;138;g2def070d489_1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def070d489_1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292929"/>
                </a:solidFill>
              </a:rPr>
              <a:t>Hamilton: Non-Stop. (2017, May 9). </a:t>
            </a:r>
            <a:r>
              <a:rPr lang="en-US" sz="1200" dirty="0">
                <a:solidFill>
                  <a:srgbClr val="1155CC"/>
                </a:solidFill>
                <a:uFill>
                  <a:noFill/>
                </a:uFill>
              </a:rPr>
              <a:t>https://</a:t>
            </a:r>
            <a:r>
              <a:rPr lang="en-US" sz="1200" dirty="0" err="1">
                <a:solidFill>
                  <a:srgbClr val="1155CC"/>
                </a:solidFill>
                <a:uFill>
                  <a:noFill/>
                </a:uFill>
              </a:rPr>
              <a:t>youtu.be</a:t>
            </a:r>
            <a:r>
              <a:rPr lang="en-US" sz="1200" dirty="0">
                <a:solidFill>
                  <a:srgbClr val="1155CC"/>
                </a:solidFill>
                <a:uFill>
                  <a:noFill/>
                </a:uFill>
              </a:rPr>
              <a:t>/_</a:t>
            </a:r>
            <a:r>
              <a:rPr lang="en-US" sz="1200" dirty="0" err="1">
                <a:solidFill>
                  <a:srgbClr val="1155CC"/>
                </a:solidFill>
                <a:uFill>
                  <a:noFill/>
                </a:uFill>
              </a:rPr>
              <a:t>YHVPNOHySk?si</a:t>
            </a:r>
            <a:r>
              <a:rPr lang="en-US" sz="1200" dirty="0">
                <a:solidFill>
                  <a:srgbClr val="1155CC"/>
                </a:solidFill>
                <a:uFill>
                  <a:noFill/>
                </a:uFill>
              </a:rPr>
              <a:t>=2a0vPebS5zNo1WJ9</a:t>
            </a:r>
            <a:endParaRPr dirty="0"/>
          </a:p>
        </p:txBody>
      </p:sp>
      <p:sp>
        <p:nvSpPr>
          <p:cNvPr id="144" name="Google Shape;144;g2def070d489_1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def070d489_1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dirty="0"/>
              <a:t>K20 Center. (n.d.). Elbow partners. Strategies.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https://learn.k20center.ou.edu/strategy/116</a:t>
            </a:r>
            <a:endParaRPr dirty="0"/>
          </a:p>
        </p:txBody>
      </p:sp>
      <p:sp>
        <p:nvSpPr>
          <p:cNvPr id="151" name="Google Shape;151;g2def070d489_1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def070d489_1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g2def070d489_1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def070d489_1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dirty="0"/>
              <a:t>K20 Center. (n.d.). Categorical highlighting. Strategies.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 https://learn.k20center.ou.edu/strategy/192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/>
          </a:p>
        </p:txBody>
      </p:sp>
      <p:sp>
        <p:nvSpPr>
          <p:cNvPr id="164" name="Google Shape;164;g2def070d489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9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9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09" name="Google Shape;109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870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7" name="Google Shape;57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4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6609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5466" y="559689"/>
            <a:ext cx="4565121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944799" y="2807732"/>
            <a:ext cx="4564202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384C1E7-5E3D-A621-C2AF-8355619A0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800CFF90-44AF-7644-A3CC-9BC9ACF5E8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6" r:id="rId17"/>
    <p:sldLayoutId id="2147483717" r:id="rId18"/>
    <p:sldLayoutId id="2147483718" r:id="rId19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_YHVPNOHySk?si=2a0vPebS5zNo1WJ9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0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“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The Debate Over Ratification” Summary</a:t>
            </a:r>
          </a:p>
        </p:txBody>
      </p:sp>
      <p:sp>
        <p:nvSpPr>
          <p:cNvPr id="173" name="Google Shape;173;p40"/>
          <p:cNvSpPr txBox="1">
            <a:spLocks noGrp="1"/>
          </p:cNvSpPr>
          <p:nvPr>
            <p:ph sz="half" idx="1"/>
          </p:nvPr>
        </p:nvSpPr>
        <p:spPr>
          <a:xfrm>
            <a:off x="628650" y="1370013"/>
            <a:ext cx="7376506" cy="3262312"/>
          </a:xfr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With your group, write two viewpoint summaries:</a:t>
            </a:r>
          </a:p>
          <a:p>
            <a:pPr marL="457200" lvl="0" indent="-35560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Char char="•"/>
            </a:pPr>
            <a:r>
              <a:rPr lang="en-US" dirty="0"/>
              <a:t>3 to 5 sentences on the </a:t>
            </a:r>
            <a:r>
              <a:rPr lang="en-US" b="1" dirty="0"/>
              <a:t>Federalist</a:t>
            </a:r>
            <a:r>
              <a:rPr lang="en-US" dirty="0"/>
              <a:t> point of view.</a:t>
            </a:r>
          </a:p>
          <a:p>
            <a:pPr marL="457200" lvl="0" indent="-35560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Char char="•"/>
            </a:pPr>
            <a:r>
              <a:rPr lang="en-US" dirty="0"/>
              <a:t>3 to 5 sentences on the </a:t>
            </a:r>
            <a:r>
              <a:rPr lang="en-US" b="1" dirty="0"/>
              <a:t>Anti-Federalist </a:t>
            </a:r>
            <a:r>
              <a:rPr lang="en-US" dirty="0"/>
              <a:t>point of view.</a:t>
            </a:r>
          </a:p>
          <a:p>
            <a:pPr marL="10160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en-US" dirty="0"/>
          </a:p>
          <a:p>
            <a:pPr marL="10160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dirty="0"/>
              <a:t>Write the summaries on notebook paper with all group names listed. Be prepared to share with the class.</a:t>
            </a:r>
          </a:p>
          <a:p>
            <a:pPr marL="0" lvl="0" indent="0" rtl="0">
              <a:lnSpc>
                <a:spcPct val="90000"/>
              </a:lnSpc>
              <a:spcBef>
                <a:spcPts val="1720"/>
              </a:spcBef>
              <a:spcAft>
                <a:spcPts val="0"/>
              </a:spcAft>
              <a:buSzPts val="2600"/>
              <a:buNone/>
            </a:pPr>
            <a:endParaRPr lang="en-US" sz="18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1"/>
          <p:cNvSpPr txBox="1">
            <a:spLocks noGrp="1"/>
          </p:cNvSpPr>
          <p:nvPr>
            <p:ph type="body" idx="4294967295"/>
          </p:nvPr>
        </p:nvSpPr>
        <p:spPr>
          <a:xfrm>
            <a:off x="590400" y="1401763"/>
            <a:ext cx="8229600" cy="3433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00000"/>
              <a:buChar char="•"/>
            </a:pPr>
            <a:r>
              <a:rPr lang="en" dirty="0"/>
              <a:t>With your group members, read through the statements on each card.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00000"/>
              <a:buChar char="•"/>
            </a:pPr>
            <a:r>
              <a:rPr lang="en" dirty="0"/>
              <a:t>As a group, sort each card into either a “Federalist” category or an “Anti-Federalist” category.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100000"/>
              <a:buChar char="•"/>
            </a:pPr>
            <a:r>
              <a:rPr lang="en" dirty="0"/>
              <a:t>Be prepared to share with the class your reasoning for each choice.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720"/>
              </a:spcBef>
              <a:spcAft>
                <a:spcPts val="1200"/>
              </a:spcAft>
              <a:buSzPts val="2600"/>
              <a:buNone/>
            </a:pPr>
            <a:endParaRPr dirty="0"/>
          </a:p>
        </p:txBody>
      </p:sp>
      <p:sp>
        <p:nvSpPr>
          <p:cNvPr id="180" name="Google Shape;180;p41"/>
          <p:cNvSpPr txBox="1">
            <a:spLocks noGrp="1"/>
          </p:cNvSpPr>
          <p:nvPr>
            <p:ph type="title" idx="4294967295"/>
          </p:nvPr>
        </p:nvSpPr>
        <p:spPr>
          <a:xfrm>
            <a:off x="334800" y="30725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/>
              <a:t>Federalist vs. Anti-Federalist Card Sort</a:t>
            </a:r>
            <a:endParaRPr dirty="0"/>
          </a:p>
        </p:txBody>
      </p:sp>
      <p:pic>
        <p:nvPicPr>
          <p:cNvPr id="181" name="Google Shape;181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4350" y="116388"/>
            <a:ext cx="1238975" cy="123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2"/>
          <p:cNvSpPr txBox="1">
            <a:spLocks noGrp="1"/>
          </p:cNvSpPr>
          <p:nvPr>
            <p:ph type="title"/>
          </p:nvPr>
        </p:nvSpPr>
        <p:spPr>
          <a:xfrm>
            <a:off x="524597" y="14287"/>
            <a:ext cx="7886700" cy="993775"/>
          </a:xfr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Social Media Debate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6" name="Google Shape;186;p42"/>
          <p:cNvSpPr txBox="1">
            <a:spLocks noGrp="1"/>
          </p:cNvSpPr>
          <p:nvPr>
            <p:ph idx="1"/>
          </p:nvPr>
        </p:nvSpPr>
        <p:spPr>
          <a:xfrm>
            <a:off x="575047" y="1165061"/>
            <a:ext cx="7886700" cy="3262312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9250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Char char="•"/>
            </a:pPr>
            <a:r>
              <a:rPr lang="en-US" sz="2400" dirty="0"/>
              <a:t>With your group, read the Social Media Debate handout.</a:t>
            </a:r>
          </a:p>
          <a:p>
            <a:pPr marL="457200" lvl="0" indent="-34925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Char char="•"/>
            </a:pPr>
            <a:r>
              <a:rPr lang="en-US" sz="2400" dirty="0"/>
              <a:t>As a group, create two new social media posts: </a:t>
            </a:r>
          </a:p>
          <a:p>
            <a:pPr marL="914400" lvl="1" indent="-35560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</a:pPr>
            <a:r>
              <a:rPr lang="en-US" sz="2400" dirty="0"/>
              <a:t>One from Alexander Hamilton’s account; </a:t>
            </a:r>
          </a:p>
          <a:p>
            <a:pPr marL="914400" lvl="1" indent="-35560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</a:pPr>
            <a:r>
              <a:rPr lang="en-US" sz="2400" dirty="0"/>
              <a:t>One from George Mason’s account.</a:t>
            </a:r>
          </a:p>
          <a:p>
            <a:pPr marL="457200" lvl="0" indent="-34925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Char char="•"/>
            </a:pPr>
            <a:r>
              <a:rPr lang="en-US" sz="2400" dirty="0"/>
              <a:t>Make sure both posts accurately represent each person’s view on ratifying the Constitution.</a:t>
            </a:r>
          </a:p>
          <a:p>
            <a:pPr marL="457200" lvl="0" indent="-34925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Char char="•"/>
            </a:pPr>
            <a:r>
              <a:rPr lang="en-US" sz="2400" dirty="0"/>
              <a:t>Record your posts on the Social Media Post handout.</a:t>
            </a:r>
          </a:p>
          <a:p>
            <a:pPr marL="0" lvl="0" indent="0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600"/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3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3300" dirty="0">
                <a:solidFill>
                  <a:schemeClr val="accent3">
                    <a:lumMod val="75000"/>
                  </a:schemeClr>
                </a:solidFill>
              </a:rPr>
              <a:t>Federalist vs. Anti-Federalist Debate Impact</a:t>
            </a:r>
          </a:p>
        </p:txBody>
      </p:sp>
      <p:sp>
        <p:nvSpPr>
          <p:cNvPr id="192" name="Google Shape;192;p43"/>
          <p:cNvSpPr txBox="1"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3500" lvl="0" indent="0" rtl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dirty="0"/>
              <a:t>With your group members, take 2 or 3 minutes to answer this question:</a:t>
            </a:r>
            <a:endParaRPr lang="en-US" dirty="0"/>
          </a:p>
          <a:p>
            <a:pPr marL="63500" lvl="0" indent="0" rtl="0">
              <a:spcBef>
                <a:spcPts val="1720"/>
              </a:spcBef>
              <a:spcAft>
                <a:spcPts val="0"/>
              </a:spcAft>
              <a:buSzPts val="2600"/>
              <a:buNone/>
            </a:pPr>
            <a:r>
              <a:rPr lang="en" i="1" dirty="0"/>
              <a:t>How did the Federalist vs. Anti-Federalist debate over ratification impact the structure and function of our government today?</a:t>
            </a: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4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3300" dirty="0">
                <a:solidFill>
                  <a:schemeClr val="accent3">
                    <a:lumMod val="75000"/>
                  </a:schemeClr>
                </a:solidFill>
              </a:rPr>
              <a:t>Federalist vs. Anti-Federalist Debate Impact</a:t>
            </a:r>
          </a:p>
        </p:txBody>
      </p:sp>
      <p:sp>
        <p:nvSpPr>
          <p:cNvPr id="198" name="Google Shape;198;p44"/>
          <p:cNvSpPr txBox="1"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Federalism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lvl="0" indent="-393700" rtl="0">
              <a:spcBef>
                <a:spcPts val="600"/>
              </a:spcBef>
              <a:spcAft>
                <a:spcPts val="0"/>
              </a:spcAft>
              <a:buSzPts val="2600"/>
              <a:buChar char="•"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Checks and balances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lvl="0" indent="-393700" rtl="0">
              <a:spcBef>
                <a:spcPts val="600"/>
              </a:spcBef>
              <a:spcAft>
                <a:spcPts val="0"/>
              </a:spcAft>
              <a:buSzPts val="2600"/>
              <a:buChar char="•"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Separation of powers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lvl="0" indent="-393700" rtl="0">
              <a:spcBef>
                <a:spcPts val="600"/>
              </a:spcBef>
              <a:spcAft>
                <a:spcPts val="0"/>
              </a:spcAft>
              <a:buSzPts val="2600"/>
              <a:buChar char="•"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Bill of Rights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lvl="0" indent="-393700" rtl="0">
              <a:spcBef>
                <a:spcPts val="600"/>
              </a:spcBef>
              <a:spcAft>
                <a:spcPts val="0"/>
              </a:spcAft>
              <a:buSzPts val="2600"/>
              <a:buChar char="•"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A national government with limited power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lvl="0" indent="-393700" rtl="0">
              <a:spcBef>
                <a:spcPts val="600"/>
              </a:spcBef>
              <a:spcAft>
                <a:spcPts val="0"/>
              </a:spcAft>
              <a:buSzPts val="2600"/>
              <a:buChar char="•"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Individual rights of citizens are included/protected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marL="63500" lvl="0" indent="0" rtl="0">
              <a:spcBef>
                <a:spcPts val="1120"/>
              </a:spcBef>
              <a:spcAft>
                <a:spcPts val="600"/>
              </a:spcAft>
              <a:buSzPts val="260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5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Current Debates and Their Impact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04" name="Google Shape;204;p45"/>
          <p:cNvSpPr txBox="1"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3500" lvl="0" indent="0" rtl="0">
              <a:spcBef>
                <a:spcPts val="1200"/>
              </a:spcBef>
              <a:spcAft>
                <a:spcPts val="0"/>
              </a:spcAft>
              <a:buSzPts val="2600"/>
              <a:buNone/>
            </a:pPr>
            <a:r>
              <a:rPr lang="en" dirty="0"/>
              <a:t>With your group members, take 2 or 3 minutes to answer these questions:</a:t>
            </a:r>
            <a:endParaRPr lang="en-US" dirty="0"/>
          </a:p>
          <a:p>
            <a:pPr marL="63500" lvl="0" indent="0" rtl="0">
              <a:spcBef>
                <a:spcPts val="1720"/>
              </a:spcBef>
              <a:spcAft>
                <a:spcPts val="0"/>
              </a:spcAft>
              <a:buSzPts val="2600"/>
              <a:buNone/>
            </a:pPr>
            <a:r>
              <a:rPr lang="en" i="1" dirty="0"/>
              <a:t>What issues do you see debated today on social media or in other public settings?</a:t>
            </a:r>
            <a:endParaRPr lang="en-US" dirty="0"/>
          </a:p>
          <a:p>
            <a:pPr marL="63500" lvl="0" indent="0" rtl="0">
              <a:spcBef>
                <a:spcPts val="1720"/>
              </a:spcBef>
              <a:spcAft>
                <a:spcPts val="0"/>
              </a:spcAft>
              <a:buSzPts val="2600"/>
              <a:buNone/>
            </a:pPr>
            <a:r>
              <a:rPr lang="en" i="1" dirty="0"/>
              <a:t>How might these debates influence government structure or policy and therefore impact our daily lives?</a:t>
            </a:r>
            <a:endParaRPr lang="en-US" dirty="0"/>
          </a:p>
          <a:p>
            <a:pPr marL="63500" lvl="0" indent="0" rtl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6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Exit Ticket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10" name="Google Shape;210;p46"/>
          <p:cNvSpPr txBox="1">
            <a:spLocks noGrp="1"/>
          </p:cNvSpPr>
          <p:nvPr>
            <p:ph sz="half" idx="1"/>
          </p:nvPr>
        </p:nvSpPr>
        <p:spPr>
          <a:xfrm>
            <a:off x="628650" y="1370013"/>
            <a:ext cx="4900950" cy="3262312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Please respond to the essential question on your sticky note or other piece of paper.</a:t>
            </a:r>
          </a:p>
          <a:p>
            <a:pPr marL="457200" lvl="0" indent="0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lang="en-US" sz="2400" dirty="0"/>
          </a:p>
          <a:p>
            <a:pPr marL="457200" lvl="0" indent="-393700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i="1" dirty="0"/>
              <a:t>How did the debate of ideas between the Federalists and Anti-Federalists influence the ratification of the U.S. Constitution?</a:t>
            </a:r>
            <a:r>
              <a:rPr lang="en-US" sz="2400" dirty="0"/>
              <a:t>  </a:t>
            </a:r>
          </a:p>
        </p:txBody>
      </p:sp>
      <p:pic>
        <p:nvPicPr>
          <p:cNvPr id="212" name="Google Shape;212;p46"/>
          <p:cNvPicPr preferRelativeResize="0"/>
          <p:nvPr/>
        </p:nvPicPr>
        <p:blipFill>
          <a:blip r:embed="rId3"/>
          <a:srcRect l="28986" r="9964" b="-3"/>
          <a:stretch>
            <a:fillRect/>
          </a:stretch>
        </p:blipFill>
        <p:spPr>
          <a:xfrm>
            <a:off x="5698800" y="423213"/>
            <a:ext cx="2967750" cy="24135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2"/>
          <p:cNvSpPr txBox="1">
            <a:spLocks noGrp="1"/>
          </p:cNvSpPr>
          <p:nvPr>
            <p:ph type="title"/>
          </p:nvPr>
        </p:nvSpPr>
        <p:spPr>
          <a:xfrm>
            <a:off x="1026000" y="559689"/>
            <a:ext cx="79524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" dirty="0"/>
              <a:t>Federalists vs. Anti-Federalists</a:t>
            </a:r>
            <a:endParaRPr dirty="0"/>
          </a:p>
        </p:txBody>
      </p:sp>
      <p:sp>
        <p:nvSpPr>
          <p:cNvPr id="123" name="Google Shape;123;p32"/>
          <p:cNvSpPr txBox="1">
            <a:spLocks noGrp="1"/>
          </p:cNvSpPr>
          <p:nvPr>
            <p:ph type="body" sz="quarter" idx="10"/>
          </p:nvPr>
        </p:nvSpPr>
        <p:spPr>
          <a:xfrm>
            <a:off x="1314000" y="2807732"/>
            <a:ext cx="7195001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dirty="0"/>
              <a:t>Ratification of the Constitution Debate</a:t>
            </a:r>
            <a:br>
              <a:rPr lang="en" dirty="0"/>
            </a:br>
            <a:endParaRPr dirty="0"/>
          </a:p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3"/>
          <p:cNvSpPr txBox="1">
            <a:spLocks noGrp="1"/>
          </p:cNvSpPr>
          <p:nvPr>
            <p:ph type="title"/>
          </p:nvPr>
        </p:nvSpPr>
        <p:spPr>
          <a:xfrm>
            <a:off x="622301" y="0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" dirty="0"/>
              <a:t>Essential Question</a:t>
            </a:r>
            <a:endParaRPr dirty="0"/>
          </a:p>
        </p:txBody>
      </p:sp>
      <p:sp>
        <p:nvSpPr>
          <p:cNvPr id="129" name="Google Shape;129;p33"/>
          <p:cNvSpPr txBox="1">
            <a:spLocks noGrp="1"/>
          </p:cNvSpPr>
          <p:nvPr>
            <p:ph type="body" sz="quarter" idx="10"/>
          </p:nvPr>
        </p:nvSpPr>
        <p:spPr>
          <a:xfrm>
            <a:off x="508688" y="2364932"/>
            <a:ext cx="7885113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1276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</a:pPr>
            <a:r>
              <a:rPr lang="en" dirty="0"/>
              <a:t>How did the debate of ideas between the Federalists and Anti-Federalists influence the ratification of the U.S. Constitution?</a:t>
            </a:r>
            <a:endParaRPr dirty="0"/>
          </a:p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4"/>
          <p:cNvSpPr txBox="1">
            <a:spLocks noGrp="1"/>
          </p:cNvSpPr>
          <p:nvPr>
            <p:ph type="title"/>
          </p:nvPr>
        </p:nvSpPr>
        <p:spPr>
          <a:xfrm>
            <a:off x="530288" y="-239511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134" name="Google Shape;134;p34"/>
          <p:cNvSpPr txBox="1">
            <a:spLocks noGrp="1"/>
          </p:cNvSpPr>
          <p:nvPr>
            <p:ph type="body" sz="quarter" idx="10"/>
          </p:nvPr>
        </p:nvSpPr>
        <p:spPr>
          <a:xfrm>
            <a:off x="629443" y="2037332"/>
            <a:ext cx="7885113" cy="2660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" b="0" i="0" u="none" strike="noStrike" dirty="0">
                <a:latin typeface="Calibri"/>
                <a:ea typeface="Calibri"/>
                <a:cs typeface="Calibri"/>
                <a:sym typeface="Calibri"/>
              </a:rPr>
              <a:t>Examine the Federalist and Anti-Federalist arguments for and against the ratification of the Constitution.</a:t>
            </a:r>
            <a:endParaRPr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b="0" i="0" u="none" strike="noStrike" dirty="0">
              <a:solidFill>
                <a:srgbClr val="29292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Identify and understand the core beliefs and values of Federalists and Anti-Federalists. </a:t>
            </a:r>
            <a:endParaRPr dirty="0"/>
          </a:p>
          <a:p>
            <a:pPr marL="635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5"/>
          <p:cNvSpPr txBox="1">
            <a:spLocks noGrp="1"/>
          </p:cNvSpPr>
          <p:nvPr>
            <p:ph type="body" idx="4294967295"/>
          </p:nvPr>
        </p:nvSpPr>
        <p:spPr>
          <a:xfrm>
            <a:off x="781200" y="1262888"/>
            <a:ext cx="8229600" cy="3433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dirty="0"/>
              <a:t>As you listen to the song, underline phrases or statements that might help you answer this question: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SzPts val="2600"/>
              <a:buNone/>
            </a:pPr>
            <a:r>
              <a:rPr lang="en" i="1" dirty="0"/>
              <a:t>Why does Hamilton describe the U.S. Constitution as his “client” that needs defending?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41" name="Google Shape;141;p35"/>
          <p:cNvSpPr txBox="1">
            <a:spLocks noGrp="1"/>
          </p:cNvSpPr>
          <p:nvPr>
            <p:ph type="title" idx="4294967295"/>
          </p:nvPr>
        </p:nvSpPr>
        <p:spPr>
          <a:xfrm>
            <a:off x="932400" y="2971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Hamilton: “Non-Stop”</a:t>
            </a:r>
            <a:endParaRPr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6"/>
          <p:cNvSpPr txBox="1">
            <a:spLocks noGrp="1"/>
          </p:cNvSpPr>
          <p:nvPr>
            <p:ph type="title" idx="4294967295"/>
          </p:nvPr>
        </p:nvSpPr>
        <p:spPr>
          <a:xfrm>
            <a:off x="838800" y="240323"/>
            <a:ext cx="62712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Hamilton: “Non-Stop”</a:t>
            </a:r>
            <a:endParaRPr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47" name="Google Shape;147;p36" descr="Hello everyone! I am happy to bring to you one of the best musicals in the past decade, HAMILTON. I also would like to apologize for my tardiness with uploading this musical, some school things came up and that had to go first.&#10;&#10;Disclaimer: I don't own anything in this song, all songs belong to the writer Lin-Manuel Miranda. I am just bringing them to you." title="Hamilton: Non-Stop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23875" y="1164499"/>
            <a:ext cx="4686785" cy="35150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36"/>
          <p:cNvSpPr txBox="1"/>
          <p:nvPr/>
        </p:nvSpPr>
        <p:spPr>
          <a:xfrm>
            <a:off x="2172575" y="4746500"/>
            <a:ext cx="5287500" cy="3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</a:t>
            </a:r>
            <a:r>
              <a:rPr lang="en-US" sz="1500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youtu.be</a:t>
            </a:r>
            <a:r>
              <a:rPr lang="en-US" sz="15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/_</a:t>
            </a:r>
            <a:r>
              <a:rPr lang="en-US" sz="1500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YHVPNOHySk?si</a:t>
            </a:r>
            <a:r>
              <a:rPr lang="en-US" sz="15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=2a0vPebS5zNo1WJ9</a:t>
            </a: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7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Hamilton: “Non-Stop”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3" name="Google Shape;153;p37"/>
          <p:cNvSpPr txBox="1">
            <a:spLocks noGrp="1"/>
          </p:cNvSpPr>
          <p:nvPr>
            <p:ph sz="half" idx="1"/>
          </p:nvPr>
        </p:nvSpPr>
        <p:spPr>
          <a:xfrm>
            <a:off x="628650" y="1370013"/>
            <a:ext cx="5487750" cy="3262312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480"/>
              </a:spcBef>
              <a:spcAft>
                <a:spcPts val="0"/>
              </a:spcAft>
              <a:buSzPts val="2600"/>
              <a:buNone/>
            </a:pPr>
            <a:r>
              <a:rPr lang="en" dirty="0"/>
              <a:t>Turn to your elbow partner and discuss your answers to this question:</a:t>
            </a:r>
            <a:endParaRPr lang="en-US" i="1" dirty="0"/>
          </a:p>
          <a:p>
            <a:pPr marL="0" lvl="0" indent="0" rtl="0">
              <a:spcBef>
                <a:spcPts val="1680"/>
              </a:spcBef>
              <a:spcAft>
                <a:spcPts val="0"/>
              </a:spcAft>
              <a:buSzPts val="2600"/>
              <a:buNone/>
            </a:pPr>
            <a:r>
              <a:rPr lang="en" i="1" dirty="0"/>
              <a:t>Why does Hamilton describe the U.S. Constitution as his “client” that needs defending?</a:t>
            </a: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</p:txBody>
      </p:sp>
      <p:pic>
        <p:nvPicPr>
          <p:cNvPr id="155" name="Google Shape;155;p37" descr="A pair of pasta tubes&#10;&#10;AI-generated content may be incorrect.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314400" y="406210"/>
            <a:ext cx="2694150" cy="18260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8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Ratification of the Constitution Debate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0" name="Google Shape;160;p38"/>
          <p:cNvSpPr txBox="1"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rtl="0">
              <a:spcBef>
                <a:spcPts val="52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ts val="2600"/>
              <a:buChar char="•"/>
            </a:pPr>
            <a:r>
              <a:rPr lang="en" dirty="0"/>
              <a:t>Two major groups formed during the debate over whether the Constitution should be ratified: </a:t>
            </a:r>
            <a:endParaRPr lang="en-US" dirty="0"/>
          </a:p>
          <a:p>
            <a:pPr marL="952500" lvl="1" indent="-457200" rtl="0">
              <a:spcBef>
                <a:spcPts val="520"/>
              </a:spcBef>
              <a:spcAft>
                <a:spcPts val="0"/>
              </a:spcAft>
              <a:buSzPct val="100000"/>
            </a:pPr>
            <a:r>
              <a:rPr lang="en-US" b="1" dirty="0"/>
              <a:t>The Federalists and the Anti-Federalists.</a:t>
            </a:r>
          </a:p>
          <a:p>
            <a:pPr marL="914400" lvl="0" indent="0" rtl="0">
              <a:spcBef>
                <a:spcPts val="520"/>
              </a:spcBef>
              <a:spcAft>
                <a:spcPts val="0"/>
              </a:spcAft>
              <a:buNone/>
            </a:pPr>
            <a:endParaRPr lang="en-US" b="1" dirty="0"/>
          </a:p>
          <a:p>
            <a:pPr marL="457200" lvl="0" indent="-393700" rtl="0">
              <a:spcBef>
                <a:spcPts val="12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ts val="2600"/>
              <a:buChar char="•"/>
            </a:pPr>
            <a:r>
              <a:rPr lang="en" dirty="0"/>
              <a:t>We will explore the different viewpoints of each group.</a:t>
            </a: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9"/>
          <p:cNvSpPr txBox="1">
            <a:spLocks noGrp="1"/>
          </p:cNvSpPr>
          <p:nvPr>
            <p:ph type="body" idx="4294967295"/>
          </p:nvPr>
        </p:nvSpPr>
        <p:spPr>
          <a:xfrm>
            <a:off x="738000" y="1310800"/>
            <a:ext cx="5760000" cy="3433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dirty="0"/>
              <a:t>Read the “The Debate Over Ratification.” </a:t>
            </a:r>
          </a:p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" dirty="0"/>
              <a:t>As you read:</a:t>
            </a:r>
            <a:endParaRPr dirty="0"/>
          </a:p>
          <a:p>
            <a:pPr marL="457200" lvl="0" indent="-381000" algn="l" rtl="0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Char char="•"/>
            </a:pPr>
            <a:r>
              <a:rPr lang="en" b="1" dirty="0"/>
              <a:t>Underline</a:t>
            </a:r>
            <a:r>
              <a:rPr lang="en" dirty="0"/>
              <a:t> Federalist viewpoints.</a:t>
            </a:r>
            <a:endParaRPr dirty="0"/>
          </a:p>
          <a:p>
            <a:pPr marL="457200" lvl="0" indent="-381000" algn="l" rtl="0">
              <a:lnSpc>
                <a:spcPct val="100000"/>
              </a:lnSpc>
              <a:spcBef>
                <a:spcPts val="172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Char char="•"/>
            </a:pPr>
            <a:r>
              <a:rPr lang="en" b="1" dirty="0"/>
              <a:t>Circle</a:t>
            </a:r>
            <a:r>
              <a:rPr lang="en" dirty="0"/>
              <a:t> Anti-Federalist viewpoints.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67" name="Google Shape;167;p39"/>
          <p:cNvSpPr txBox="1">
            <a:spLocks noGrp="1"/>
          </p:cNvSpPr>
          <p:nvPr>
            <p:ph type="title" idx="4294967295"/>
          </p:nvPr>
        </p:nvSpPr>
        <p:spPr>
          <a:xfrm>
            <a:off x="547200" y="253975"/>
            <a:ext cx="70812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/>
              <a:t>“</a:t>
            </a:r>
            <a:r>
              <a:rPr lang="en" dirty="0">
                <a:solidFill>
                  <a:schemeClr val="accent3">
                    <a:lumMod val="75000"/>
                  </a:schemeClr>
                </a:solidFill>
              </a:rPr>
              <a:t>The Debate Over Ratification” Article</a:t>
            </a:r>
            <a:endParaRPr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68" name="Google Shape;168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45401" y="1072475"/>
            <a:ext cx="1491799" cy="168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EARN Slides 25" id="{2955A4EC-A41F-924E-8A5C-EC8D30BCF2B0}" vid="{C1FC503B-5766-4541-B590-824E08429B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EARN Slides 25" id="{2955A4EC-A41F-924E-8A5C-EC8D30BCF2B0}" vid="{D45ADE69-AC46-AB4B-AFB7-4F6B3A12186F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Custom Design</Template>
  <TotalTime>1312</TotalTime>
  <Words>683</Words>
  <Application>Microsoft Office PowerPoint</Application>
  <PresentationFormat>On-screen Show (16:9)</PresentationFormat>
  <Paragraphs>66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Federalists vs. Anti-Federalists</vt:lpstr>
      <vt:lpstr>Essential Question</vt:lpstr>
      <vt:lpstr>Learning Objectives</vt:lpstr>
      <vt:lpstr>Hamilton: “Non-Stop”</vt:lpstr>
      <vt:lpstr>Hamilton: “Non-Stop”</vt:lpstr>
      <vt:lpstr>Hamilton: “Non-Stop”</vt:lpstr>
      <vt:lpstr>Ratification of the Constitution Debate</vt:lpstr>
      <vt:lpstr>“The Debate Over Ratification” Article</vt:lpstr>
      <vt:lpstr>“The Debate Over Ratification” Summary</vt:lpstr>
      <vt:lpstr>Federalist vs. Anti-Federalist Card Sort</vt:lpstr>
      <vt:lpstr>Social Media Debate</vt:lpstr>
      <vt:lpstr>Federalist vs. Anti-Federalist Debate Impact</vt:lpstr>
      <vt:lpstr>Federalist vs. Anti-Federalist Debate Impact</vt:lpstr>
      <vt:lpstr>Current Debates and Their Impact</vt:lpstr>
      <vt:lpstr>Exit Ticket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Gracia, Ann M.</dc:creator>
  <cp:keywords/>
  <dc:description/>
  <cp:lastModifiedBy>McLeod Porter, Delma</cp:lastModifiedBy>
  <cp:revision>7</cp:revision>
  <dcterms:created xsi:type="dcterms:W3CDTF">2025-08-05T20:58:42Z</dcterms:created>
  <dcterms:modified xsi:type="dcterms:W3CDTF">2025-09-09T18:35:22Z</dcterms:modified>
  <cp:category/>
</cp:coreProperties>
</file>