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5"/>
  </p:notesMasterIdLst>
  <p:sldIdLst>
    <p:sldId id="256" r:id="rId3"/>
    <p:sldId id="257" r:id="rId4"/>
    <p:sldId id="258" r:id="rId5"/>
    <p:sldId id="261" r:id="rId6"/>
    <p:sldId id="262" r:id="rId7"/>
    <p:sldId id="270" r:id="rId8"/>
    <p:sldId id="271" r:id="rId9"/>
    <p:sldId id="272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veat" panose="020B0604020202020204" charset="0"/>
      <p:regular r:id="rId20"/>
      <p:bold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18C0B-DD6A-4BBB-B493-F38C4940BA42}" v="242" dt="2020-01-06T16:58:59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8"/>
  </p:normalViewPr>
  <p:slideViewPr>
    <p:cSldViewPr snapToGrid="0">
      <p:cViewPr>
        <p:scale>
          <a:sx n="75" d="100"/>
          <a:sy n="75" d="100"/>
        </p:scale>
        <p:origin x="3756" y="2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05WDZHddoKw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deiwantthat.com/entertainment/books/p-is-for-pterodactyl-the-worst-alphabet-book-ever.asp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B5737-F9FD-40A5-9878-6BBB66DE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7992" y="1451610"/>
            <a:ext cx="4178808" cy="329184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will go in ABC order.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 up and read your page when it is your letter’s turn.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3DAAF0-E933-4DA5-8ADB-99328584E9DF}"/>
              </a:ext>
            </a:extLst>
          </p:cNvPr>
          <p:cNvSpPr txBox="1">
            <a:spLocks/>
          </p:cNvSpPr>
          <p:nvPr/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Read Aloud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AB6DEF5-3CB9-457F-BE8B-E92EAC96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3" y="1557310"/>
            <a:ext cx="3359394" cy="30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B8E5-5148-4DBD-AB18-D2FE73A2E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6036733" cy="329184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On your chart:</a:t>
            </a:r>
          </a:p>
          <a:p>
            <a:r>
              <a:rPr lang="en-US" dirty="0"/>
              <a:t>Create a rule for how to pronounce your chosen digraph.</a:t>
            </a:r>
          </a:p>
          <a:p>
            <a:r>
              <a:rPr lang="en-US" dirty="0"/>
              <a:t>Write a sentence using a word that contains that digraph.</a:t>
            </a:r>
          </a:p>
          <a:p>
            <a:r>
              <a:rPr lang="en-US" dirty="0"/>
              <a:t>Illustrate the poster using the sentence as a guide.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168BB2-0660-4BFF-80E6-49370F519CCF}"/>
              </a:ext>
            </a:extLst>
          </p:cNvPr>
          <p:cNvSpPr txBox="1">
            <a:spLocks/>
          </p:cNvSpPr>
          <p:nvPr/>
        </p:nvSpPr>
        <p:spPr>
          <a:xfrm>
            <a:off x="609600" y="6804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Anchor Charts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CB6E1BF-5364-4580-86DC-8EFE0A66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83" y="841333"/>
            <a:ext cx="2492417" cy="24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9C64D-C5A9-4BE6-81D5-09852E922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4703085" cy="329184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With your group:</a:t>
            </a:r>
          </a:p>
          <a:p>
            <a:r>
              <a:rPr lang="en-US" dirty="0"/>
              <a:t>Create a chant, song, or rap that teaches the audience how to pronounce your digraph correctly.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9BA027-850E-42FB-80B8-4345689C9CA3}"/>
              </a:ext>
            </a:extLst>
          </p:cNvPr>
          <p:cNvSpPr txBox="1">
            <a:spLocks/>
          </p:cNvSpPr>
          <p:nvPr/>
        </p:nvSpPr>
        <p:spPr>
          <a:xfrm>
            <a:off x="609600" y="6804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Chant It, Sing It, Rap It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27C4365-D519-4452-A857-AB39510F7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891" y="517802"/>
            <a:ext cx="2647407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2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English Is Hard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 ELA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Guiding Questions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130487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indent="-457200">
              <a:spcBef>
                <a:spcPts val="0"/>
              </a:spcBef>
            </a:pPr>
            <a:r>
              <a:rPr lang="en-US" dirty="0"/>
              <a:t>How do language patterns affect word knowledge?  </a:t>
            </a:r>
          </a:p>
          <a:p>
            <a:pPr marL="622300" indent="-457200">
              <a:spcBef>
                <a:spcPts val="0"/>
              </a:spcBef>
            </a:pPr>
            <a:endParaRPr lang="en-US" dirty="0"/>
          </a:p>
          <a:p>
            <a:pPr marL="622300" indent="-457200">
              <a:spcBef>
                <a:spcPts val="0"/>
              </a:spcBef>
            </a:pPr>
            <a:r>
              <a:rPr lang="en-US" dirty="0"/>
              <a:t>Why might learning proper pronunciation be important?</a:t>
            </a:r>
            <a:endParaRPr sz="260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DC9EA71B-8804-49C1-8036-48AA9A5B5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89" y="578633"/>
            <a:ext cx="6478622" cy="3376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A91E67-819F-4CB2-9E62-74E768FA5F5A}"/>
              </a:ext>
            </a:extLst>
          </p:cNvPr>
          <p:cNvSpPr txBox="1"/>
          <p:nvPr/>
        </p:nvSpPr>
        <p:spPr>
          <a:xfrm>
            <a:off x="1536970" y="4046706"/>
            <a:ext cx="607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 is for Pterodactyl: The Worst Alphabet Book Ever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55CE3-5DEB-4103-9EB6-0DB408590618}"/>
              </a:ext>
            </a:extLst>
          </p:cNvPr>
          <p:cNvSpPr/>
          <p:nvPr/>
        </p:nvSpPr>
        <p:spPr>
          <a:xfrm>
            <a:off x="3558124" y="4712613"/>
            <a:ext cx="47081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Mr. Paulson Reads (March 25, 2019).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PifP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https://www.youtube.com/watch?v=05WDZHddoKw</a:t>
            </a:r>
          </a:p>
        </p:txBody>
      </p:sp>
    </p:spTree>
    <p:extLst>
      <p:ext uri="{BB962C8B-B14F-4D97-AF65-F5344CB8AC3E}">
        <p14:creationId xmlns:p14="http://schemas.microsoft.com/office/powerpoint/2010/main" val="9068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974F-E6EB-4C2C-A0AB-1844671E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4A381-7358-4AD5-ABA7-D97429005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Were there any words that surprised you?</a:t>
            </a:r>
          </a:p>
          <a:p>
            <a:r>
              <a:rPr lang="en-US" sz="2200" dirty="0"/>
              <a:t>Did seeing the spelling of a word and then hearing the pronunciation surprise you?</a:t>
            </a:r>
          </a:p>
          <a:p>
            <a:r>
              <a:rPr lang="en-US" sz="2200" dirty="0"/>
              <a:t>How do you know how to pronounce new words? Do you sound them out?</a:t>
            </a:r>
          </a:p>
          <a:p>
            <a:r>
              <a:rPr lang="en-US" sz="2200" dirty="0"/>
              <a:t>What would happen if you sounded out any of the words from the book?</a:t>
            </a:r>
          </a:p>
          <a:p>
            <a:r>
              <a:rPr lang="en-US" sz="2200" dirty="0"/>
              <a:t>How do you learn how to pronounce words that do not </a:t>
            </a:r>
            <a:br>
              <a:rPr lang="en-US" sz="2200" dirty="0"/>
            </a:br>
            <a:r>
              <a:rPr lang="en-US" sz="2200" dirty="0"/>
              <a:t>follow phonics rules?</a:t>
            </a:r>
          </a:p>
        </p:txBody>
      </p:sp>
    </p:spTree>
    <p:extLst>
      <p:ext uri="{BB962C8B-B14F-4D97-AF65-F5344CB8AC3E}">
        <p14:creationId xmlns:p14="http://schemas.microsoft.com/office/powerpoint/2010/main" val="34082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lumMod val="100000"/>
              </a:srgbClr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26484468-E404-439D-9404-204985E8E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250"/>
            <a:ext cx="9144000" cy="6096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1FCD30-6F63-492F-B53E-8A75C5838A36}"/>
              </a:ext>
            </a:extLst>
          </p:cNvPr>
          <p:cNvSpPr/>
          <p:nvPr/>
        </p:nvSpPr>
        <p:spPr>
          <a:xfrm>
            <a:off x="1552470" y="1100715"/>
            <a:ext cx="6039059" cy="29420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chemeClr val="accent6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D4B4-C29D-458C-A445-AC79EC2CC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4452" y="1712068"/>
            <a:ext cx="5215093" cy="1610984"/>
          </a:xfrm>
          <a:ln>
            <a:noFill/>
          </a:ln>
        </p:spPr>
        <p:txBody>
          <a:bodyPr/>
          <a:lstStyle/>
          <a:p>
            <a:pPr marL="63500" indent="0">
              <a:buNone/>
            </a:pPr>
            <a:r>
              <a:rPr lang="en-US" sz="3600" dirty="0">
                <a:solidFill>
                  <a:schemeClr val="accent4"/>
                </a:solidFill>
              </a:rPr>
              <a:t>Brainstorm</a:t>
            </a:r>
          </a:p>
          <a:p>
            <a:pPr marL="63500" indent="0">
              <a:buNone/>
            </a:pPr>
            <a:r>
              <a:rPr lang="en-US" dirty="0"/>
              <a:t>What words start with a letter that does not use the letter’s sound?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0E05CD-7702-43C3-B2AE-FA0BE2DF3AFE}"/>
              </a:ext>
            </a:extLst>
          </p:cNvPr>
          <p:cNvSpPr/>
          <p:nvPr/>
        </p:nvSpPr>
        <p:spPr>
          <a:xfrm>
            <a:off x="2285998" y="471261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Schwarzenberger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Michael (5 October 2014). Wood Cube. </a:t>
            </a:r>
            <a:r>
              <a:rPr lang="en-US" sz="10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Pixabay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https://pixabay.com/photos/wood-cube-abc-cube-letters-473703/</a:t>
            </a:r>
          </a:p>
        </p:txBody>
      </p:sp>
    </p:spTree>
    <p:extLst>
      <p:ext uri="{BB962C8B-B14F-4D97-AF65-F5344CB8AC3E}">
        <p14:creationId xmlns:p14="http://schemas.microsoft.com/office/powerpoint/2010/main" val="7524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2CD5-17FE-4A30-B315-7773D4AC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098"/>
            <a:ext cx="8229600" cy="857250"/>
          </a:xfrm>
        </p:spPr>
        <p:txBody>
          <a:bodyPr/>
          <a:lstStyle/>
          <a:p>
            <a:r>
              <a:rPr lang="en-US" dirty="0"/>
              <a:t>ABC Graffiti Poster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282B-890A-41F7-9C8C-D4CF48EC7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33044"/>
            <a:ext cx="5306470" cy="3621835"/>
          </a:xfrm>
        </p:spPr>
        <p:txBody>
          <a:bodyPr/>
          <a:lstStyle/>
          <a:p>
            <a:r>
              <a:rPr lang="en-US" dirty="0"/>
              <a:t>Label your poster </a:t>
            </a:r>
            <a:r>
              <a:rPr lang="en-US" dirty="0">
                <a:solidFill>
                  <a:schemeClr val="tx1"/>
                </a:solidFill>
              </a:rPr>
              <a:t>with the letters </a:t>
            </a:r>
            <a:r>
              <a:rPr lang="en-US" dirty="0">
                <a:solidFill>
                  <a:schemeClr val="accent4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through </a:t>
            </a:r>
            <a:r>
              <a:rPr lang="en-US" dirty="0">
                <a:solidFill>
                  <a:schemeClr val="accent4"/>
                </a:solidFill>
              </a:rPr>
              <a:t>Z</a:t>
            </a:r>
            <a:r>
              <a:rPr lang="en-US" dirty="0"/>
              <a:t> in 2–3 columns.</a:t>
            </a:r>
          </a:p>
          <a:p>
            <a:r>
              <a:rPr lang="en-US" dirty="0"/>
              <a:t>Brainstorm any words that begin with a letter that does not make its own sound.</a:t>
            </a:r>
          </a:p>
          <a:p>
            <a:r>
              <a:rPr lang="en-US" dirty="0"/>
              <a:t>Write those words beside the letter they begin with.</a:t>
            </a:r>
          </a:p>
          <a:p>
            <a:r>
              <a:rPr lang="en-US" dirty="0"/>
              <a:t>Complete as many as you can.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1669C-E887-4D4F-8DFF-DA5A94061337}"/>
              </a:ext>
            </a:extLst>
          </p:cNvPr>
          <p:cNvSpPr txBox="1"/>
          <p:nvPr/>
        </p:nvSpPr>
        <p:spPr>
          <a:xfrm>
            <a:off x="5963057" y="650542"/>
            <a:ext cx="486287" cy="425098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veat" pitchFamily="2" charset="0"/>
                <a:cs typeface="Calibri" panose="020F0502020204030204" pitchFamily="34" charset="0"/>
              </a:rPr>
              <a:t>ABCDEFGHIJKLM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E81DF-117E-43D2-B5F7-23CF5CBEC591}"/>
              </a:ext>
            </a:extLst>
          </p:cNvPr>
          <p:cNvSpPr txBox="1"/>
          <p:nvPr/>
        </p:nvSpPr>
        <p:spPr>
          <a:xfrm>
            <a:off x="7525968" y="650541"/>
            <a:ext cx="486287" cy="425098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Caveat" pitchFamily="2" charset="0"/>
                <a:cs typeface="Calibri" panose="020F0502020204030204" pitchFamily="34" charset="0"/>
              </a:rPr>
              <a:t>NOPQRSTUVWXYZ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DA6DA-6246-4A5E-94E3-E12A311D3D2C}"/>
              </a:ext>
            </a:extLst>
          </p:cNvPr>
          <p:cNvSpPr txBox="1"/>
          <p:nvPr/>
        </p:nvSpPr>
        <p:spPr>
          <a:xfrm>
            <a:off x="6232094" y="1069462"/>
            <a:ext cx="1235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>
                    <a:lumMod val="75000"/>
                  </a:schemeClr>
                </a:solidFill>
                <a:latin typeface="Caveat" pitchFamily="2" charset="0"/>
              </a:rPr>
              <a:t>Bdellium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65966-2C38-425E-BEF7-3525C153ADFA}"/>
              </a:ext>
            </a:extLst>
          </p:cNvPr>
          <p:cNvSpPr txBox="1"/>
          <p:nvPr/>
        </p:nvSpPr>
        <p:spPr>
          <a:xfrm>
            <a:off x="7764279" y="1376919"/>
            <a:ext cx="1235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Caveat" pitchFamily="2" charset="0"/>
              </a:rPr>
              <a:t>Pterodactyl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899A3-802F-405E-99FC-B0608D1A7C8E}"/>
              </a:ext>
            </a:extLst>
          </p:cNvPr>
          <p:cNvSpPr txBox="1"/>
          <p:nvPr/>
        </p:nvSpPr>
        <p:spPr>
          <a:xfrm>
            <a:off x="7806258" y="3471412"/>
            <a:ext cx="1235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  <a:latin typeface="Caveat" pitchFamily="2" charset="0"/>
              </a:rPr>
              <a:t>Wren,</a:t>
            </a:r>
            <a:r>
              <a:rPr lang="en-US" sz="800" dirty="0">
                <a:solidFill>
                  <a:schemeClr val="accent2">
                    <a:lumMod val="75000"/>
                  </a:schemeClr>
                </a:solidFill>
                <a:latin typeface="Caveat" pitchFamily="2" charset="0"/>
              </a:rPr>
              <a:t> Write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D175D6-67A3-4709-A73C-4F8D32B02DE4}"/>
              </a:ext>
            </a:extLst>
          </p:cNvPr>
          <p:cNvSpPr txBox="1"/>
          <p:nvPr/>
        </p:nvSpPr>
        <p:spPr>
          <a:xfrm>
            <a:off x="6238705" y="2569777"/>
            <a:ext cx="1235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Caveat" pitchFamily="2" charset="0"/>
              </a:rPr>
              <a:t>Gnocchi,</a:t>
            </a:r>
            <a:r>
              <a:rPr lang="en-US" sz="800" dirty="0">
                <a:solidFill>
                  <a:schemeClr val="accent2">
                    <a:lumMod val="75000"/>
                  </a:schemeClr>
                </a:solidFill>
                <a:latin typeface="Caveat" pitchFamily="2" charset="0"/>
              </a:rPr>
              <a:t> Gnome, </a:t>
            </a:r>
            <a:r>
              <a:rPr lang="en-US" sz="800" dirty="0">
                <a:solidFill>
                  <a:schemeClr val="accent1"/>
                </a:solidFill>
                <a:latin typeface="Caveat" pitchFamily="2" charset="0"/>
              </a:rPr>
              <a:t>Gnat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742FA-948A-46D7-A817-E7AA3C7B38E2}"/>
              </a:ext>
            </a:extLst>
          </p:cNvPr>
          <p:cNvSpPr txBox="1"/>
          <p:nvPr/>
        </p:nvSpPr>
        <p:spPr>
          <a:xfrm>
            <a:off x="6232094" y="1376919"/>
            <a:ext cx="1235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>
                    <a:lumMod val="75000"/>
                  </a:schemeClr>
                </a:solidFill>
                <a:latin typeface="Caveat" pitchFamily="2" charset="0"/>
              </a:rPr>
              <a:t>Czar, </a:t>
            </a:r>
            <a:r>
              <a:rPr lang="en-US" sz="800" dirty="0">
                <a:solidFill>
                  <a:schemeClr val="accent4"/>
                </a:solidFill>
                <a:latin typeface="Caveat" pitchFamily="2" charset="0"/>
              </a:rPr>
              <a:t>Czech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48A328-9BCC-408E-9E43-F6F788B8E188}"/>
              </a:ext>
            </a:extLst>
          </p:cNvPr>
          <p:cNvSpPr txBox="1"/>
          <p:nvPr/>
        </p:nvSpPr>
        <p:spPr>
          <a:xfrm>
            <a:off x="6258161" y="4385236"/>
            <a:ext cx="1235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  <a:latin typeface="Caveat" pitchFamily="2" charset="0"/>
              </a:rPr>
              <a:t>Mnemonic</a:t>
            </a:r>
            <a:endParaRPr lang="en-US" sz="800" dirty="0">
              <a:solidFill>
                <a:schemeClr val="accent2">
                  <a:lumMod val="75000"/>
                </a:schemeClr>
              </a:solidFill>
              <a:latin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7C2C0348-7B19-45E4-BE5A-F43C1DF9D815}"/>
              </a:ext>
            </a:extLst>
          </p:cNvPr>
          <p:cNvSpPr/>
          <p:nvPr/>
        </p:nvSpPr>
        <p:spPr>
          <a:xfrm>
            <a:off x="719847" y="1451609"/>
            <a:ext cx="7363837" cy="1466689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FA2035-440A-44B3-BA65-FE538B7CA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179" y="1451610"/>
            <a:ext cx="6673174" cy="1466688"/>
          </a:xfrm>
        </p:spPr>
        <p:txBody>
          <a:bodyPr/>
          <a:lstStyle/>
          <a:p>
            <a:pPr marL="63500" indent="0">
              <a:buNone/>
            </a:pPr>
            <a:r>
              <a:rPr lang="en-US" b="1" dirty="0"/>
              <a:t>digraph </a:t>
            </a:r>
            <a:r>
              <a:rPr lang="en-US" dirty="0"/>
              <a:t>(</a:t>
            </a:r>
            <a:r>
              <a:rPr lang="en-US" i="1" dirty="0" err="1"/>
              <a:t>dī</a:t>
            </a:r>
            <a:r>
              <a:rPr lang="en-US" dirty="0" err="1"/>
              <a:t>-ɡraf</a:t>
            </a:r>
            <a:r>
              <a:rPr lang="en-US" dirty="0"/>
              <a:t>) </a:t>
            </a:r>
            <a:r>
              <a:rPr lang="en-US" b="1" dirty="0"/>
              <a:t>noun</a:t>
            </a:r>
            <a:r>
              <a:rPr lang="en-US" dirty="0"/>
              <a:t>: A combination of </a:t>
            </a:r>
            <a:r>
              <a:rPr lang="en-US" dirty="0">
                <a:solidFill>
                  <a:schemeClr val="accent4"/>
                </a:solidFill>
              </a:rPr>
              <a:t>two</a:t>
            </a:r>
            <a:r>
              <a:rPr lang="en-US" dirty="0"/>
              <a:t> letters representing </a:t>
            </a:r>
            <a:r>
              <a:rPr lang="en-US" dirty="0">
                <a:solidFill>
                  <a:schemeClr val="accent4"/>
                </a:solidFill>
              </a:rPr>
              <a:t>one</a:t>
            </a:r>
            <a:r>
              <a:rPr lang="en-US" dirty="0"/>
              <a:t> sound, as in </a:t>
            </a:r>
            <a:r>
              <a:rPr lang="en-US" i="1" dirty="0" err="1"/>
              <a:t>ph</a:t>
            </a:r>
            <a:r>
              <a:rPr lang="en-US" dirty="0"/>
              <a:t> and </a:t>
            </a:r>
            <a:r>
              <a:rPr lang="en-US" i="1" dirty="0" err="1"/>
              <a:t>ey</a:t>
            </a:r>
            <a:r>
              <a:rPr lang="en-US" dirty="0"/>
              <a:t>.</a:t>
            </a:r>
          </a:p>
          <a:p>
            <a:pPr marL="63500" indent="0">
              <a:buNone/>
            </a:pP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63500" indent="0">
              <a:buNone/>
            </a:pPr>
            <a:r>
              <a:rPr lang="en-US" sz="1000" dirty="0">
                <a:solidFill>
                  <a:schemeClr val="accent4"/>
                </a:solidFill>
              </a:rPr>
              <a:t>Source: Oxford (n.d.). Digraph. </a:t>
            </a:r>
            <a:r>
              <a:rPr lang="en-US" sz="1000" i="1" dirty="0" err="1">
                <a:solidFill>
                  <a:schemeClr val="accent4"/>
                </a:solidFill>
              </a:rPr>
              <a:t>Lexico</a:t>
            </a:r>
            <a:r>
              <a:rPr lang="en-US" sz="1000" i="1" dirty="0">
                <a:solidFill>
                  <a:schemeClr val="accent4"/>
                </a:solidFill>
              </a:rPr>
              <a:t> Dictionaries </a:t>
            </a:r>
            <a:r>
              <a:rPr lang="en-US" sz="1000" dirty="0">
                <a:solidFill>
                  <a:schemeClr val="accent4"/>
                </a:solidFill>
              </a:rPr>
              <a:t>|</a:t>
            </a:r>
            <a:r>
              <a:rPr lang="en-US" sz="1000" i="1" dirty="0">
                <a:solidFill>
                  <a:schemeClr val="accent4"/>
                </a:solidFill>
              </a:rPr>
              <a:t> English</a:t>
            </a:r>
            <a:r>
              <a:rPr lang="en-US" sz="1000" dirty="0">
                <a:solidFill>
                  <a:schemeClr val="accent4"/>
                </a:solidFill>
              </a:rPr>
              <a:t>. Retrieved from https://www.lexico.com/en/definition/digraph</a:t>
            </a:r>
            <a:endParaRPr lang="en-US" sz="100" dirty="0">
              <a:solidFill>
                <a:schemeClr val="accent4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0DA598B-1174-49D2-9E47-54E1979DFC07}"/>
              </a:ext>
            </a:extLst>
          </p:cNvPr>
          <p:cNvSpPr txBox="1">
            <a:spLocks/>
          </p:cNvSpPr>
          <p:nvPr/>
        </p:nvSpPr>
        <p:spPr>
          <a:xfrm>
            <a:off x="719846" y="2697520"/>
            <a:ext cx="7358975" cy="116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63500" indent="0">
              <a:buFont typeface="Arial"/>
              <a:buNone/>
            </a:pPr>
            <a:endParaRPr lang="en-US" dirty="0"/>
          </a:p>
          <a:p>
            <a:r>
              <a:rPr lang="en-US" dirty="0"/>
              <a:t>For example, </a:t>
            </a:r>
            <a:r>
              <a:rPr lang="en-US" i="1" dirty="0" err="1"/>
              <a:t>cz</a:t>
            </a:r>
            <a:r>
              <a:rPr lang="en-US" dirty="0"/>
              <a:t> makes a </a:t>
            </a:r>
            <a:r>
              <a:rPr lang="en-US" i="1" dirty="0"/>
              <a:t>z</a:t>
            </a:r>
            <a:r>
              <a:rPr lang="en-US" dirty="0"/>
              <a:t> sound (as in </a:t>
            </a:r>
            <a:r>
              <a:rPr lang="en-US" i="1" dirty="0"/>
              <a:t>czar</a:t>
            </a:r>
            <a:r>
              <a:rPr lang="en-US" dirty="0"/>
              <a:t>).</a:t>
            </a:r>
            <a:endParaRPr lang="en-US" sz="4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6E68BF6-FE52-412E-B676-39E7D4632337}"/>
              </a:ext>
            </a:extLst>
          </p:cNvPr>
          <p:cNvSpPr txBox="1">
            <a:spLocks/>
          </p:cNvSpPr>
          <p:nvPr/>
        </p:nvSpPr>
        <p:spPr>
          <a:xfrm>
            <a:off x="457200" y="908006"/>
            <a:ext cx="8229600" cy="47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What is a digraph?</a:t>
            </a:r>
          </a:p>
        </p:txBody>
      </p:sp>
    </p:spTree>
    <p:extLst>
      <p:ext uri="{BB962C8B-B14F-4D97-AF65-F5344CB8AC3E}">
        <p14:creationId xmlns:p14="http://schemas.microsoft.com/office/powerpoint/2010/main" val="3969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9A976-20FC-4632-B9CE-DCFF1F1A1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1487524"/>
            <a:ext cx="3964531" cy="3454146"/>
          </a:xfrm>
        </p:spPr>
        <p:txBody>
          <a:bodyPr/>
          <a:lstStyle/>
          <a:p>
            <a:r>
              <a:rPr lang="en-US" dirty="0"/>
              <a:t>Create a page for an ABC book of digraphs.</a:t>
            </a:r>
          </a:p>
          <a:p>
            <a:r>
              <a:rPr lang="en-US" dirty="0"/>
              <a:t>Illustrate the page.</a:t>
            </a:r>
          </a:p>
          <a:p>
            <a:r>
              <a:rPr lang="en-US" dirty="0"/>
              <a:t>Use at least one digraph word in a sentence.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98F14EB-6AE3-47F8-A2C8-AEBB0484B4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745"/>
          <a:stretch/>
        </p:blipFill>
        <p:spPr>
          <a:xfrm>
            <a:off x="457200" y="1426004"/>
            <a:ext cx="3810511" cy="268793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0684E2-6CCD-4B12-9559-432392EE42EF}"/>
              </a:ext>
            </a:extLst>
          </p:cNvPr>
          <p:cNvSpPr/>
          <p:nvPr/>
        </p:nvSpPr>
        <p:spPr>
          <a:xfrm>
            <a:off x="457200" y="4295339"/>
            <a:ext cx="3810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Haldar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R., Carpenter, C., &amp; Beddia, M. (2018).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P Is for Pterodactyl: The Worst Alphabet Book Ever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Sourcebooks Jabberwocky. Retrieved from http://www.dudeiwantthat.com/entertainment/books/p-is-for-pterodactyl-the-worst-alphabet-book-ever.asp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A75915-5716-4E80-801A-11F63B0DF861}"/>
              </a:ext>
            </a:extLst>
          </p:cNvPr>
          <p:cNvSpPr txBox="1">
            <a:spLocks/>
          </p:cNvSpPr>
          <p:nvPr/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i="1" dirty="0"/>
              <a:t>P is for Pterodactyl</a:t>
            </a:r>
            <a:r>
              <a:rPr lang="en-US" dirty="0"/>
              <a:t>: The Sequel</a:t>
            </a:r>
          </a:p>
        </p:txBody>
      </p:sp>
    </p:spTree>
    <p:extLst>
      <p:ext uri="{BB962C8B-B14F-4D97-AF65-F5344CB8AC3E}">
        <p14:creationId xmlns:p14="http://schemas.microsoft.com/office/powerpoint/2010/main" val="8866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484</Words>
  <Application>Microsoft Office PowerPoint</Application>
  <PresentationFormat>On-screen Show (16:9)</PresentationFormat>
  <Paragraphs>52</Paragraphs>
  <Slides>12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Georgia</vt:lpstr>
      <vt:lpstr>Arial</vt:lpstr>
      <vt:lpstr>Constantia</vt:lpstr>
      <vt:lpstr>Noto Sans Symbols</vt:lpstr>
      <vt:lpstr>Calibri</vt:lpstr>
      <vt:lpstr>Caveat</vt:lpstr>
      <vt:lpstr>LEARN theme</vt:lpstr>
      <vt:lpstr>LEARN theme</vt:lpstr>
      <vt:lpstr>PowerPoint Presentation</vt:lpstr>
      <vt:lpstr>English Is Hard</vt:lpstr>
      <vt:lpstr>Guiding Questions</vt:lpstr>
      <vt:lpstr>PowerPoint Presentation</vt:lpstr>
      <vt:lpstr>Class Discussion</vt:lpstr>
      <vt:lpstr>PowerPoint Presentation</vt:lpstr>
      <vt:lpstr>ABC Graffiti Poster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Hoang, Ada C.</cp:lastModifiedBy>
  <cp:revision>26</cp:revision>
  <dcterms:modified xsi:type="dcterms:W3CDTF">2020-01-15T22:45:12Z</dcterms:modified>
</cp:coreProperties>
</file>