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Lst>
  <p:notesMasterIdLst>
    <p:notesMasterId r:id="rId47"/>
  </p:notesMasterIdLst>
  <p:sldIdLst>
    <p:sldId id="256" r:id="rId2"/>
    <p:sldId id="270" r:id="rId3"/>
    <p:sldId id="272" r:id="rId4"/>
    <p:sldId id="271" r:id="rId5"/>
    <p:sldId id="291" r:id="rId6"/>
    <p:sldId id="292" r:id="rId7"/>
    <p:sldId id="293" r:id="rId8"/>
    <p:sldId id="274" r:id="rId9"/>
    <p:sldId id="281" r:id="rId10"/>
    <p:sldId id="282" r:id="rId11"/>
    <p:sldId id="283" r:id="rId12"/>
    <p:sldId id="285" r:id="rId13"/>
    <p:sldId id="286" r:id="rId14"/>
    <p:sldId id="287" r:id="rId15"/>
    <p:sldId id="288" r:id="rId16"/>
    <p:sldId id="289" r:id="rId17"/>
    <p:sldId id="312" r:id="rId18"/>
    <p:sldId id="278" r:id="rId19"/>
    <p:sldId id="294" r:id="rId20"/>
    <p:sldId id="295" r:id="rId21"/>
    <p:sldId id="279" r:id="rId22"/>
    <p:sldId id="299" r:id="rId23"/>
    <p:sldId id="300" r:id="rId24"/>
    <p:sldId id="301" r:id="rId25"/>
    <p:sldId id="280" r:id="rId26"/>
    <p:sldId id="302" r:id="rId27"/>
    <p:sldId id="303" r:id="rId28"/>
    <p:sldId id="320" r:id="rId29"/>
    <p:sldId id="319" r:id="rId30"/>
    <p:sldId id="318" r:id="rId31"/>
    <p:sldId id="304" r:id="rId32"/>
    <p:sldId id="305" r:id="rId33"/>
    <p:sldId id="306" r:id="rId34"/>
    <p:sldId id="317" r:id="rId35"/>
    <p:sldId id="316" r:id="rId36"/>
    <p:sldId id="315" r:id="rId37"/>
    <p:sldId id="277" r:id="rId38"/>
    <p:sldId id="297" r:id="rId39"/>
    <p:sldId id="296" r:id="rId40"/>
    <p:sldId id="307" r:id="rId41"/>
    <p:sldId id="311" r:id="rId42"/>
    <p:sldId id="310" r:id="rId43"/>
    <p:sldId id="313" r:id="rId44"/>
    <p:sldId id="314" r:id="rId45"/>
    <p:sldId id="309" r:id="rId4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8AC3"/>
    <a:srgbClr val="0097B2"/>
    <a:srgbClr val="285781"/>
    <a:srgbClr val="D30F7F"/>
    <a:srgbClr val="971D20"/>
    <a:srgbClr val="2889C3"/>
    <a:srgbClr val="91192A"/>
    <a:srgbClr val="2757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DF182F-1DE7-4F13-8AA3-002D9E3B458A}">
  <a:tblStyle styleId="{BEDF182F-1DE7-4F13-8AA3-002D9E3B45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95" autoAdjust="0"/>
    <p:restoredTop sz="94681"/>
  </p:normalViewPr>
  <p:slideViewPr>
    <p:cSldViewPr snapToGrid="0">
      <p:cViewPr varScale="1">
        <p:scale>
          <a:sx n="117" d="100"/>
          <a:sy n="117" d="100"/>
        </p:scale>
        <p:origin x="72" y="1408"/>
      </p:cViewPr>
      <p:guideLst>
        <p:guide orient="horz" pos="1620"/>
        <p:guide pos="2880"/>
      </p:guideLst>
    </p:cSldViewPr>
  </p:slideViewPr>
  <p:notesTextViewPr>
    <p:cViewPr>
      <p:scale>
        <a:sx n="1" d="1"/>
        <a:sy n="1" d="1"/>
      </p:scale>
      <p:origin x="0" y="0"/>
    </p:cViewPr>
  </p:notesTextViewPr>
  <p:sorterViewPr>
    <p:cViewPr>
      <p:scale>
        <a:sx n="100" d="100"/>
        <a:sy n="100" d="100"/>
      </p:scale>
      <p:origin x="0" y="-48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earn.k20center.ou.edu/strategy/133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learn.k20center.ou.edu/strategy/1331"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earn.k20center.ou.edu/strategy/1331"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learn.k20center.ou.edu/strategy/1331"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learn.k20center.ou.edu/strategy/1331"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learn.k20center.ou.edu/strategy/1331"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learn.k20center.ou.edu/strategy/1331"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learn.k20center.ou.edu/strategy/1331"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learn.k20center.ou.edu/strategy/1331"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learn.k20center.ou.edu/strategy/1331"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331"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learn.k20center.ou.edu/strategy/1331"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learn.k20center.ou.edu/strategy/1331"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180"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rYT3JoJDh9E"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learn.k20center.ou.edu/strategy/180"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learn.k20center.ou.edu/strategy/187"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 name="Google Shape;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Fiction in the facts. Strategies. </a:t>
            </a:r>
            <a:r>
              <a:rPr lang="en-US" sz="1100" b="0" i="0" u="sng" strike="noStrike" cap="none" dirty="0">
                <a:solidFill>
                  <a:srgbClr val="000000"/>
                </a:solidFill>
                <a:effectLst/>
                <a:latin typeface="Arial"/>
                <a:ea typeface="Arial"/>
                <a:cs typeface="Arial"/>
                <a:sym typeface="Arial"/>
                <a:hlinkClick r:id="rId3"/>
              </a:rPr>
              <a:t>https://learn.k20center.ou.edu/strategy/60</a:t>
            </a:r>
            <a:endParaRPr lang="en-US" dirty="0"/>
          </a:p>
        </p:txBody>
      </p:sp>
    </p:spTree>
    <p:extLst>
      <p:ext uri="{BB962C8B-B14F-4D97-AF65-F5344CB8AC3E}">
        <p14:creationId xmlns:p14="http://schemas.microsoft.com/office/powerpoint/2010/main" val="1176503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Fiction in the facts. Strategies. </a:t>
            </a:r>
            <a:r>
              <a:rPr lang="en-US" sz="1100" b="0" i="0" u="sng" strike="noStrike" cap="none" dirty="0">
                <a:solidFill>
                  <a:srgbClr val="000000"/>
                </a:solidFill>
                <a:effectLst/>
                <a:latin typeface="Arial"/>
                <a:ea typeface="Arial"/>
                <a:cs typeface="Arial"/>
                <a:sym typeface="Arial"/>
                <a:hlinkClick r:id="rId3"/>
              </a:rPr>
              <a:t>https://learn.k20center.ou.edu/strategy/60</a:t>
            </a:r>
            <a:endParaRPr lang="en-US" dirty="0"/>
          </a:p>
        </p:txBody>
      </p:sp>
    </p:spTree>
    <p:extLst>
      <p:ext uri="{BB962C8B-B14F-4D97-AF65-F5344CB8AC3E}">
        <p14:creationId xmlns:p14="http://schemas.microsoft.com/office/powerpoint/2010/main" val="3871472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Fiction in the facts. Strategies. </a:t>
            </a:r>
            <a:r>
              <a:rPr lang="en-US" sz="1100" b="0" i="0" u="sng" strike="noStrike" cap="none" dirty="0">
                <a:solidFill>
                  <a:srgbClr val="000000"/>
                </a:solidFill>
                <a:effectLst/>
                <a:latin typeface="Arial"/>
                <a:ea typeface="Arial"/>
                <a:cs typeface="Arial"/>
                <a:sym typeface="Arial"/>
                <a:hlinkClick r:id="rId3"/>
              </a:rPr>
              <a:t>https://learn.k20center.ou.edu/strategy/60</a:t>
            </a:r>
            <a:endParaRPr lang="en-US" dirty="0"/>
          </a:p>
        </p:txBody>
      </p:sp>
    </p:spTree>
    <p:extLst>
      <p:ext uri="{BB962C8B-B14F-4D97-AF65-F5344CB8AC3E}">
        <p14:creationId xmlns:p14="http://schemas.microsoft.com/office/powerpoint/2010/main" val="3593451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Fiction in the facts. Strategies. </a:t>
            </a:r>
            <a:r>
              <a:rPr lang="en-US" sz="1100" b="0" i="0" u="sng" strike="noStrike" cap="none" dirty="0">
                <a:solidFill>
                  <a:srgbClr val="000000"/>
                </a:solidFill>
                <a:effectLst/>
                <a:latin typeface="Arial"/>
                <a:ea typeface="Arial"/>
                <a:cs typeface="Arial"/>
                <a:sym typeface="Arial"/>
                <a:hlinkClick r:id="rId3"/>
              </a:rPr>
              <a:t>https://learn.k20center.ou.edu/strategy/60</a:t>
            </a:r>
            <a:endParaRPr lang="en-US" dirty="0"/>
          </a:p>
        </p:txBody>
      </p:sp>
    </p:spTree>
    <p:extLst>
      <p:ext uri="{BB962C8B-B14F-4D97-AF65-F5344CB8AC3E}">
        <p14:creationId xmlns:p14="http://schemas.microsoft.com/office/powerpoint/2010/main" val="2794674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90ADB-3FF4-8C24-E2D0-45717FEA0B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B676A9-7915-9773-CDAF-C922A06FB13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D4993B5-F88C-3A28-4EC0-1D02536ADCA8}"/>
              </a:ext>
            </a:extLst>
          </p:cNvPr>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Fiction in the facts. Strategies. </a:t>
            </a:r>
            <a:r>
              <a:rPr lang="en-US" sz="1100" b="0" i="0" u="sng" strike="noStrike" cap="none" dirty="0">
                <a:solidFill>
                  <a:srgbClr val="000000"/>
                </a:solidFill>
                <a:effectLst/>
                <a:latin typeface="Arial"/>
                <a:ea typeface="Arial"/>
                <a:cs typeface="Arial"/>
                <a:sym typeface="Arial"/>
                <a:hlinkClick r:id="rId3"/>
              </a:rPr>
              <a:t>https://learn.k20center.ou.edu/strategy/60</a:t>
            </a:r>
            <a:endParaRPr lang="en-US" dirty="0"/>
          </a:p>
        </p:txBody>
      </p:sp>
    </p:spTree>
    <p:extLst>
      <p:ext uri="{BB962C8B-B14F-4D97-AF65-F5344CB8AC3E}">
        <p14:creationId xmlns:p14="http://schemas.microsoft.com/office/powerpoint/2010/main" val="4007203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Painting a Picture. Strategies. </a:t>
            </a:r>
            <a:r>
              <a:rPr lang="en-US" sz="1100" b="0" i="0" u="sng" strike="noStrike" cap="none" dirty="0">
                <a:solidFill>
                  <a:srgbClr val="000000"/>
                </a:solidFill>
                <a:effectLst/>
                <a:latin typeface="Arial"/>
                <a:ea typeface="Arial"/>
                <a:cs typeface="Arial"/>
                <a:sym typeface="Arial"/>
                <a:hlinkClick r:id="rId3"/>
              </a:rPr>
              <a:t>https://learn.k20center.ou.edu/strategy/1331</a:t>
            </a:r>
            <a:endParaRPr lang="en-US" dirty="0"/>
          </a:p>
        </p:txBody>
      </p:sp>
    </p:spTree>
    <p:extLst>
      <p:ext uri="{BB962C8B-B14F-4D97-AF65-F5344CB8AC3E}">
        <p14:creationId xmlns:p14="http://schemas.microsoft.com/office/powerpoint/2010/main" val="2577657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02CCE-5671-858C-3CCC-7C81D8ECAB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87DE62-3DE5-F78C-0B84-81B919B09AD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2C94384-CA40-E79F-AD1E-9DAF3F876117}"/>
              </a:ext>
            </a:extLst>
          </p:cNvPr>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Painting a Picture. Strategies. </a:t>
            </a:r>
            <a:r>
              <a:rPr lang="en-US" sz="1100" b="0" i="0" u="sng" strike="noStrike" cap="none" dirty="0">
                <a:solidFill>
                  <a:srgbClr val="000000"/>
                </a:solidFill>
                <a:effectLst/>
                <a:latin typeface="Arial"/>
                <a:ea typeface="Arial"/>
                <a:cs typeface="Arial"/>
                <a:sym typeface="Arial"/>
                <a:hlinkClick r:id="rId3"/>
              </a:rPr>
              <a:t>https://learn.k20center.ou.edu/strategy/1331</a:t>
            </a:r>
            <a:endParaRPr lang="en-US" dirty="0"/>
          </a:p>
        </p:txBody>
      </p:sp>
    </p:spTree>
    <p:extLst>
      <p:ext uri="{BB962C8B-B14F-4D97-AF65-F5344CB8AC3E}">
        <p14:creationId xmlns:p14="http://schemas.microsoft.com/office/powerpoint/2010/main" val="2483896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3D461-2F0B-A313-9FB7-F9FAB48C05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23BD9A-2712-CD5B-9B5A-6AAA6AE23D0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6FED4A6-B551-E1EE-3D3A-80E5A081DA74}"/>
              </a:ext>
            </a:extLst>
          </p:cNvPr>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Painting a Picture. Strategies. </a:t>
            </a:r>
            <a:r>
              <a:rPr lang="en-US" sz="1100" b="0" i="0" u="sng" strike="noStrike" cap="none" dirty="0">
                <a:solidFill>
                  <a:srgbClr val="000000"/>
                </a:solidFill>
                <a:effectLst/>
                <a:latin typeface="Arial"/>
                <a:ea typeface="Arial"/>
                <a:cs typeface="Arial"/>
                <a:sym typeface="Arial"/>
                <a:hlinkClick r:id="rId3"/>
              </a:rPr>
              <a:t>https://learn.k20center.ou.edu/strategy/1331</a:t>
            </a:r>
            <a:endParaRPr lang="en-US" dirty="0"/>
          </a:p>
        </p:txBody>
      </p:sp>
    </p:spTree>
    <p:extLst>
      <p:ext uri="{BB962C8B-B14F-4D97-AF65-F5344CB8AC3E}">
        <p14:creationId xmlns:p14="http://schemas.microsoft.com/office/powerpoint/2010/main" val="2909819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12C94-8293-2C07-2558-5DD4C21E8E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0F705B-D77D-3D62-3A16-E0A38C4524F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D1B8132-C74E-A6FF-549A-B0DEC74AB678}"/>
              </a:ext>
            </a:extLst>
          </p:cNvPr>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Painting a Picture. Strategies. </a:t>
            </a:r>
            <a:r>
              <a:rPr lang="en-US" sz="1100" b="0" i="0" u="sng" strike="noStrike" cap="none" dirty="0">
                <a:solidFill>
                  <a:srgbClr val="000000"/>
                </a:solidFill>
                <a:effectLst/>
                <a:latin typeface="Arial"/>
                <a:ea typeface="Arial"/>
                <a:cs typeface="Arial"/>
                <a:sym typeface="Arial"/>
                <a:hlinkClick r:id="rId3"/>
              </a:rPr>
              <a:t>https://learn.k20center.ou.edu/strategy/1331</a:t>
            </a:r>
            <a:endParaRPr lang="en-US" dirty="0"/>
          </a:p>
        </p:txBody>
      </p:sp>
    </p:spTree>
    <p:extLst>
      <p:ext uri="{BB962C8B-B14F-4D97-AF65-F5344CB8AC3E}">
        <p14:creationId xmlns:p14="http://schemas.microsoft.com/office/powerpoint/2010/main" val="2434529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98DA5-CEE3-F726-7B4A-3A43455405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C5356D-5EB3-2E3E-C770-1EA443CDBD0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F2AFBAE-C7B8-A7DE-FF90-CECBDCE627E3}"/>
              </a:ext>
            </a:extLst>
          </p:cNvPr>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Painting a Picture. Strategies. </a:t>
            </a:r>
            <a:r>
              <a:rPr lang="en-US" sz="1100" b="0" i="0" u="sng" strike="noStrike" cap="none" dirty="0">
                <a:solidFill>
                  <a:srgbClr val="000000"/>
                </a:solidFill>
                <a:effectLst/>
                <a:latin typeface="Arial"/>
                <a:ea typeface="Arial"/>
                <a:cs typeface="Arial"/>
                <a:sym typeface="Arial"/>
                <a:hlinkClick r:id="rId3"/>
              </a:rPr>
              <a:t>https://learn.k20center.ou.edu/strategy/1331</a:t>
            </a:r>
            <a:endParaRPr lang="en-US" dirty="0"/>
          </a:p>
        </p:txBody>
      </p:sp>
    </p:spTree>
    <p:extLst>
      <p:ext uri="{BB962C8B-B14F-4D97-AF65-F5344CB8AC3E}">
        <p14:creationId xmlns:p14="http://schemas.microsoft.com/office/powerpoint/2010/main" val="2929574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Fiction in the facts. Strategies. </a:t>
            </a:r>
            <a:r>
              <a:rPr lang="en-US" sz="1100" b="0" i="0" u="sng" strike="noStrike" cap="none" dirty="0">
                <a:solidFill>
                  <a:srgbClr val="000000"/>
                </a:solidFill>
                <a:effectLst/>
                <a:latin typeface="Arial"/>
                <a:ea typeface="Arial"/>
                <a:cs typeface="Arial"/>
                <a:sym typeface="Arial"/>
                <a:hlinkClick r:id="rId3"/>
              </a:rPr>
              <a:t>https://learn.k20center.ou.edu/strategy/60</a:t>
            </a:r>
            <a:endParaRPr lang="en-US" dirty="0"/>
          </a:p>
        </p:txBody>
      </p:sp>
    </p:spTree>
    <p:extLst>
      <p:ext uri="{BB962C8B-B14F-4D97-AF65-F5344CB8AC3E}">
        <p14:creationId xmlns:p14="http://schemas.microsoft.com/office/powerpoint/2010/main" val="1464687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0CDE7-F8C1-CA11-3DE0-E460FD5604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9FD820-585C-EC08-64E1-5ECCBF90FD7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9A49ED5-4B26-4E4C-1DED-A30165B6CE85}"/>
              </a:ext>
            </a:extLst>
          </p:cNvPr>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Painting a Picture. Strategies. </a:t>
            </a:r>
            <a:r>
              <a:rPr lang="en-US" sz="1100" b="0" i="0" u="sng" strike="noStrike" cap="none" dirty="0">
                <a:solidFill>
                  <a:srgbClr val="000000"/>
                </a:solidFill>
                <a:effectLst/>
                <a:latin typeface="Arial"/>
                <a:ea typeface="Arial"/>
                <a:cs typeface="Arial"/>
                <a:sym typeface="Arial"/>
                <a:hlinkClick r:id="rId3"/>
              </a:rPr>
              <a:t>https://learn.k20center.ou.edu/strategy/1331</a:t>
            </a:r>
            <a:endParaRPr lang="en-US" dirty="0"/>
          </a:p>
        </p:txBody>
      </p:sp>
    </p:spTree>
    <p:extLst>
      <p:ext uri="{BB962C8B-B14F-4D97-AF65-F5344CB8AC3E}">
        <p14:creationId xmlns:p14="http://schemas.microsoft.com/office/powerpoint/2010/main" val="2661084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985CA-B977-87AC-2D3F-F625D2AB46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63C4D-6B3A-1E69-1B1C-03D052C3920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C800CC1-E298-EAD8-DDCF-69F802B6BE8F}"/>
              </a:ext>
            </a:extLst>
          </p:cNvPr>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Painting a Picture. Strategies. </a:t>
            </a:r>
            <a:r>
              <a:rPr lang="en-US" sz="1100" b="0" i="0" u="sng" strike="noStrike" cap="none" dirty="0">
                <a:solidFill>
                  <a:srgbClr val="000000"/>
                </a:solidFill>
                <a:effectLst/>
                <a:latin typeface="Arial"/>
                <a:ea typeface="Arial"/>
                <a:cs typeface="Arial"/>
                <a:sym typeface="Arial"/>
                <a:hlinkClick r:id="rId3"/>
              </a:rPr>
              <a:t>https://learn.k20center.ou.edu/strategy/1331</a:t>
            </a:r>
            <a:endParaRPr lang="en-US" dirty="0"/>
          </a:p>
        </p:txBody>
      </p:sp>
    </p:spTree>
    <p:extLst>
      <p:ext uri="{BB962C8B-B14F-4D97-AF65-F5344CB8AC3E}">
        <p14:creationId xmlns:p14="http://schemas.microsoft.com/office/powerpoint/2010/main" val="3276593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6BC2B-320B-8274-0BCC-D323733808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3A171-6705-ED95-7B83-8131CF29BE8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B5D674E-44AD-DBEA-99A2-EEE6D4584D24}"/>
              </a:ext>
            </a:extLst>
          </p:cNvPr>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Painting a Picture. Strategies. </a:t>
            </a:r>
            <a:r>
              <a:rPr lang="en-US" sz="1100" b="0" i="0" u="sng" strike="noStrike" cap="none" dirty="0">
                <a:solidFill>
                  <a:srgbClr val="000000"/>
                </a:solidFill>
                <a:effectLst/>
                <a:latin typeface="Arial"/>
                <a:ea typeface="Arial"/>
                <a:cs typeface="Arial"/>
                <a:sym typeface="Arial"/>
                <a:hlinkClick r:id="rId3"/>
              </a:rPr>
              <a:t>https://learn.k20center.ou.edu/strategy/1331</a:t>
            </a:r>
            <a:endParaRPr lang="en-US" dirty="0"/>
          </a:p>
        </p:txBody>
      </p:sp>
    </p:spTree>
    <p:extLst>
      <p:ext uri="{BB962C8B-B14F-4D97-AF65-F5344CB8AC3E}">
        <p14:creationId xmlns:p14="http://schemas.microsoft.com/office/powerpoint/2010/main" val="393192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BEC54-9E7A-0890-4185-48E76B993F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2D3497-94BE-A5F5-1E3B-F12FE355C24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0B45198-7B6A-EF72-89EE-8144CDA1E2B4}"/>
              </a:ext>
            </a:extLst>
          </p:cNvPr>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Painting a Picture. Strategies. </a:t>
            </a:r>
            <a:r>
              <a:rPr lang="en-US" sz="1100" b="0" i="0" u="sng" strike="noStrike" cap="none" dirty="0">
                <a:solidFill>
                  <a:srgbClr val="000000"/>
                </a:solidFill>
                <a:effectLst/>
                <a:latin typeface="Arial"/>
                <a:ea typeface="Arial"/>
                <a:cs typeface="Arial"/>
                <a:sym typeface="Arial"/>
                <a:hlinkClick r:id="rId3"/>
              </a:rPr>
              <a:t>https://learn.k20center.ou.edu/strategy/1331</a:t>
            </a:r>
            <a:endParaRPr lang="en-US" dirty="0"/>
          </a:p>
        </p:txBody>
      </p:sp>
    </p:spTree>
    <p:extLst>
      <p:ext uri="{BB962C8B-B14F-4D97-AF65-F5344CB8AC3E}">
        <p14:creationId xmlns:p14="http://schemas.microsoft.com/office/powerpoint/2010/main" val="181577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13C8F-4AB1-E563-4F65-53AF2FD852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9F6F9F-B9AB-3971-7B51-14452A62882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F75AD49-CC2C-708C-4C0C-FE15ACED51FB}"/>
              </a:ext>
            </a:extLst>
          </p:cNvPr>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Painting a Picture. Strategies. </a:t>
            </a:r>
            <a:r>
              <a:rPr lang="en-US" sz="1100" b="0" i="0" u="sng" strike="noStrike" cap="none" dirty="0">
                <a:solidFill>
                  <a:srgbClr val="000000"/>
                </a:solidFill>
                <a:effectLst/>
                <a:latin typeface="Arial"/>
                <a:ea typeface="Arial"/>
                <a:cs typeface="Arial"/>
                <a:sym typeface="Arial"/>
                <a:hlinkClick r:id="rId3"/>
              </a:rPr>
              <a:t>https://learn.k20center.ou.edu/strategy/1331</a:t>
            </a:r>
            <a:endParaRPr lang="en-US" dirty="0"/>
          </a:p>
        </p:txBody>
      </p:sp>
    </p:spTree>
    <p:extLst>
      <p:ext uri="{BB962C8B-B14F-4D97-AF65-F5344CB8AC3E}">
        <p14:creationId xmlns:p14="http://schemas.microsoft.com/office/powerpoint/2010/main" val="444774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7B855-EFBA-2947-0564-2A4E589432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8F3219-7BFF-B55D-1C36-2FB4A2B379E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7BCEB13-53DB-335F-7131-9CCC60CB4350}"/>
              </a:ext>
            </a:extLst>
          </p:cNvPr>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Painting a Picture. Strategies. </a:t>
            </a:r>
            <a:r>
              <a:rPr lang="en-US" sz="1100" b="0" i="0" u="sng" strike="noStrike" cap="none" dirty="0">
                <a:solidFill>
                  <a:srgbClr val="000000"/>
                </a:solidFill>
                <a:effectLst/>
                <a:latin typeface="Arial"/>
                <a:ea typeface="Arial"/>
                <a:cs typeface="Arial"/>
                <a:sym typeface="Arial"/>
                <a:hlinkClick r:id="rId3"/>
              </a:rPr>
              <a:t>https://learn.k20center.ou.edu/strategy/1331</a:t>
            </a:r>
            <a:endParaRPr lang="en-US" dirty="0"/>
          </a:p>
        </p:txBody>
      </p:sp>
    </p:spTree>
    <p:extLst>
      <p:ext uri="{BB962C8B-B14F-4D97-AF65-F5344CB8AC3E}">
        <p14:creationId xmlns:p14="http://schemas.microsoft.com/office/powerpoint/2010/main" val="2071903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A39C0-7169-90FE-F7B2-40AF3B441D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6DA910-6AFC-2CE3-E7AB-3097E180C6A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EDFC361-CE09-1C62-28C8-A316715DE3CF}"/>
              </a:ext>
            </a:extLst>
          </p:cNvPr>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Painting a Picture. Strategies. </a:t>
            </a:r>
            <a:r>
              <a:rPr lang="en-US" sz="1100" b="0" i="0" u="sng" strike="noStrike" cap="none" dirty="0">
                <a:solidFill>
                  <a:srgbClr val="000000"/>
                </a:solidFill>
                <a:effectLst/>
                <a:latin typeface="Arial"/>
                <a:ea typeface="Arial"/>
                <a:cs typeface="Arial"/>
                <a:sym typeface="Arial"/>
                <a:hlinkClick r:id="rId3"/>
              </a:rPr>
              <a:t>https://learn.k20center.ou.edu/strategy/1331</a:t>
            </a:r>
            <a:endParaRPr lang="en-US" dirty="0"/>
          </a:p>
        </p:txBody>
      </p:sp>
    </p:spTree>
    <p:extLst>
      <p:ext uri="{BB962C8B-B14F-4D97-AF65-F5344CB8AC3E}">
        <p14:creationId xmlns:p14="http://schemas.microsoft.com/office/powerpoint/2010/main" val="14680105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C3F55-5636-C5C5-DBC5-747774EE56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C30E94-7FF0-1260-E527-8BB101D6428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B09F694-757A-81D1-8134-C1976C255106}"/>
              </a:ext>
            </a:extLst>
          </p:cNvPr>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Painting a Picture. Strategies. </a:t>
            </a:r>
            <a:r>
              <a:rPr lang="en-US" sz="1100" b="0" i="0" u="sng" strike="noStrike" cap="none" dirty="0">
                <a:solidFill>
                  <a:srgbClr val="000000"/>
                </a:solidFill>
                <a:effectLst/>
                <a:latin typeface="Arial"/>
                <a:ea typeface="Arial"/>
                <a:cs typeface="Arial"/>
                <a:sym typeface="Arial"/>
                <a:hlinkClick r:id="rId3"/>
              </a:rPr>
              <a:t>https://learn.k20center.ou.edu/strategy/1331</a:t>
            </a:r>
            <a:endParaRPr lang="en-US" dirty="0"/>
          </a:p>
        </p:txBody>
      </p:sp>
    </p:spTree>
    <p:extLst>
      <p:ext uri="{BB962C8B-B14F-4D97-AF65-F5344CB8AC3E}">
        <p14:creationId xmlns:p14="http://schemas.microsoft.com/office/powerpoint/2010/main" val="13379177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K20 Center. (n.d.). I notice, I wonder. Strategies. </a:t>
            </a:r>
            <a:r>
              <a:rPr lang="en-US" sz="1100" b="0" i="0" u="sng" strike="noStrike" cap="none" dirty="0">
                <a:solidFill>
                  <a:srgbClr val="000000"/>
                </a:solidFill>
                <a:effectLst/>
                <a:latin typeface="Arial"/>
                <a:ea typeface="Arial"/>
                <a:cs typeface="Arial"/>
                <a:sym typeface="Arial"/>
                <a:hlinkClick r:id="rId3"/>
              </a:rPr>
              <a:t>https://learn.k20center.ou.edu/strategy/180</a:t>
            </a:r>
            <a:endParaRPr lang="en-US"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2562547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K20 Center. (2025, May 29). Aeronautical Engineering for NASA. [Video]. YouTube. </a:t>
            </a:r>
            <a:r>
              <a:rPr lang="en-US" sz="1100" b="0" i="0" u="sng" strike="noStrike" cap="none" dirty="0">
                <a:solidFill>
                  <a:srgbClr val="000000"/>
                </a:solidFill>
                <a:effectLst/>
                <a:latin typeface="Arial"/>
                <a:ea typeface="Arial"/>
                <a:cs typeface="Arial"/>
                <a:sym typeface="Arial"/>
                <a:hlinkClick r:id="rId3"/>
              </a:rPr>
              <a:t>https://www.youtube.com/watch?v=rYT3JoJDh9E</a:t>
            </a:r>
            <a:endParaRPr lang="en-US" dirty="0"/>
          </a:p>
          <a:p>
            <a:endParaRPr lang="en-US" dirty="0"/>
          </a:p>
        </p:txBody>
      </p:sp>
    </p:spTree>
    <p:extLst>
      <p:ext uri="{BB962C8B-B14F-4D97-AF65-F5344CB8AC3E}">
        <p14:creationId xmlns:p14="http://schemas.microsoft.com/office/powerpoint/2010/main" val="3245564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EE7E6-3EF2-61F1-AECF-AA468ADF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9407F1-6B80-55FF-5537-4EEECA05A68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636BCBD-1F45-9FA5-9DF6-43061A80F9FF}"/>
              </a:ext>
            </a:extLst>
          </p:cNvPr>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Fiction in the facts. Strategies. </a:t>
            </a:r>
            <a:r>
              <a:rPr lang="en-US" sz="1100" b="0" i="0" u="sng" strike="noStrike" cap="none" dirty="0">
                <a:solidFill>
                  <a:srgbClr val="000000"/>
                </a:solidFill>
                <a:effectLst/>
                <a:latin typeface="Arial"/>
                <a:ea typeface="Arial"/>
                <a:cs typeface="Arial"/>
                <a:sym typeface="Arial"/>
                <a:hlinkClick r:id="rId3"/>
              </a:rPr>
              <a:t>https://learn.k20center.ou.edu/strategy/60</a:t>
            </a:r>
            <a:endParaRPr lang="en-US" dirty="0"/>
          </a:p>
        </p:txBody>
      </p:sp>
    </p:spTree>
    <p:extLst>
      <p:ext uri="{BB962C8B-B14F-4D97-AF65-F5344CB8AC3E}">
        <p14:creationId xmlns:p14="http://schemas.microsoft.com/office/powerpoint/2010/main" val="35587326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D9443-7236-407C-FD10-1B5AD52046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B475AA-8E2D-32DB-8FBA-74F75E5EF51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4F0C99D-B401-2911-FD78-09FD5D54AD1F}"/>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K20 Center. (n.d.). I notice, I wonder. Strategies. </a:t>
            </a:r>
            <a:r>
              <a:rPr lang="en-US" sz="1100" b="0" i="0" u="sng" strike="noStrike" cap="none" dirty="0">
                <a:solidFill>
                  <a:srgbClr val="000000"/>
                </a:solidFill>
                <a:effectLst/>
                <a:latin typeface="Arial"/>
                <a:ea typeface="Arial"/>
                <a:cs typeface="Arial"/>
                <a:sym typeface="Arial"/>
                <a:hlinkClick r:id="rId3"/>
              </a:rPr>
              <a:t>https://learn.k20center.ou.edu/strategy/180</a:t>
            </a:r>
            <a:endParaRPr lang="en-US"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861219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52E89-FAC5-2D05-EFAB-4E46A8A5C6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78B1A2-B2F1-2B1D-3A99-5247D6E584F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0A02CFF-A242-BE0D-0A8C-4CA3C5B1170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6034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CB940-E3E8-C2BC-EEE4-0140906C84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A08060-4656-F570-12F8-4D7EAF8FB53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87D42FE-30BA-010C-01CE-DE689A52AF0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7950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2706A-9E3F-8662-7C15-80B126F44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B82D83-CBEF-CE28-7848-F0D4AD32EE9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02AAA9F-7476-9B0C-DA37-4CADA64FD76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50196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9D5CB-9A17-49D4-E04B-F17830347A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0EA748-A414-8509-74B9-A615DC850E3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3955508-2F6E-6974-72D2-E1DAEF0FFFB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5821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35AF5-869E-6AC9-B2CB-5924B47AF5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554E80-6340-06EB-6B74-EE9F25A9F41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317EAAE-8254-0E1B-9CF9-A74933AE5AF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39190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K20 Center. (n.d.). How am I feeling? What am I thinking? Strategies. </a:t>
            </a:r>
            <a:r>
              <a:rPr lang="en-US" sz="1100" b="0" i="0" u="sng" strike="noStrike" cap="none" dirty="0">
                <a:solidFill>
                  <a:srgbClr val="000000"/>
                </a:solidFill>
                <a:effectLst/>
                <a:latin typeface="Arial"/>
                <a:ea typeface="Arial"/>
                <a:cs typeface="Arial"/>
                <a:sym typeface="Arial"/>
                <a:hlinkClick r:id="rId3"/>
              </a:rPr>
              <a:t>https://learn.k20center.ou.edu/strategy/187</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541786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72447-A63C-6F63-FDD7-BF6E243296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7FDC37-B126-6D60-6288-A531A4162D9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1F1C50D-DBE8-9142-5951-F118AB3EF3E5}"/>
              </a:ext>
            </a:extLst>
          </p:cNvPr>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Fiction in the facts. Strategies. </a:t>
            </a:r>
            <a:r>
              <a:rPr lang="en-US" sz="1100" b="0" i="0" u="sng" strike="noStrike" cap="none" dirty="0">
                <a:solidFill>
                  <a:srgbClr val="000000"/>
                </a:solidFill>
                <a:effectLst/>
                <a:latin typeface="Arial"/>
                <a:ea typeface="Arial"/>
                <a:cs typeface="Arial"/>
                <a:sym typeface="Arial"/>
                <a:hlinkClick r:id="rId3"/>
              </a:rPr>
              <a:t>https://learn.k20center.ou.edu/strategy/60</a:t>
            </a:r>
            <a:endParaRPr lang="en-US" dirty="0"/>
          </a:p>
        </p:txBody>
      </p:sp>
    </p:spTree>
    <p:extLst>
      <p:ext uri="{BB962C8B-B14F-4D97-AF65-F5344CB8AC3E}">
        <p14:creationId xmlns:p14="http://schemas.microsoft.com/office/powerpoint/2010/main" val="4275763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Fiction in the facts. Strategies. </a:t>
            </a:r>
            <a:r>
              <a:rPr lang="en-US" sz="1100" b="0" i="0" u="sng" strike="noStrike" cap="none" dirty="0">
                <a:solidFill>
                  <a:srgbClr val="000000"/>
                </a:solidFill>
                <a:effectLst/>
                <a:latin typeface="Arial"/>
                <a:ea typeface="Arial"/>
                <a:cs typeface="Arial"/>
                <a:sym typeface="Arial"/>
                <a:hlinkClick r:id="rId3"/>
              </a:rPr>
              <a:t>https://learn.k20center.ou.edu/strategy/60</a:t>
            </a:r>
            <a:endParaRPr lang="en-US" dirty="0"/>
          </a:p>
        </p:txBody>
      </p:sp>
    </p:spTree>
    <p:extLst>
      <p:ext uri="{BB962C8B-B14F-4D97-AF65-F5344CB8AC3E}">
        <p14:creationId xmlns:p14="http://schemas.microsoft.com/office/powerpoint/2010/main" val="241940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Fiction in the facts. Strategies. </a:t>
            </a:r>
            <a:r>
              <a:rPr lang="en-US" sz="1100" b="0" i="0" u="sng" strike="noStrike" cap="none" dirty="0">
                <a:solidFill>
                  <a:srgbClr val="000000"/>
                </a:solidFill>
                <a:effectLst/>
                <a:latin typeface="Arial"/>
                <a:ea typeface="Arial"/>
                <a:cs typeface="Arial"/>
                <a:sym typeface="Arial"/>
                <a:hlinkClick r:id="rId3"/>
              </a:rPr>
              <a:t>https://learn.k20center.ou.edu/strategy/60</a:t>
            </a:r>
            <a:endParaRPr lang="en-US" dirty="0"/>
          </a:p>
        </p:txBody>
      </p:sp>
    </p:spTree>
    <p:extLst>
      <p:ext uri="{BB962C8B-B14F-4D97-AF65-F5344CB8AC3E}">
        <p14:creationId xmlns:p14="http://schemas.microsoft.com/office/powerpoint/2010/main" val="2930542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Fiction in the facts. Strategies. </a:t>
            </a:r>
            <a:r>
              <a:rPr lang="en-US" sz="1100" b="0" i="0" u="sng" strike="noStrike" cap="none" dirty="0">
                <a:solidFill>
                  <a:srgbClr val="000000"/>
                </a:solidFill>
                <a:effectLst/>
                <a:latin typeface="Arial"/>
                <a:ea typeface="Arial"/>
                <a:cs typeface="Arial"/>
                <a:sym typeface="Arial"/>
                <a:hlinkClick r:id="rId3"/>
              </a:rPr>
              <a:t>https://learn.k20center.ou.edu/strategy/60</a:t>
            </a:r>
            <a:endParaRPr lang="en-US" dirty="0"/>
          </a:p>
        </p:txBody>
      </p:sp>
    </p:spTree>
    <p:extLst>
      <p:ext uri="{BB962C8B-B14F-4D97-AF65-F5344CB8AC3E}">
        <p14:creationId xmlns:p14="http://schemas.microsoft.com/office/powerpoint/2010/main" val="3634860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Fiction in the facts. Strategies. </a:t>
            </a:r>
            <a:r>
              <a:rPr lang="en-US" sz="1100" b="0" i="0" u="sng" strike="noStrike" cap="none" dirty="0">
                <a:solidFill>
                  <a:srgbClr val="000000"/>
                </a:solidFill>
                <a:effectLst/>
                <a:latin typeface="Arial"/>
                <a:ea typeface="Arial"/>
                <a:cs typeface="Arial"/>
                <a:sym typeface="Arial"/>
                <a:hlinkClick r:id="rId3"/>
              </a:rPr>
              <a:t>https://learn.k20center.ou.edu/strategy/60</a:t>
            </a:r>
            <a:endParaRPr lang="en-US" dirty="0"/>
          </a:p>
        </p:txBody>
      </p:sp>
    </p:spTree>
    <p:extLst>
      <p:ext uri="{BB962C8B-B14F-4D97-AF65-F5344CB8AC3E}">
        <p14:creationId xmlns:p14="http://schemas.microsoft.com/office/powerpoint/2010/main" val="3182443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Fiction in the facts. Strategies. </a:t>
            </a:r>
            <a:r>
              <a:rPr lang="en-US" sz="1100" b="0" i="0" u="sng" strike="noStrike" cap="none" dirty="0">
                <a:solidFill>
                  <a:srgbClr val="000000"/>
                </a:solidFill>
                <a:effectLst/>
                <a:latin typeface="Arial"/>
                <a:ea typeface="Arial"/>
                <a:cs typeface="Arial"/>
                <a:sym typeface="Arial"/>
                <a:hlinkClick r:id="rId3"/>
              </a:rPr>
              <a:t>https://learn.k20center.ou.edu/strategy/60</a:t>
            </a:r>
            <a:endParaRPr lang="en-US" dirty="0"/>
          </a:p>
        </p:txBody>
      </p:sp>
    </p:spTree>
    <p:extLst>
      <p:ext uri="{BB962C8B-B14F-4D97-AF65-F5344CB8AC3E}">
        <p14:creationId xmlns:p14="http://schemas.microsoft.com/office/powerpoint/2010/main" val="14752699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userDrawn="1">
  <p:cSld name="SECTION_HEADER">
    <p:bg>
      <p:bgPr>
        <a:blipFill dpi="0" rotWithShape="1">
          <a:blip r:embed="rId2">
            <a:lum/>
          </a:blip>
          <a:srcRect/>
          <a:stretch>
            <a:fillRect/>
          </a:stretch>
        </a:blipFill>
        <a:effectLst/>
      </p:bgPr>
    </p:bg>
    <p:spTree>
      <p:nvGrpSpPr>
        <p:cNvPr id="1" name="Shape 10"/>
        <p:cNvGrpSpPr/>
        <p:nvPr/>
      </p:nvGrpSpPr>
      <p:grpSpPr>
        <a:xfrm>
          <a:off x="0" y="0"/>
          <a:ext cx="0" cy="0"/>
          <a:chOff x="0" y="0"/>
          <a:chExt cx="0" cy="0"/>
        </a:xfrm>
      </p:grpSpPr>
      <p:pic>
        <p:nvPicPr>
          <p:cNvPr id="13" name="Google Shape;13;p3" title="k20center-logo-variations_K20 Bug - White.png"/>
          <p:cNvPicPr preferRelativeResize="0"/>
          <p:nvPr/>
        </p:nvPicPr>
        <p:blipFill>
          <a:blip r:embed="rId3">
            <a:alphaModFix/>
          </a:blip>
          <a:stretch>
            <a:fillRect/>
          </a:stretch>
        </p:blipFill>
        <p:spPr>
          <a:xfrm>
            <a:off x="8428801" y="4450849"/>
            <a:ext cx="510701" cy="510702"/>
          </a:xfrm>
          <a:prstGeom prst="rect">
            <a:avLst/>
          </a:prstGeom>
          <a:noFill/>
          <a:ln>
            <a:noFill/>
          </a:ln>
        </p:spPr>
      </p:pic>
      <p:sp>
        <p:nvSpPr>
          <p:cNvPr id="3" name="Google Shape;12;p3">
            <a:extLst>
              <a:ext uri="{FF2B5EF4-FFF2-40B4-BE49-F238E27FC236}">
                <a16:creationId xmlns:a16="http://schemas.microsoft.com/office/drawing/2014/main" id="{D0250A39-DBED-22CF-513D-899F6ED4BA1A}"/>
              </a:ext>
            </a:extLst>
          </p:cNvPr>
          <p:cNvSpPr txBox="1">
            <a:spLocks noGrp="1"/>
          </p:cNvSpPr>
          <p:nvPr>
            <p:ph type="subTitle" idx="1" hasCustomPrompt="1"/>
          </p:nvPr>
        </p:nvSpPr>
        <p:spPr>
          <a:xfrm>
            <a:off x="456175" y="2834125"/>
            <a:ext cx="8232300" cy="792600"/>
          </a:xfrm>
          <a:prstGeom prst="rect">
            <a:avLst/>
          </a:prstGeom>
        </p:spPr>
        <p:txBody>
          <a:bodyPr spcFirstLastPara="1" wrap="square" lIns="91425" tIns="91425" rIns="91425" bIns="91425" anchor="t" anchorCtr="0">
            <a:normAutofit/>
          </a:bodyPr>
          <a:lstStyle>
            <a:lvl1pPr lvl="0">
              <a:lnSpc>
                <a:spcPct val="15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nSpc>
                <a:spcPct val="100000"/>
              </a:lnSpc>
              <a:spcBef>
                <a:spcPts val="0"/>
              </a:spcBef>
              <a:spcAft>
                <a:spcPts val="0"/>
              </a:spcAft>
              <a:buSzPts val="2700"/>
              <a:buFont typeface="Calibri"/>
              <a:buNone/>
              <a:defRPr sz="2700">
                <a:latin typeface="Calibri"/>
                <a:ea typeface="Calibri"/>
                <a:cs typeface="Calibri"/>
                <a:sym typeface="Calibri"/>
              </a:defRPr>
            </a:lvl2pPr>
            <a:lvl3pPr lvl="2">
              <a:lnSpc>
                <a:spcPct val="100000"/>
              </a:lnSpc>
              <a:spcBef>
                <a:spcPts val="0"/>
              </a:spcBef>
              <a:spcAft>
                <a:spcPts val="0"/>
              </a:spcAft>
              <a:buSzPts val="2700"/>
              <a:buFont typeface="Calibri"/>
              <a:buNone/>
              <a:defRPr sz="2700">
                <a:latin typeface="Calibri"/>
                <a:ea typeface="Calibri"/>
                <a:cs typeface="Calibri"/>
                <a:sym typeface="Calibri"/>
              </a:defRPr>
            </a:lvl3pPr>
            <a:lvl4pPr lvl="3">
              <a:lnSpc>
                <a:spcPct val="100000"/>
              </a:lnSpc>
              <a:spcBef>
                <a:spcPts val="0"/>
              </a:spcBef>
              <a:spcAft>
                <a:spcPts val="0"/>
              </a:spcAft>
              <a:buSzPts val="2700"/>
              <a:buFont typeface="Calibri"/>
              <a:buNone/>
              <a:defRPr sz="2700">
                <a:latin typeface="Calibri"/>
                <a:ea typeface="Calibri"/>
                <a:cs typeface="Calibri"/>
                <a:sym typeface="Calibri"/>
              </a:defRPr>
            </a:lvl4pPr>
            <a:lvl5pPr lvl="4">
              <a:lnSpc>
                <a:spcPct val="100000"/>
              </a:lnSpc>
              <a:spcBef>
                <a:spcPts val="0"/>
              </a:spcBef>
              <a:spcAft>
                <a:spcPts val="0"/>
              </a:spcAft>
              <a:buSzPts val="2700"/>
              <a:buFont typeface="Calibri"/>
              <a:buNone/>
              <a:defRPr sz="2700">
                <a:latin typeface="Calibri"/>
                <a:ea typeface="Calibri"/>
                <a:cs typeface="Calibri"/>
                <a:sym typeface="Calibri"/>
              </a:defRPr>
            </a:lvl5pPr>
            <a:lvl6pPr lvl="5">
              <a:lnSpc>
                <a:spcPct val="100000"/>
              </a:lnSpc>
              <a:spcBef>
                <a:spcPts val="0"/>
              </a:spcBef>
              <a:spcAft>
                <a:spcPts val="0"/>
              </a:spcAft>
              <a:buSzPts val="2700"/>
              <a:buFont typeface="Calibri"/>
              <a:buNone/>
              <a:defRPr sz="2700">
                <a:latin typeface="Calibri"/>
                <a:ea typeface="Calibri"/>
                <a:cs typeface="Calibri"/>
                <a:sym typeface="Calibri"/>
              </a:defRPr>
            </a:lvl6pPr>
            <a:lvl7pPr lvl="6">
              <a:lnSpc>
                <a:spcPct val="100000"/>
              </a:lnSpc>
              <a:spcBef>
                <a:spcPts val="0"/>
              </a:spcBef>
              <a:spcAft>
                <a:spcPts val="0"/>
              </a:spcAft>
              <a:buSzPts val="2700"/>
              <a:buFont typeface="Calibri"/>
              <a:buNone/>
              <a:defRPr sz="2700">
                <a:latin typeface="Calibri"/>
                <a:ea typeface="Calibri"/>
                <a:cs typeface="Calibri"/>
                <a:sym typeface="Calibri"/>
              </a:defRPr>
            </a:lvl7pPr>
            <a:lvl8pPr lvl="7">
              <a:lnSpc>
                <a:spcPct val="100000"/>
              </a:lnSpc>
              <a:spcBef>
                <a:spcPts val="0"/>
              </a:spcBef>
              <a:spcAft>
                <a:spcPts val="0"/>
              </a:spcAft>
              <a:buSzPts val="2700"/>
              <a:buFont typeface="Calibri"/>
              <a:buNone/>
              <a:defRPr sz="2700">
                <a:latin typeface="Calibri"/>
                <a:ea typeface="Calibri"/>
                <a:cs typeface="Calibri"/>
                <a:sym typeface="Calibri"/>
              </a:defRPr>
            </a:lvl8pPr>
            <a:lvl9pPr lvl="8">
              <a:lnSpc>
                <a:spcPct val="100000"/>
              </a:lnSpc>
              <a:spcBef>
                <a:spcPts val="0"/>
              </a:spcBef>
              <a:spcAft>
                <a:spcPts val="0"/>
              </a:spcAft>
              <a:buSzPts val="2700"/>
              <a:buFont typeface="Calibri"/>
              <a:buNone/>
              <a:defRPr sz="2700">
                <a:latin typeface="Calibri"/>
                <a:ea typeface="Calibri"/>
                <a:cs typeface="Calibri"/>
                <a:sym typeface="Calibri"/>
              </a:defRPr>
            </a:lvl9pPr>
          </a:lstStyle>
          <a:p>
            <a:r>
              <a:rPr lang="en-US" dirty="0"/>
              <a:t>Subtitle: Calibri Reg., 26pt</a:t>
            </a:r>
            <a:endParaRPr dirty="0"/>
          </a:p>
        </p:txBody>
      </p:sp>
      <p:sp>
        <p:nvSpPr>
          <p:cNvPr id="4" name="Google Shape;11;p3">
            <a:extLst>
              <a:ext uri="{FF2B5EF4-FFF2-40B4-BE49-F238E27FC236}">
                <a16:creationId xmlns:a16="http://schemas.microsoft.com/office/drawing/2014/main" id="{417E501A-52D0-FED6-AA58-420BD6D741D1}"/>
              </a:ext>
            </a:extLst>
          </p:cNvPr>
          <p:cNvSpPr txBox="1">
            <a:spLocks noGrp="1"/>
          </p:cNvSpPr>
          <p:nvPr>
            <p:ph type="ctrTitle" hasCustomPrompt="1"/>
          </p:nvPr>
        </p:nvSpPr>
        <p:spPr>
          <a:xfrm>
            <a:off x="455850" y="744575"/>
            <a:ext cx="8232300" cy="2052600"/>
          </a:xfrm>
          <a:prstGeom prst="rect">
            <a:avLst/>
          </a:prstGeom>
        </p:spPr>
        <p:txBody>
          <a:bodyPr spcFirstLastPara="1" wrap="square" lIns="91425" tIns="91425" rIns="91425" bIns="91425" anchor="b" anchorCtr="0">
            <a:normAutofit/>
          </a:bodyPr>
          <a:lstStyle>
            <a:lvl1pPr lvl="0">
              <a:lnSpc>
                <a:spcPct val="15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spcBef>
                <a:spcPts val="0"/>
              </a:spcBef>
              <a:spcAft>
                <a:spcPts val="0"/>
              </a:spcAft>
              <a:buSzPts val="5100"/>
              <a:buFont typeface="Calibri"/>
              <a:buNone/>
              <a:defRPr sz="5100">
                <a:latin typeface="Calibri"/>
                <a:ea typeface="Calibri"/>
                <a:cs typeface="Calibri"/>
                <a:sym typeface="Calibri"/>
              </a:defRPr>
            </a:lvl2pPr>
            <a:lvl3pPr lvl="2">
              <a:spcBef>
                <a:spcPts val="0"/>
              </a:spcBef>
              <a:spcAft>
                <a:spcPts val="0"/>
              </a:spcAft>
              <a:buSzPts val="5100"/>
              <a:buFont typeface="Calibri"/>
              <a:buNone/>
              <a:defRPr sz="5100">
                <a:latin typeface="Calibri"/>
                <a:ea typeface="Calibri"/>
                <a:cs typeface="Calibri"/>
                <a:sym typeface="Calibri"/>
              </a:defRPr>
            </a:lvl3pPr>
            <a:lvl4pPr lvl="3">
              <a:spcBef>
                <a:spcPts val="0"/>
              </a:spcBef>
              <a:spcAft>
                <a:spcPts val="0"/>
              </a:spcAft>
              <a:buSzPts val="5100"/>
              <a:buFont typeface="Calibri"/>
              <a:buNone/>
              <a:defRPr sz="5100">
                <a:latin typeface="Calibri"/>
                <a:ea typeface="Calibri"/>
                <a:cs typeface="Calibri"/>
                <a:sym typeface="Calibri"/>
              </a:defRPr>
            </a:lvl4pPr>
            <a:lvl5pPr lvl="4">
              <a:spcBef>
                <a:spcPts val="0"/>
              </a:spcBef>
              <a:spcAft>
                <a:spcPts val="0"/>
              </a:spcAft>
              <a:buSzPts val="5100"/>
              <a:buFont typeface="Calibri"/>
              <a:buNone/>
              <a:defRPr sz="5100">
                <a:latin typeface="Calibri"/>
                <a:ea typeface="Calibri"/>
                <a:cs typeface="Calibri"/>
                <a:sym typeface="Calibri"/>
              </a:defRPr>
            </a:lvl5pPr>
            <a:lvl6pPr lvl="5">
              <a:spcBef>
                <a:spcPts val="0"/>
              </a:spcBef>
              <a:spcAft>
                <a:spcPts val="0"/>
              </a:spcAft>
              <a:buSzPts val="5100"/>
              <a:buFont typeface="Calibri"/>
              <a:buNone/>
              <a:defRPr sz="5100">
                <a:latin typeface="Calibri"/>
                <a:ea typeface="Calibri"/>
                <a:cs typeface="Calibri"/>
                <a:sym typeface="Calibri"/>
              </a:defRPr>
            </a:lvl6pPr>
            <a:lvl7pPr lvl="6">
              <a:spcBef>
                <a:spcPts val="0"/>
              </a:spcBef>
              <a:spcAft>
                <a:spcPts val="0"/>
              </a:spcAft>
              <a:buSzPts val="5100"/>
              <a:buFont typeface="Calibri"/>
              <a:buNone/>
              <a:defRPr sz="5100">
                <a:latin typeface="Calibri"/>
                <a:ea typeface="Calibri"/>
                <a:cs typeface="Calibri"/>
                <a:sym typeface="Calibri"/>
              </a:defRPr>
            </a:lvl7pPr>
            <a:lvl8pPr lvl="7">
              <a:spcBef>
                <a:spcPts val="0"/>
              </a:spcBef>
              <a:spcAft>
                <a:spcPts val="0"/>
              </a:spcAft>
              <a:buSzPts val="5100"/>
              <a:buFont typeface="Calibri"/>
              <a:buNone/>
              <a:defRPr sz="5100">
                <a:latin typeface="Calibri"/>
                <a:ea typeface="Calibri"/>
                <a:cs typeface="Calibri"/>
                <a:sym typeface="Calibri"/>
              </a:defRPr>
            </a:lvl8pPr>
            <a:lvl9pPr lvl="8">
              <a:spcBef>
                <a:spcPts val="0"/>
              </a:spcBef>
              <a:spcAft>
                <a:spcPts val="0"/>
              </a:spcAft>
              <a:buSzPts val="5100"/>
              <a:buFont typeface="Calibri"/>
              <a:buNone/>
              <a:defRPr sz="5100">
                <a:latin typeface="Calibri"/>
                <a:ea typeface="Calibri"/>
                <a:cs typeface="Calibri"/>
                <a:sym typeface="Calibri"/>
              </a:defRPr>
            </a:lvl9pPr>
          </a:lstStyle>
          <a:p>
            <a:r>
              <a:rPr lang="en-US" dirty="0"/>
              <a:t>Title: Calibri Reg., 50pt</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userDrawn="1">
  <p:cSld name="Objective">
    <p:bg>
      <p:bgPr>
        <a:blipFill dpi="0" rotWithShape="1">
          <a:blip r:embed="rId2">
            <a:lum/>
          </a:blip>
          <a:srcRect/>
          <a:stretch>
            <a:fillRect/>
          </a:stretch>
        </a:blipFill>
        <a:effectLst/>
      </p:bgPr>
    </p:bg>
    <p:spTree>
      <p:nvGrpSpPr>
        <p:cNvPr id="1" name="Shape 14"/>
        <p:cNvGrpSpPr/>
        <p:nvPr/>
      </p:nvGrpSpPr>
      <p:grpSpPr>
        <a:xfrm>
          <a:off x="0" y="0"/>
          <a:ext cx="0" cy="0"/>
          <a:chOff x="0" y="0"/>
          <a:chExt cx="0" cy="0"/>
        </a:xfrm>
      </p:grpSpPr>
      <p:pic>
        <p:nvPicPr>
          <p:cNvPr id="17" name="Google Shape;17;p4" title="k20center-logo-variations_K20 Bug - White.png"/>
          <p:cNvPicPr preferRelativeResize="0"/>
          <p:nvPr/>
        </p:nvPicPr>
        <p:blipFill>
          <a:blip r:embed="rId3">
            <a:alphaModFix/>
          </a:blip>
          <a:stretch>
            <a:fillRect/>
          </a:stretch>
        </p:blipFill>
        <p:spPr>
          <a:xfrm>
            <a:off x="8428801" y="4450849"/>
            <a:ext cx="510701" cy="510702"/>
          </a:xfrm>
          <a:prstGeom prst="rect">
            <a:avLst/>
          </a:prstGeom>
          <a:noFill/>
          <a:ln>
            <a:noFill/>
          </a:ln>
        </p:spPr>
      </p:pic>
      <p:sp>
        <p:nvSpPr>
          <p:cNvPr id="2" name="Google Shape;15;p4">
            <a:extLst>
              <a:ext uri="{FF2B5EF4-FFF2-40B4-BE49-F238E27FC236}">
                <a16:creationId xmlns:a16="http://schemas.microsoft.com/office/drawing/2014/main" id="{3A755AE6-8F5E-B692-854D-9C43C5203B2A}"/>
              </a:ext>
            </a:extLst>
          </p:cNvPr>
          <p:cNvSpPr txBox="1">
            <a:spLocks noGrp="1"/>
          </p:cNvSpPr>
          <p:nvPr>
            <p:ph type="ctrTitle" hasCustomPrompt="1"/>
          </p:nvPr>
        </p:nvSpPr>
        <p:spPr>
          <a:xfrm>
            <a:off x="456175" y="744575"/>
            <a:ext cx="8232300" cy="2052600"/>
          </a:xfrm>
          <a:prstGeom prst="rect">
            <a:avLst/>
          </a:prstGeom>
        </p:spPr>
        <p:txBody>
          <a:bodyPr spcFirstLastPara="1" wrap="square" lIns="91425" tIns="91425" rIns="91425" bIns="91425" anchor="b" anchorCtr="0">
            <a:noAutofit/>
          </a:bodyPr>
          <a:lstStyle>
            <a:lvl1pPr lvl="0">
              <a:lnSpc>
                <a:spcPct val="15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spcBef>
                <a:spcPts val="0"/>
              </a:spcBef>
              <a:spcAft>
                <a:spcPts val="0"/>
              </a:spcAft>
              <a:buSzPts val="5100"/>
              <a:buFont typeface="Calibri"/>
              <a:buNone/>
              <a:defRPr sz="5100">
                <a:latin typeface="Calibri"/>
                <a:ea typeface="Calibri"/>
                <a:cs typeface="Calibri"/>
                <a:sym typeface="Calibri"/>
              </a:defRPr>
            </a:lvl2pPr>
            <a:lvl3pPr lvl="2">
              <a:spcBef>
                <a:spcPts val="0"/>
              </a:spcBef>
              <a:spcAft>
                <a:spcPts val="0"/>
              </a:spcAft>
              <a:buSzPts val="5100"/>
              <a:buFont typeface="Calibri"/>
              <a:buNone/>
              <a:defRPr sz="5100">
                <a:latin typeface="Calibri"/>
                <a:ea typeface="Calibri"/>
                <a:cs typeface="Calibri"/>
                <a:sym typeface="Calibri"/>
              </a:defRPr>
            </a:lvl3pPr>
            <a:lvl4pPr lvl="3">
              <a:spcBef>
                <a:spcPts val="0"/>
              </a:spcBef>
              <a:spcAft>
                <a:spcPts val="0"/>
              </a:spcAft>
              <a:buSzPts val="5100"/>
              <a:buFont typeface="Calibri"/>
              <a:buNone/>
              <a:defRPr sz="5100">
                <a:latin typeface="Calibri"/>
                <a:ea typeface="Calibri"/>
                <a:cs typeface="Calibri"/>
                <a:sym typeface="Calibri"/>
              </a:defRPr>
            </a:lvl4pPr>
            <a:lvl5pPr lvl="4">
              <a:spcBef>
                <a:spcPts val="0"/>
              </a:spcBef>
              <a:spcAft>
                <a:spcPts val="0"/>
              </a:spcAft>
              <a:buSzPts val="5100"/>
              <a:buFont typeface="Calibri"/>
              <a:buNone/>
              <a:defRPr sz="5100">
                <a:latin typeface="Calibri"/>
                <a:ea typeface="Calibri"/>
                <a:cs typeface="Calibri"/>
                <a:sym typeface="Calibri"/>
              </a:defRPr>
            </a:lvl5pPr>
            <a:lvl6pPr lvl="5">
              <a:spcBef>
                <a:spcPts val="0"/>
              </a:spcBef>
              <a:spcAft>
                <a:spcPts val="0"/>
              </a:spcAft>
              <a:buSzPts val="5100"/>
              <a:buFont typeface="Calibri"/>
              <a:buNone/>
              <a:defRPr sz="5100">
                <a:latin typeface="Calibri"/>
                <a:ea typeface="Calibri"/>
                <a:cs typeface="Calibri"/>
                <a:sym typeface="Calibri"/>
              </a:defRPr>
            </a:lvl6pPr>
            <a:lvl7pPr lvl="6">
              <a:spcBef>
                <a:spcPts val="0"/>
              </a:spcBef>
              <a:spcAft>
                <a:spcPts val="0"/>
              </a:spcAft>
              <a:buSzPts val="5100"/>
              <a:buFont typeface="Calibri"/>
              <a:buNone/>
              <a:defRPr sz="5100">
                <a:latin typeface="Calibri"/>
                <a:ea typeface="Calibri"/>
                <a:cs typeface="Calibri"/>
                <a:sym typeface="Calibri"/>
              </a:defRPr>
            </a:lvl7pPr>
            <a:lvl8pPr lvl="7">
              <a:spcBef>
                <a:spcPts val="0"/>
              </a:spcBef>
              <a:spcAft>
                <a:spcPts val="0"/>
              </a:spcAft>
              <a:buSzPts val="5100"/>
              <a:buFont typeface="Calibri"/>
              <a:buNone/>
              <a:defRPr sz="5100">
                <a:latin typeface="Calibri"/>
                <a:ea typeface="Calibri"/>
                <a:cs typeface="Calibri"/>
                <a:sym typeface="Calibri"/>
              </a:defRPr>
            </a:lvl8pPr>
            <a:lvl9pPr lvl="8">
              <a:spcBef>
                <a:spcPts val="0"/>
              </a:spcBef>
              <a:spcAft>
                <a:spcPts val="0"/>
              </a:spcAft>
              <a:buSzPts val="5100"/>
              <a:buFont typeface="Calibri"/>
              <a:buNone/>
              <a:defRPr sz="5100">
                <a:latin typeface="Calibri"/>
                <a:ea typeface="Calibri"/>
                <a:cs typeface="Calibri"/>
                <a:sym typeface="Calibri"/>
              </a:defRPr>
            </a:lvl9pPr>
          </a:lstStyle>
          <a:p>
            <a:r>
              <a:rPr lang="en-US" dirty="0"/>
              <a:t>Objective: Calibri Reg., 50pt</a:t>
            </a:r>
            <a:endParaRPr dirty="0"/>
          </a:p>
        </p:txBody>
      </p:sp>
      <p:sp>
        <p:nvSpPr>
          <p:cNvPr id="3" name="Google Shape;16;p4">
            <a:extLst>
              <a:ext uri="{FF2B5EF4-FFF2-40B4-BE49-F238E27FC236}">
                <a16:creationId xmlns:a16="http://schemas.microsoft.com/office/drawing/2014/main" id="{157EFD0C-D371-DE2D-CBBF-6DB5E19594E6}"/>
              </a:ext>
            </a:extLst>
          </p:cNvPr>
          <p:cNvSpPr txBox="1">
            <a:spLocks noGrp="1"/>
          </p:cNvSpPr>
          <p:nvPr>
            <p:ph type="subTitle" idx="1" hasCustomPrompt="1"/>
          </p:nvPr>
        </p:nvSpPr>
        <p:spPr>
          <a:xfrm>
            <a:off x="456175" y="2834125"/>
            <a:ext cx="8232300" cy="792600"/>
          </a:xfrm>
          <a:prstGeom prst="rect">
            <a:avLst/>
          </a:prstGeom>
        </p:spPr>
        <p:txBody>
          <a:bodyPr spcFirstLastPara="1" wrap="square" lIns="91425" tIns="91425" rIns="91425" bIns="91425" anchor="t" anchorCtr="0">
            <a:noAutofit/>
          </a:bodyPr>
          <a:lstStyle>
            <a:lvl1pPr marL="571500" marR="0" lvl="0" indent="-457200" algn="l" defTabSz="914400" rtl="0" eaLnBrk="1" fontAlgn="auto" latinLnBrk="0" hangingPunct="1">
              <a:lnSpc>
                <a:spcPct val="100000"/>
              </a:lnSpc>
              <a:spcBef>
                <a:spcPts val="0"/>
              </a:spcBef>
              <a:spcAft>
                <a:spcPts val="0"/>
              </a:spcAft>
              <a:buClr>
                <a:schemeClr val="lt1"/>
              </a:buClr>
              <a:buSzPts val="2600"/>
              <a:buFont typeface="System Font Regular"/>
              <a:buChar char="●"/>
              <a:tabLst/>
              <a:defRPr sz="2600">
                <a:solidFill>
                  <a:schemeClr val="lt1"/>
                </a:solidFill>
                <a:latin typeface="Calibri"/>
                <a:ea typeface="Calibri"/>
                <a:cs typeface="Calibri"/>
                <a:sym typeface="Calibri"/>
              </a:defRPr>
            </a:lvl1pPr>
            <a:lvl2pPr lvl="1">
              <a:lnSpc>
                <a:spcPct val="100000"/>
              </a:lnSpc>
              <a:spcBef>
                <a:spcPts val="0"/>
              </a:spcBef>
              <a:spcAft>
                <a:spcPts val="0"/>
              </a:spcAft>
              <a:buSzPts val="2700"/>
              <a:buFont typeface="Calibri"/>
              <a:buNone/>
              <a:defRPr sz="2700">
                <a:latin typeface="Calibri"/>
                <a:ea typeface="Calibri"/>
                <a:cs typeface="Calibri"/>
                <a:sym typeface="Calibri"/>
              </a:defRPr>
            </a:lvl2pPr>
            <a:lvl3pPr lvl="2">
              <a:lnSpc>
                <a:spcPct val="100000"/>
              </a:lnSpc>
              <a:spcBef>
                <a:spcPts val="0"/>
              </a:spcBef>
              <a:spcAft>
                <a:spcPts val="0"/>
              </a:spcAft>
              <a:buSzPts val="2700"/>
              <a:buFont typeface="Calibri"/>
              <a:buNone/>
              <a:defRPr sz="2700">
                <a:latin typeface="Calibri"/>
                <a:ea typeface="Calibri"/>
                <a:cs typeface="Calibri"/>
                <a:sym typeface="Calibri"/>
              </a:defRPr>
            </a:lvl3pPr>
            <a:lvl4pPr lvl="3">
              <a:lnSpc>
                <a:spcPct val="100000"/>
              </a:lnSpc>
              <a:spcBef>
                <a:spcPts val="0"/>
              </a:spcBef>
              <a:spcAft>
                <a:spcPts val="0"/>
              </a:spcAft>
              <a:buSzPts val="2700"/>
              <a:buFont typeface="Calibri"/>
              <a:buNone/>
              <a:defRPr sz="2700">
                <a:latin typeface="Calibri"/>
                <a:ea typeface="Calibri"/>
                <a:cs typeface="Calibri"/>
                <a:sym typeface="Calibri"/>
              </a:defRPr>
            </a:lvl4pPr>
            <a:lvl5pPr lvl="4">
              <a:lnSpc>
                <a:spcPct val="100000"/>
              </a:lnSpc>
              <a:spcBef>
                <a:spcPts val="0"/>
              </a:spcBef>
              <a:spcAft>
                <a:spcPts val="0"/>
              </a:spcAft>
              <a:buSzPts val="2700"/>
              <a:buFont typeface="Calibri"/>
              <a:buNone/>
              <a:defRPr sz="2700">
                <a:latin typeface="Calibri"/>
                <a:ea typeface="Calibri"/>
                <a:cs typeface="Calibri"/>
                <a:sym typeface="Calibri"/>
              </a:defRPr>
            </a:lvl5pPr>
            <a:lvl6pPr lvl="5">
              <a:lnSpc>
                <a:spcPct val="100000"/>
              </a:lnSpc>
              <a:spcBef>
                <a:spcPts val="0"/>
              </a:spcBef>
              <a:spcAft>
                <a:spcPts val="0"/>
              </a:spcAft>
              <a:buSzPts val="2700"/>
              <a:buFont typeface="Calibri"/>
              <a:buNone/>
              <a:defRPr sz="2700">
                <a:latin typeface="Calibri"/>
                <a:ea typeface="Calibri"/>
                <a:cs typeface="Calibri"/>
                <a:sym typeface="Calibri"/>
              </a:defRPr>
            </a:lvl6pPr>
            <a:lvl7pPr lvl="6">
              <a:lnSpc>
                <a:spcPct val="100000"/>
              </a:lnSpc>
              <a:spcBef>
                <a:spcPts val="0"/>
              </a:spcBef>
              <a:spcAft>
                <a:spcPts val="0"/>
              </a:spcAft>
              <a:buSzPts val="2700"/>
              <a:buFont typeface="Calibri"/>
              <a:buNone/>
              <a:defRPr sz="2700">
                <a:latin typeface="Calibri"/>
                <a:ea typeface="Calibri"/>
                <a:cs typeface="Calibri"/>
                <a:sym typeface="Calibri"/>
              </a:defRPr>
            </a:lvl7pPr>
            <a:lvl8pPr lvl="7">
              <a:lnSpc>
                <a:spcPct val="100000"/>
              </a:lnSpc>
              <a:spcBef>
                <a:spcPts val="0"/>
              </a:spcBef>
              <a:spcAft>
                <a:spcPts val="0"/>
              </a:spcAft>
              <a:buSzPts val="2700"/>
              <a:buFont typeface="Calibri"/>
              <a:buNone/>
              <a:defRPr sz="2700">
                <a:latin typeface="Calibri"/>
                <a:ea typeface="Calibri"/>
                <a:cs typeface="Calibri"/>
                <a:sym typeface="Calibri"/>
              </a:defRPr>
            </a:lvl8pPr>
            <a:lvl9pPr lvl="8">
              <a:lnSpc>
                <a:spcPct val="100000"/>
              </a:lnSpc>
              <a:spcBef>
                <a:spcPts val="0"/>
              </a:spcBef>
              <a:spcAft>
                <a:spcPts val="0"/>
              </a:spcAft>
              <a:buSzPts val="2700"/>
              <a:buFont typeface="Calibri"/>
              <a:buNone/>
              <a:defRPr sz="2700">
                <a:latin typeface="Calibri"/>
                <a:ea typeface="Calibri"/>
                <a:cs typeface="Calibri"/>
                <a:sym typeface="Calibri"/>
              </a:defRPr>
            </a:lvl9pPr>
          </a:lstStyle>
          <a:p>
            <a:pPr marL="457200" marR="0" lvl="0" indent="-342900" algn="l" defTabSz="914400" rtl="0" eaLnBrk="1" fontAlgn="auto" latinLnBrk="0" hangingPunct="1">
              <a:lnSpc>
                <a:spcPct val="100000"/>
              </a:lnSpc>
              <a:spcBef>
                <a:spcPts val="0"/>
              </a:spcBef>
              <a:spcAft>
                <a:spcPts val="0"/>
              </a:spcAft>
              <a:buClr>
                <a:schemeClr val="lt1"/>
              </a:buClr>
              <a:buSzPts val="2600"/>
              <a:tabLst/>
              <a:defRPr/>
            </a:pPr>
            <a:r>
              <a:rPr lang="en-US" dirty="0"/>
              <a:t>Subtitle: Calibri Reg., 26pt</a:t>
            </a:r>
          </a:p>
          <a:p>
            <a:pPr marL="457200" marR="0" lvl="0" indent="-342900" algn="l" defTabSz="914400" rtl="0" eaLnBrk="1" fontAlgn="auto" latinLnBrk="0" hangingPunct="1">
              <a:lnSpc>
                <a:spcPct val="100000"/>
              </a:lnSpc>
              <a:spcBef>
                <a:spcPts val="0"/>
              </a:spcBef>
              <a:spcAft>
                <a:spcPts val="0"/>
              </a:spcAft>
              <a:buClr>
                <a:schemeClr val="lt1"/>
              </a:buClr>
              <a:buSzPts val="2600"/>
              <a:tabLst/>
              <a:defRPr/>
            </a:pPr>
            <a:r>
              <a:rPr lang="en-US" dirty="0"/>
              <a:t>Use bullet points if there are multiple questions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estion/Objective" preserve="1" userDrawn="1">
  <p:cSld name="Essential Question">
    <p:bg>
      <p:bgPr>
        <a:blipFill>
          <a:blip r:embed="rId2">
            <a:alphaModFix/>
          </a:blip>
          <a:stretch>
            <a:fillRect/>
          </a:stretch>
        </a:blipFill>
        <a:effectLst/>
      </p:bgPr>
    </p:bg>
    <p:spTree>
      <p:nvGrpSpPr>
        <p:cNvPr id="1" name="Shape 14"/>
        <p:cNvGrpSpPr/>
        <p:nvPr/>
      </p:nvGrpSpPr>
      <p:grpSpPr>
        <a:xfrm>
          <a:off x="0" y="0"/>
          <a:ext cx="0" cy="0"/>
          <a:chOff x="0" y="0"/>
          <a:chExt cx="0" cy="0"/>
        </a:xfrm>
      </p:grpSpPr>
      <p:pic>
        <p:nvPicPr>
          <p:cNvPr id="17" name="Google Shape;17;p4" title="k20center-logo-variations_K20 Bug - White.png"/>
          <p:cNvPicPr preferRelativeResize="0"/>
          <p:nvPr/>
        </p:nvPicPr>
        <p:blipFill>
          <a:blip r:embed="rId3">
            <a:alphaModFix/>
          </a:blip>
          <a:stretch>
            <a:fillRect/>
          </a:stretch>
        </p:blipFill>
        <p:spPr>
          <a:xfrm>
            <a:off x="8428801" y="4450849"/>
            <a:ext cx="510701" cy="510702"/>
          </a:xfrm>
          <a:prstGeom prst="rect">
            <a:avLst/>
          </a:prstGeom>
          <a:noFill/>
          <a:ln>
            <a:noFill/>
          </a:ln>
        </p:spPr>
      </p:pic>
      <p:sp>
        <p:nvSpPr>
          <p:cNvPr id="5" name="Google Shape;15;p4">
            <a:extLst>
              <a:ext uri="{FF2B5EF4-FFF2-40B4-BE49-F238E27FC236}">
                <a16:creationId xmlns:a16="http://schemas.microsoft.com/office/drawing/2014/main" id="{FBA6BE57-3E30-859E-4D3E-3A8E96F2BC7B}"/>
              </a:ext>
            </a:extLst>
          </p:cNvPr>
          <p:cNvSpPr txBox="1">
            <a:spLocks noGrp="1"/>
          </p:cNvSpPr>
          <p:nvPr>
            <p:ph type="ctrTitle" hasCustomPrompt="1"/>
          </p:nvPr>
        </p:nvSpPr>
        <p:spPr>
          <a:xfrm>
            <a:off x="456175" y="744575"/>
            <a:ext cx="8232300" cy="2052600"/>
          </a:xfrm>
          <a:prstGeom prst="rect">
            <a:avLst/>
          </a:prstGeom>
        </p:spPr>
        <p:txBody>
          <a:bodyPr spcFirstLastPara="1" wrap="square" lIns="91425" tIns="91425" rIns="91425" bIns="91425" anchor="b" anchorCtr="0">
            <a:noAutofit/>
          </a:bodyPr>
          <a:lstStyle>
            <a:lvl1pPr lvl="0">
              <a:lnSpc>
                <a:spcPct val="15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spcBef>
                <a:spcPts val="0"/>
              </a:spcBef>
              <a:spcAft>
                <a:spcPts val="0"/>
              </a:spcAft>
              <a:buSzPts val="5100"/>
              <a:buFont typeface="Calibri"/>
              <a:buNone/>
              <a:defRPr sz="5100">
                <a:latin typeface="Calibri"/>
                <a:ea typeface="Calibri"/>
                <a:cs typeface="Calibri"/>
                <a:sym typeface="Calibri"/>
              </a:defRPr>
            </a:lvl2pPr>
            <a:lvl3pPr lvl="2">
              <a:spcBef>
                <a:spcPts val="0"/>
              </a:spcBef>
              <a:spcAft>
                <a:spcPts val="0"/>
              </a:spcAft>
              <a:buSzPts val="5100"/>
              <a:buFont typeface="Calibri"/>
              <a:buNone/>
              <a:defRPr sz="5100">
                <a:latin typeface="Calibri"/>
                <a:ea typeface="Calibri"/>
                <a:cs typeface="Calibri"/>
                <a:sym typeface="Calibri"/>
              </a:defRPr>
            </a:lvl3pPr>
            <a:lvl4pPr lvl="3">
              <a:spcBef>
                <a:spcPts val="0"/>
              </a:spcBef>
              <a:spcAft>
                <a:spcPts val="0"/>
              </a:spcAft>
              <a:buSzPts val="5100"/>
              <a:buFont typeface="Calibri"/>
              <a:buNone/>
              <a:defRPr sz="5100">
                <a:latin typeface="Calibri"/>
                <a:ea typeface="Calibri"/>
                <a:cs typeface="Calibri"/>
                <a:sym typeface="Calibri"/>
              </a:defRPr>
            </a:lvl4pPr>
            <a:lvl5pPr lvl="4">
              <a:spcBef>
                <a:spcPts val="0"/>
              </a:spcBef>
              <a:spcAft>
                <a:spcPts val="0"/>
              </a:spcAft>
              <a:buSzPts val="5100"/>
              <a:buFont typeface="Calibri"/>
              <a:buNone/>
              <a:defRPr sz="5100">
                <a:latin typeface="Calibri"/>
                <a:ea typeface="Calibri"/>
                <a:cs typeface="Calibri"/>
                <a:sym typeface="Calibri"/>
              </a:defRPr>
            </a:lvl5pPr>
            <a:lvl6pPr lvl="5">
              <a:spcBef>
                <a:spcPts val="0"/>
              </a:spcBef>
              <a:spcAft>
                <a:spcPts val="0"/>
              </a:spcAft>
              <a:buSzPts val="5100"/>
              <a:buFont typeface="Calibri"/>
              <a:buNone/>
              <a:defRPr sz="5100">
                <a:latin typeface="Calibri"/>
                <a:ea typeface="Calibri"/>
                <a:cs typeface="Calibri"/>
                <a:sym typeface="Calibri"/>
              </a:defRPr>
            </a:lvl6pPr>
            <a:lvl7pPr lvl="6">
              <a:spcBef>
                <a:spcPts val="0"/>
              </a:spcBef>
              <a:spcAft>
                <a:spcPts val="0"/>
              </a:spcAft>
              <a:buSzPts val="5100"/>
              <a:buFont typeface="Calibri"/>
              <a:buNone/>
              <a:defRPr sz="5100">
                <a:latin typeface="Calibri"/>
                <a:ea typeface="Calibri"/>
                <a:cs typeface="Calibri"/>
                <a:sym typeface="Calibri"/>
              </a:defRPr>
            </a:lvl7pPr>
            <a:lvl8pPr lvl="7">
              <a:spcBef>
                <a:spcPts val="0"/>
              </a:spcBef>
              <a:spcAft>
                <a:spcPts val="0"/>
              </a:spcAft>
              <a:buSzPts val="5100"/>
              <a:buFont typeface="Calibri"/>
              <a:buNone/>
              <a:defRPr sz="5100">
                <a:latin typeface="Calibri"/>
                <a:ea typeface="Calibri"/>
                <a:cs typeface="Calibri"/>
                <a:sym typeface="Calibri"/>
              </a:defRPr>
            </a:lvl8pPr>
            <a:lvl9pPr lvl="8">
              <a:spcBef>
                <a:spcPts val="0"/>
              </a:spcBef>
              <a:spcAft>
                <a:spcPts val="0"/>
              </a:spcAft>
              <a:buSzPts val="5100"/>
              <a:buFont typeface="Calibri"/>
              <a:buNone/>
              <a:defRPr sz="5100">
                <a:latin typeface="Calibri"/>
                <a:ea typeface="Calibri"/>
                <a:cs typeface="Calibri"/>
                <a:sym typeface="Calibri"/>
              </a:defRPr>
            </a:lvl9pPr>
          </a:lstStyle>
          <a:p>
            <a:r>
              <a:rPr lang="en-US" dirty="0"/>
              <a:t>Essential Q: Calibri Reg., 50pt</a:t>
            </a:r>
            <a:endParaRPr dirty="0"/>
          </a:p>
        </p:txBody>
      </p:sp>
      <p:sp>
        <p:nvSpPr>
          <p:cNvPr id="6" name="Google Shape;16;p4">
            <a:extLst>
              <a:ext uri="{FF2B5EF4-FFF2-40B4-BE49-F238E27FC236}">
                <a16:creationId xmlns:a16="http://schemas.microsoft.com/office/drawing/2014/main" id="{562D34DC-7199-C97A-6FDD-E3347F3701D1}"/>
              </a:ext>
            </a:extLst>
          </p:cNvPr>
          <p:cNvSpPr txBox="1">
            <a:spLocks noGrp="1"/>
          </p:cNvSpPr>
          <p:nvPr>
            <p:ph type="subTitle" idx="1" hasCustomPrompt="1"/>
          </p:nvPr>
        </p:nvSpPr>
        <p:spPr>
          <a:xfrm>
            <a:off x="456175" y="2834125"/>
            <a:ext cx="8232300" cy="792600"/>
          </a:xfrm>
          <a:prstGeom prst="rect">
            <a:avLst/>
          </a:prstGeom>
        </p:spPr>
        <p:txBody>
          <a:bodyPr spcFirstLastPara="1" wrap="square" lIns="91425" tIns="91425" rIns="91425" bIns="91425" anchor="t" anchorCtr="0">
            <a:noAutofit/>
          </a:bodyPr>
          <a:lstStyle>
            <a:lvl1pPr marL="571500" marR="0" lvl="0" indent="-457200" algn="l" defTabSz="914400" rtl="0" eaLnBrk="1" fontAlgn="auto" latinLnBrk="0" hangingPunct="1">
              <a:lnSpc>
                <a:spcPct val="100000"/>
              </a:lnSpc>
              <a:spcBef>
                <a:spcPts val="0"/>
              </a:spcBef>
              <a:spcAft>
                <a:spcPts val="0"/>
              </a:spcAft>
              <a:buClr>
                <a:schemeClr val="lt1"/>
              </a:buClr>
              <a:buSzPts val="2600"/>
              <a:buFont typeface="System Font Regular"/>
              <a:buChar char="●"/>
              <a:tabLst/>
              <a:defRPr sz="2600">
                <a:solidFill>
                  <a:schemeClr val="lt1"/>
                </a:solidFill>
                <a:latin typeface="Calibri"/>
                <a:ea typeface="Calibri"/>
                <a:cs typeface="Calibri"/>
                <a:sym typeface="Calibri"/>
              </a:defRPr>
            </a:lvl1pPr>
            <a:lvl2pPr lvl="1">
              <a:lnSpc>
                <a:spcPct val="100000"/>
              </a:lnSpc>
              <a:spcBef>
                <a:spcPts val="0"/>
              </a:spcBef>
              <a:spcAft>
                <a:spcPts val="0"/>
              </a:spcAft>
              <a:buSzPts val="2700"/>
              <a:buFont typeface="Calibri"/>
              <a:buNone/>
              <a:defRPr sz="2700">
                <a:latin typeface="Calibri"/>
                <a:ea typeface="Calibri"/>
                <a:cs typeface="Calibri"/>
                <a:sym typeface="Calibri"/>
              </a:defRPr>
            </a:lvl2pPr>
            <a:lvl3pPr lvl="2">
              <a:lnSpc>
                <a:spcPct val="100000"/>
              </a:lnSpc>
              <a:spcBef>
                <a:spcPts val="0"/>
              </a:spcBef>
              <a:spcAft>
                <a:spcPts val="0"/>
              </a:spcAft>
              <a:buSzPts val="2700"/>
              <a:buFont typeface="Calibri"/>
              <a:buNone/>
              <a:defRPr sz="2700">
                <a:latin typeface="Calibri"/>
                <a:ea typeface="Calibri"/>
                <a:cs typeface="Calibri"/>
                <a:sym typeface="Calibri"/>
              </a:defRPr>
            </a:lvl3pPr>
            <a:lvl4pPr lvl="3">
              <a:lnSpc>
                <a:spcPct val="100000"/>
              </a:lnSpc>
              <a:spcBef>
                <a:spcPts val="0"/>
              </a:spcBef>
              <a:spcAft>
                <a:spcPts val="0"/>
              </a:spcAft>
              <a:buSzPts val="2700"/>
              <a:buFont typeface="Calibri"/>
              <a:buNone/>
              <a:defRPr sz="2700">
                <a:latin typeface="Calibri"/>
                <a:ea typeface="Calibri"/>
                <a:cs typeface="Calibri"/>
                <a:sym typeface="Calibri"/>
              </a:defRPr>
            </a:lvl4pPr>
            <a:lvl5pPr lvl="4">
              <a:lnSpc>
                <a:spcPct val="100000"/>
              </a:lnSpc>
              <a:spcBef>
                <a:spcPts val="0"/>
              </a:spcBef>
              <a:spcAft>
                <a:spcPts val="0"/>
              </a:spcAft>
              <a:buSzPts val="2700"/>
              <a:buFont typeface="Calibri"/>
              <a:buNone/>
              <a:defRPr sz="2700">
                <a:latin typeface="Calibri"/>
                <a:ea typeface="Calibri"/>
                <a:cs typeface="Calibri"/>
                <a:sym typeface="Calibri"/>
              </a:defRPr>
            </a:lvl5pPr>
            <a:lvl6pPr lvl="5">
              <a:lnSpc>
                <a:spcPct val="100000"/>
              </a:lnSpc>
              <a:spcBef>
                <a:spcPts val="0"/>
              </a:spcBef>
              <a:spcAft>
                <a:spcPts val="0"/>
              </a:spcAft>
              <a:buSzPts val="2700"/>
              <a:buFont typeface="Calibri"/>
              <a:buNone/>
              <a:defRPr sz="2700">
                <a:latin typeface="Calibri"/>
                <a:ea typeface="Calibri"/>
                <a:cs typeface="Calibri"/>
                <a:sym typeface="Calibri"/>
              </a:defRPr>
            </a:lvl6pPr>
            <a:lvl7pPr lvl="6">
              <a:lnSpc>
                <a:spcPct val="100000"/>
              </a:lnSpc>
              <a:spcBef>
                <a:spcPts val="0"/>
              </a:spcBef>
              <a:spcAft>
                <a:spcPts val="0"/>
              </a:spcAft>
              <a:buSzPts val="2700"/>
              <a:buFont typeface="Calibri"/>
              <a:buNone/>
              <a:defRPr sz="2700">
                <a:latin typeface="Calibri"/>
                <a:ea typeface="Calibri"/>
                <a:cs typeface="Calibri"/>
                <a:sym typeface="Calibri"/>
              </a:defRPr>
            </a:lvl7pPr>
            <a:lvl8pPr lvl="7">
              <a:lnSpc>
                <a:spcPct val="100000"/>
              </a:lnSpc>
              <a:spcBef>
                <a:spcPts val="0"/>
              </a:spcBef>
              <a:spcAft>
                <a:spcPts val="0"/>
              </a:spcAft>
              <a:buSzPts val="2700"/>
              <a:buFont typeface="Calibri"/>
              <a:buNone/>
              <a:defRPr sz="2700">
                <a:latin typeface="Calibri"/>
                <a:ea typeface="Calibri"/>
                <a:cs typeface="Calibri"/>
                <a:sym typeface="Calibri"/>
              </a:defRPr>
            </a:lvl8pPr>
            <a:lvl9pPr lvl="8">
              <a:lnSpc>
                <a:spcPct val="100000"/>
              </a:lnSpc>
              <a:spcBef>
                <a:spcPts val="0"/>
              </a:spcBef>
              <a:spcAft>
                <a:spcPts val="0"/>
              </a:spcAft>
              <a:buSzPts val="2700"/>
              <a:buFont typeface="Calibri"/>
              <a:buNone/>
              <a:defRPr sz="2700">
                <a:latin typeface="Calibri"/>
                <a:ea typeface="Calibri"/>
                <a:cs typeface="Calibri"/>
                <a:sym typeface="Calibri"/>
              </a:defRPr>
            </a:lvl9pPr>
          </a:lstStyle>
          <a:p>
            <a:pPr marL="457200" marR="0" lvl="0" indent="-342900" algn="l" defTabSz="914400" rtl="0" eaLnBrk="1" fontAlgn="auto" latinLnBrk="0" hangingPunct="1">
              <a:lnSpc>
                <a:spcPct val="100000"/>
              </a:lnSpc>
              <a:spcBef>
                <a:spcPts val="0"/>
              </a:spcBef>
              <a:spcAft>
                <a:spcPts val="0"/>
              </a:spcAft>
              <a:buClr>
                <a:schemeClr val="lt1"/>
              </a:buClr>
              <a:buSzPts val="2600"/>
              <a:tabLst/>
              <a:defRPr/>
            </a:pPr>
            <a:r>
              <a:rPr lang="en-US" dirty="0"/>
              <a:t>Subtitle: Calibri Reg., 26pt</a:t>
            </a:r>
          </a:p>
          <a:p>
            <a:pPr marL="457200" marR="0" lvl="0" indent="-342900" algn="l" defTabSz="914400" rtl="0" eaLnBrk="1" fontAlgn="auto" latinLnBrk="0" hangingPunct="1">
              <a:lnSpc>
                <a:spcPct val="100000"/>
              </a:lnSpc>
              <a:spcBef>
                <a:spcPts val="0"/>
              </a:spcBef>
              <a:spcAft>
                <a:spcPts val="0"/>
              </a:spcAft>
              <a:buClr>
                <a:schemeClr val="lt1"/>
              </a:buClr>
              <a:buSzPts val="2600"/>
              <a:tabLst/>
              <a:defRPr/>
            </a:pPr>
            <a:r>
              <a:rPr lang="en-US" dirty="0"/>
              <a:t>Use bullet points if there are multiple questions</a:t>
            </a:r>
          </a:p>
        </p:txBody>
      </p:sp>
    </p:spTree>
    <p:extLst>
      <p:ext uri="{BB962C8B-B14F-4D97-AF65-F5344CB8AC3E}">
        <p14:creationId xmlns:p14="http://schemas.microsoft.com/office/powerpoint/2010/main" val="1059239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Layout" userDrawn="1">
  <p:cSld name="Content - 1 Column">
    <p:bg>
      <p:bgPr>
        <a:solidFill>
          <a:schemeClr val="lt1"/>
        </a:solidFill>
        <a:effectLst/>
      </p:bgPr>
    </p:bg>
    <p:spTree>
      <p:nvGrpSpPr>
        <p:cNvPr id="1" name="Shape 18"/>
        <p:cNvGrpSpPr/>
        <p:nvPr/>
      </p:nvGrpSpPr>
      <p:grpSpPr>
        <a:xfrm>
          <a:off x="0" y="0"/>
          <a:ext cx="0" cy="0"/>
          <a:chOff x="0" y="0"/>
          <a:chExt cx="0" cy="0"/>
        </a:xfrm>
      </p:grpSpPr>
      <p:pic>
        <p:nvPicPr>
          <p:cNvPr id="19" name="Google Shape;19;p5" title="k20center-logo-variations_K20 - Bug Color.png"/>
          <p:cNvPicPr preferRelativeResize="0"/>
          <p:nvPr/>
        </p:nvPicPr>
        <p:blipFill>
          <a:blip r:embed="rId2">
            <a:alphaModFix/>
          </a:blip>
          <a:stretch>
            <a:fillRect/>
          </a:stretch>
        </p:blipFill>
        <p:spPr>
          <a:xfrm>
            <a:off x="8428800" y="4450850"/>
            <a:ext cx="510701" cy="510702"/>
          </a:xfrm>
          <a:prstGeom prst="rect">
            <a:avLst/>
          </a:prstGeom>
          <a:noFill/>
          <a:ln>
            <a:noFill/>
          </a:ln>
        </p:spPr>
      </p:pic>
      <p:sp>
        <p:nvSpPr>
          <p:cNvPr id="20" name="Google Shape;20;p5"/>
          <p:cNvSpPr txBox="1">
            <a:spLocks noGrp="1"/>
          </p:cNvSpPr>
          <p:nvPr>
            <p:ph type="title" hasCustomPrompt="1"/>
          </p:nvPr>
        </p:nvSpPr>
        <p:spPr>
          <a:xfrm>
            <a:off x="456175" y="445024"/>
            <a:ext cx="8225400" cy="818087"/>
          </a:xfrm>
          <a:prstGeom prst="rect">
            <a:avLst/>
          </a:prstGeom>
        </p:spPr>
        <p:txBody>
          <a:bodyPr spcFirstLastPara="1" wrap="square" lIns="91425" tIns="91425" rIns="91425" bIns="91425" anchor="t" anchorCtr="0">
            <a:noAutofit/>
          </a:bodyPr>
          <a:lstStyle>
            <a:lvl1pPr lvl="0">
              <a:lnSpc>
                <a:spcPct val="150000"/>
              </a:lnSpc>
              <a:spcBef>
                <a:spcPts val="0"/>
              </a:spcBef>
              <a:spcAft>
                <a:spcPts val="0"/>
              </a:spcAft>
              <a:buClr>
                <a:srgbClr val="91192A"/>
              </a:buClr>
              <a:buSzPts val="3600"/>
              <a:buFont typeface="Calibri"/>
              <a:buNone/>
              <a:defRPr sz="3600">
                <a:solidFill>
                  <a:schemeClr val="accent3"/>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dirty="0"/>
              <a:t>Title: Calibri Reg., 36pt</a:t>
            </a:r>
            <a:endParaRPr dirty="0"/>
          </a:p>
        </p:txBody>
      </p:sp>
      <p:sp>
        <p:nvSpPr>
          <p:cNvPr id="21" name="Google Shape;21;p5"/>
          <p:cNvSpPr txBox="1">
            <a:spLocks noGrp="1"/>
          </p:cNvSpPr>
          <p:nvPr>
            <p:ph type="body" idx="1" hasCustomPrompt="1"/>
          </p:nvPr>
        </p:nvSpPr>
        <p:spPr>
          <a:xfrm>
            <a:off x="456300" y="1263111"/>
            <a:ext cx="8225400" cy="1968286"/>
          </a:xfrm>
          <a:prstGeom prst="rect">
            <a:avLst/>
          </a:prstGeom>
          <a:noFill/>
        </p:spPr>
        <p:txBody>
          <a:bodyPr spcFirstLastPara="1" wrap="square" lIns="91425" tIns="91425" rIns="91425" bIns="91425" anchor="t" anchorCtr="0">
            <a:noAutofit/>
          </a:bodyPr>
          <a:lstStyle>
            <a:lvl1pPr marL="457200" lvl="0" indent="-393700">
              <a:lnSpc>
                <a:spcPct val="150000"/>
              </a:lnSpc>
              <a:spcBef>
                <a:spcPts val="0"/>
              </a:spcBef>
              <a:spcAft>
                <a:spcPts val="0"/>
              </a:spcAft>
              <a:buClr>
                <a:schemeClr val="accent3"/>
              </a:buClr>
              <a:buSzPts val="2600"/>
              <a:buFont typeface="System Font Regular"/>
              <a:buChar char="●"/>
              <a:defRPr sz="2600" b="0" cap="none" spc="0">
                <a:ln>
                  <a:noFill/>
                </a:ln>
                <a:solidFill>
                  <a:schemeClr val="tx1"/>
                </a:solidFill>
                <a:effectLst/>
                <a:latin typeface="Calibri"/>
                <a:ea typeface="Calibri"/>
                <a:cs typeface="Calibri"/>
                <a:sym typeface="Calibri"/>
              </a:defRPr>
            </a:lvl1pPr>
            <a:lvl2pPr marL="914400" lvl="1" indent="-393700">
              <a:lnSpc>
                <a:spcPct val="150000"/>
              </a:lnSpc>
              <a:spcBef>
                <a:spcPts val="0"/>
              </a:spcBef>
              <a:spcAft>
                <a:spcPts val="0"/>
              </a:spcAft>
              <a:buClr>
                <a:schemeClr val="accent2"/>
              </a:buClr>
              <a:buSzPts val="2600"/>
              <a:buFont typeface="Courier New" panose="02070309020205020404" pitchFamily="49" charset="0"/>
              <a:buChar char="o"/>
              <a:defRPr sz="2600">
                <a:solidFill>
                  <a:schemeClr val="dk1"/>
                </a:solidFill>
                <a:latin typeface="Calibri"/>
                <a:ea typeface="Calibri"/>
                <a:cs typeface="Calibri"/>
                <a:sym typeface="Calibri"/>
              </a:defRPr>
            </a:lvl2pPr>
            <a:lvl3pPr marL="1435100" lvl="2" indent="-457200">
              <a:lnSpc>
                <a:spcPct val="150000"/>
              </a:lnSpc>
              <a:spcBef>
                <a:spcPts val="0"/>
              </a:spcBef>
              <a:spcAft>
                <a:spcPts val="0"/>
              </a:spcAft>
              <a:buClr>
                <a:schemeClr val="accent4"/>
              </a:buClr>
              <a:buSzPts val="2600"/>
              <a:buFont typeface="Wingdings" pitchFamily="2" charset="2"/>
              <a:buChar char="§"/>
              <a:defRPr sz="2600">
                <a:solidFill>
                  <a:schemeClr val="dk1"/>
                </a:solidFill>
                <a:latin typeface="Calibri"/>
                <a:ea typeface="Calibri"/>
                <a:cs typeface="Calibri"/>
                <a:sym typeface="Calibri"/>
              </a:defRPr>
            </a:lvl3pPr>
            <a:lvl4pPr marL="1828800" lvl="3" indent="-393700">
              <a:lnSpc>
                <a:spcPct val="150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r>
              <a:rPr lang="en-US" dirty="0"/>
              <a:t>Content: Calibri Reg., 26pt (minimum 18pt if needed)</a:t>
            </a:r>
          </a:p>
          <a:p>
            <a:pPr lvl="1"/>
            <a:r>
              <a:rPr lang="en-US" dirty="0"/>
              <a:t>Calibri Reg., 26pt (minimum 18pt if needed) </a:t>
            </a:r>
          </a:p>
          <a:p>
            <a:pPr lvl="2"/>
            <a:r>
              <a:rPr lang="en-US" dirty="0"/>
              <a:t>Calibri Reg., 26pt (minimum 18pt if needed)</a:t>
            </a:r>
          </a:p>
          <a:p>
            <a:pPr lvl="2"/>
            <a:endParaRPr lang="en-US" dirty="0"/>
          </a:p>
          <a:p>
            <a:pPr lvl="2"/>
            <a:endParaRPr lang="en-US" dirty="0"/>
          </a:p>
          <a:p>
            <a:pPr lvl="2"/>
            <a:endParaRPr lang="en-US" dirty="0"/>
          </a:p>
          <a:p>
            <a:pPr lvl="3"/>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userDrawn="1">
  <p:cSld name="Title Only">
    <p:bg>
      <p:bgPr>
        <a:solidFill>
          <a:schemeClr val="lt1"/>
        </a:solidFill>
        <a:effectLst/>
      </p:bgPr>
    </p:bg>
    <p:spTree>
      <p:nvGrpSpPr>
        <p:cNvPr id="1" name="Shape 27"/>
        <p:cNvGrpSpPr/>
        <p:nvPr/>
      </p:nvGrpSpPr>
      <p:grpSpPr>
        <a:xfrm>
          <a:off x="0" y="0"/>
          <a:ext cx="0" cy="0"/>
          <a:chOff x="0" y="0"/>
          <a:chExt cx="0" cy="0"/>
        </a:xfrm>
      </p:grpSpPr>
      <p:pic>
        <p:nvPicPr>
          <p:cNvPr id="29" name="Google Shape;29;p7" title="k20center-logo-variations_K20 - Bug Color.png"/>
          <p:cNvPicPr preferRelativeResize="0"/>
          <p:nvPr/>
        </p:nvPicPr>
        <p:blipFill>
          <a:blip r:embed="rId2">
            <a:alphaModFix/>
          </a:blip>
          <a:stretch>
            <a:fillRect/>
          </a:stretch>
        </p:blipFill>
        <p:spPr>
          <a:xfrm>
            <a:off x="8428800" y="4450850"/>
            <a:ext cx="510701" cy="510702"/>
          </a:xfrm>
          <a:prstGeom prst="rect">
            <a:avLst/>
          </a:prstGeom>
          <a:noFill/>
          <a:ln>
            <a:noFill/>
          </a:ln>
        </p:spPr>
      </p:pic>
      <p:sp>
        <p:nvSpPr>
          <p:cNvPr id="2" name="Google Shape;20;p5">
            <a:extLst>
              <a:ext uri="{FF2B5EF4-FFF2-40B4-BE49-F238E27FC236}">
                <a16:creationId xmlns:a16="http://schemas.microsoft.com/office/drawing/2014/main" id="{8A625688-D669-7842-F000-726A63CBD9A2}"/>
              </a:ext>
            </a:extLst>
          </p:cNvPr>
          <p:cNvSpPr txBox="1">
            <a:spLocks noGrp="1"/>
          </p:cNvSpPr>
          <p:nvPr>
            <p:ph type="title" hasCustomPrompt="1"/>
          </p:nvPr>
        </p:nvSpPr>
        <p:spPr>
          <a:xfrm>
            <a:off x="456175" y="445024"/>
            <a:ext cx="8225400" cy="818087"/>
          </a:xfrm>
          <a:prstGeom prst="rect">
            <a:avLst/>
          </a:prstGeom>
        </p:spPr>
        <p:txBody>
          <a:bodyPr spcFirstLastPara="1" wrap="square" lIns="91425" tIns="91425" rIns="91425" bIns="91425" anchor="t" anchorCtr="0">
            <a:noAutofit/>
          </a:bodyPr>
          <a:lstStyle>
            <a:lvl1pPr lvl="0">
              <a:lnSpc>
                <a:spcPct val="150000"/>
              </a:lnSpc>
              <a:spcBef>
                <a:spcPts val="0"/>
              </a:spcBef>
              <a:spcAft>
                <a:spcPts val="0"/>
              </a:spcAft>
              <a:buClr>
                <a:srgbClr val="91192A"/>
              </a:buClr>
              <a:buSzPts val="3600"/>
              <a:buFont typeface="Calibri"/>
              <a:buNone/>
              <a:defRPr sz="3600">
                <a:solidFill>
                  <a:schemeClr val="accent3"/>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dirty="0"/>
              <a:t>Title: Calibri Reg., 36pt</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8">
            <a:alphaModFix/>
          </a:blip>
          <a:stretch>
            <a:fillRect/>
          </a:stretch>
        </a:blip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7" r:id="rId4"/>
    <p:sldLayoutId id="2147483651" r:id="rId5"/>
    <p:sldLayoutId id="2147483653" r:id="rId6"/>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2.wmf"/><Relationship Id="rId2" Type="http://schemas.openxmlformats.org/officeDocument/2006/relationships/oleObject" Target="../embeddings/oleObject1.bin"/><Relationship Id="rId1" Type="http://schemas.openxmlformats.org/officeDocument/2006/relationships/slideLayout" Target="../slideLayouts/slideLayout5.xml"/><Relationship Id="rId6" Type="http://schemas.openxmlformats.org/officeDocument/2006/relationships/oleObject" Target="../embeddings/oleObject3.bin"/><Relationship Id="rId5" Type="http://schemas.openxmlformats.org/officeDocument/2006/relationships/image" Target="../media/image11.w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5.wmf"/><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7.wmf"/><Relationship Id="rId5" Type="http://schemas.openxmlformats.org/officeDocument/2006/relationships/oleObject" Target="../embeddings/oleObject6.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8.bin"/></Relationships>
</file>

<file path=ppt/slides/_rels/slide27.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21.wmf"/><Relationship Id="rId5" Type="http://schemas.openxmlformats.org/officeDocument/2006/relationships/oleObject" Target="../embeddings/oleObject10.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12.bin"/></Relationships>
</file>

<file path=ppt/slides/_rels/slide28.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1.wmf"/><Relationship Id="rId5" Type="http://schemas.openxmlformats.org/officeDocument/2006/relationships/oleObject" Target="../embeddings/oleObject10.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12.bin"/></Relationships>
</file>

<file path=ppt/slides/_rels/slide29.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1.wmf"/><Relationship Id="rId5" Type="http://schemas.openxmlformats.org/officeDocument/2006/relationships/oleObject" Target="../embeddings/oleObject10.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1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1.wmf"/><Relationship Id="rId5" Type="http://schemas.openxmlformats.org/officeDocument/2006/relationships/oleObject" Target="../embeddings/oleObject10.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25.wmf"/><Relationship Id="rId5" Type="http://schemas.openxmlformats.org/officeDocument/2006/relationships/oleObject" Target="../embeddings/oleObject14.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16.bin"/></Relationships>
</file>

<file path=ppt/slides/_rels/slide33.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25.wmf"/><Relationship Id="rId5" Type="http://schemas.openxmlformats.org/officeDocument/2006/relationships/oleObject" Target="../embeddings/oleObject14.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16.bin"/></Relationships>
</file>

<file path=ppt/slides/_rels/slide34.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25.wmf"/><Relationship Id="rId5" Type="http://schemas.openxmlformats.org/officeDocument/2006/relationships/oleObject" Target="../embeddings/oleObject14.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16.bin"/></Relationships>
</file>

<file path=ppt/slides/_rels/slide35.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25.wmf"/><Relationship Id="rId5" Type="http://schemas.openxmlformats.org/officeDocument/2006/relationships/oleObject" Target="../embeddings/oleObject14.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16.bin"/></Relationships>
</file>

<file path=ppt/slides/_rels/slide36.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25.wmf"/><Relationship Id="rId5" Type="http://schemas.openxmlformats.org/officeDocument/2006/relationships/oleObject" Target="../embeddings/oleObject14.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16.bin"/></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video" Target="https://www.youtube.com/embed/rYT3JoJDh9E?feature=oembed" TargetMode="External"/><Relationship Id="rId5" Type="http://schemas.openxmlformats.org/officeDocument/2006/relationships/image" Target="../media/image29.png"/><Relationship Id="rId4" Type="http://schemas.openxmlformats.org/officeDocument/2006/relationships/hyperlink" Target="https://www.youtube.com/watch?v=rYT3JoJDh9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30.png"/><Relationship Id="rId7" Type="http://schemas.openxmlformats.org/officeDocument/2006/relationships/image" Target="../media/image34.sv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35.w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5EF7A-0C94-20DA-2A9D-30D3AA9017D2}"/>
            </a:ext>
          </a:extLst>
        </p:cNvPr>
        <p:cNvGrpSpPr/>
        <p:nvPr/>
      </p:nvGrpSpPr>
      <p:grpSpPr>
        <a:xfrm>
          <a:off x="0" y="0"/>
          <a:ext cx="0" cy="0"/>
          <a:chOff x="0" y="0"/>
          <a:chExt cx="0" cy="0"/>
        </a:xfrm>
      </p:grpSpPr>
      <p:pic>
        <p:nvPicPr>
          <p:cNvPr id="5" name="Picture 4" descr="A hand with a finger pointing up&#10;&#10;AI-generated content may be incorrect.">
            <a:extLst>
              <a:ext uri="{FF2B5EF4-FFF2-40B4-BE49-F238E27FC236}">
                <a16:creationId xmlns:a16="http://schemas.microsoft.com/office/drawing/2014/main" id="{0F8CFF4D-BB56-9D59-D6A8-FC86F3AB1FAD}"/>
              </a:ext>
            </a:extLst>
          </p:cNvPr>
          <p:cNvPicPr>
            <a:picLocks noChangeAspect="1"/>
          </p:cNvPicPr>
          <p:nvPr/>
        </p:nvPicPr>
        <p:blipFill>
          <a:blip r:embed="rId3"/>
          <a:stretch>
            <a:fillRect/>
          </a:stretch>
        </p:blipFill>
        <p:spPr>
          <a:xfrm>
            <a:off x="456174" y="1411976"/>
            <a:ext cx="1812349" cy="3144258"/>
          </a:xfrm>
          <a:prstGeom prst="rect">
            <a:avLst/>
          </a:prstGeom>
        </p:spPr>
      </p:pic>
      <p:sp>
        <p:nvSpPr>
          <p:cNvPr id="2" name="Title 1">
            <a:extLst>
              <a:ext uri="{FF2B5EF4-FFF2-40B4-BE49-F238E27FC236}">
                <a16:creationId xmlns:a16="http://schemas.microsoft.com/office/drawing/2014/main" id="{F7D734A7-4473-C35D-52C1-5C22BBA22AB5}"/>
              </a:ext>
            </a:extLst>
          </p:cNvPr>
          <p:cNvSpPr>
            <a:spLocks noGrp="1"/>
          </p:cNvSpPr>
          <p:nvPr>
            <p:ph type="title"/>
          </p:nvPr>
        </p:nvSpPr>
        <p:spPr/>
        <p:txBody>
          <a:bodyPr/>
          <a:lstStyle/>
          <a:p>
            <a:r>
              <a:rPr lang="en" dirty="0"/>
              <a:t>Fiction in the Facts: Poster 2</a:t>
            </a:r>
            <a:endParaRPr lang="en-US" dirty="0"/>
          </a:p>
        </p:txBody>
      </p:sp>
      <p:sp>
        <p:nvSpPr>
          <p:cNvPr id="3" name="Text Placeholder 2">
            <a:extLst>
              <a:ext uri="{FF2B5EF4-FFF2-40B4-BE49-F238E27FC236}">
                <a16:creationId xmlns:a16="http://schemas.microsoft.com/office/drawing/2014/main" id="{F2757854-CE9B-3511-A11F-70714B68D286}"/>
              </a:ext>
            </a:extLst>
          </p:cNvPr>
          <p:cNvSpPr>
            <a:spLocks noGrp="1"/>
          </p:cNvSpPr>
          <p:nvPr>
            <p:ph type="body" idx="1"/>
          </p:nvPr>
        </p:nvSpPr>
        <p:spPr>
          <a:xfrm>
            <a:off x="1644868" y="1263111"/>
            <a:ext cx="7036831" cy="2751936"/>
          </a:xfrm>
        </p:spPr>
        <p:txBody>
          <a:bodyPr/>
          <a:lstStyle/>
          <a:p>
            <a:pPr marL="63500" lvl="0" indent="0">
              <a:lnSpc>
                <a:spcPct val="100000"/>
              </a:lnSpc>
              <a:spcBef>
                <a:spcPts val="624"/>
              </a:spcBef>
              <a:buClr>
                <a:srgbClr val="91192A"/>
              </a:buClr>
              <a:buNone/>
            </a:pPr>
            <a:r>
              <a:rPr lang="en-US" dirty="0"/>
              <a:t>Read each of the following statements and decide which one is false.</a:t>
            </a:r>
          </a:p>
        </p:txBody>
      </p:sp>
      <p:sp>
        <p:nvSpPr>
          <p:cNvPr id="4" name="Text Placeholder 2">
            <a:extLst>
              <a:ext uri="{FF2B5EF4-FFF2-40B4-BE49-F238E27FC236}">
                <a16:creationId xmlns:a16="http://schemas.microsoft.com/office/drawing/2014/main" id="{9F323216-5DAB-53CB-D06B-30BFA278C064}"/>
              </a:ext>
            </a:extLst>
          </p:cNvPr>
          <p:cNvSpPr txBox="1">
            <a:spLocks/>
          </p:cNvSpPr>
          <p:nvPr/>
        </p:nvSpPr>
        <p:spPr>
          <a:xfrm>
            <a:off x="2268523" y="2138855"/>
            <a:ext cx="6413176" cy="2417379"/>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eaLnBrk="1" hangingPunct="1">
              <a:lnSpc>
                <a:spcPct val="150000"/>
              </a:lnSpc>
              <a:spcBef>
                <a:spcPts val="0"/>
              </a:spcBef>
              <a:spcAft>
                <a:spcPts val="0"/>
              </a:spcAft>
              <a:buClr>
                <a:schemeClr val="accent3"/>
              </a:buClr>
              <a:buSzPts val="2600"/>
              <a:buFont typeface="System Font Regular"/>
              <a:buChar char="●"/>
              <a:defRPr sz="2600" b="0" i="0" u="none" strike="noStrike" cap="none" spc="0">
                <a:ln>
                  <a:noFill/>
                </a:ln>
                <a:solidFill>
                  <a:schemeClr val="tx1"/>
                </a:solidFill>
                <a:effectLst/>
                <a:latin typeface="Calibri"/>
                <a:ea typeface="Calibri"/>
                <a:cs typeface="Calibri"/>
                <a:sym typeface="Calibri"/>
              </a:defRPr>
            </a:lvl1pPr>
            <a:lvl2pPr marL="914400" marR="0" lvl="1" indent="-393700" algn="l" rtl="0" eaLnBrk="1" hangingPunct="1">
              <a:lnSpc>
                <a:spcPct val="150000"/>
              </a:lnSpc>
              <a:spcBef>
                <a:spcPts val="0"/>
              </a:spcBef>
              <a:spcAft>
                <a:spcPts val="0"/>
              </a:spcAft>
              <a:buClr>
                <a:schemeClr val="accent2"/>
              </a:buClr>
              <a:buSzPts val="2600"/>
              <a:buFont typeface="Courier New" panose="02070309020205020404" pitchFamily="49" charset="0"/>
              <a:buChar char="o"/>
              <a:defRPr sz="2600" b="0" i="0" u="none" strike="noStrike" cap="none">
                <a:solidFill>
                  <a:schemeClr val="dk1"/>
                </a:solidFill>
                <a:latin typeface="Calibri"/>
                <a:ea typeface="Calibri"/>
                <a:cs typeface="Calibri"/>
                <a:sym typeface="Calibri"/>
              </a:defRPr>
            </a:lvl2pPr>
            <a:lvl3pPr marL="1435100" marR="0" lvl="2" indent="-457200" algn="l" rtl="0" eaLnBrk="1" hangingPunct="1">
              <a:lnSpc>
                <a:spcPct val="150000"/>
              </a:lnSpc>
              <a:spcBef>
                <a:spcPts val="0"/>
              </a:spcBef>
              <a:spcAft>
                <a:spcPts val="0"/>
              </a:spcAft>
              <a:buClr>
                <a:schemeClr val="accent4"/>
              </a:buClr>
              <a:buSzPts val="2600"/>
              <a:buFont typeface="Wingdings" pitchFamily="2" charset="2"/>
              <a:buChar char="§"/>
              <a:defRPr sz="2600" b="0" i="0" u="none" strike="noStrike" cap="none">
                <a:solidFill>
                  <a:schemeClr val="dk1"/>
                </a:solidFill>
                <a:latin typeface="Calibri"/>
                <a:ea typeface="Calibri"/>
                <a:cs typeface="Calibri"/>
                <a:sym typeface="Calibri"/>
              </a:defRPr>
            </a:lvl3pPr>
            <a:lvl4pPr marL="1828800" marR="0" lvl="3" indent="-393700" algn="l" rtl="0" eaLnBrk="1" hangingPunct="1">
              <a:lnSpc>
                <a:spcPct val="15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eaLnBrk="1" hangingPunct="1">
              <a:lnSpc>
                <a:spcPct val="10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pPr marL="577850" indent="-514350">
              <a:lnSpc>
                <a:spcPct val="100000"/>
              </a:lnSpc>
              <a:spcBef>
                <a:spcPts val="624"/>
              </a:spcBef>
              <a:buClr>
                <a:srgbClr val="91192A"/>
              </a:buClr>
              <a:buFont typeface="+mj-lt"/>
              <a:buAutoNum type="arabicParenR"/>
            </a:pPr>
            <a:r>
              <a:rPr lang="en-US" sz="2400" dirty="0"/>
              <a:t>Saturn’s rings are made of tiny bits of ice and rock.</a:t>
            </a:r>
          </a:p>
          <a:p>
            <a:pPr marL="577850" indent="-514350">
              <a:lnSpc>
                <a:spcPct val="100000"/>
              </a:lnSpc>
              <a:spcBef>
                <a:spcPts val="624"/>
              </a:spcBef>
              <a:buClr>
                <a:srgbClr val="91192A"/>
              </a:buClr>
              <a:buFont typeface="+mj-lt"/>
              <a:buAutoNum type="arabicParenR"/>
            </a:pPr>
            <a:r>
              <a:rPr lang="en-US" sz="2400" dirty="0"/>
              <a:t>You could float on Jupiter if you had a big enough raft.</a:t>
            </a:r>
          </a:p>
          <a:p>
            <a:pPr marL="577850" indent="-514350">
              <a:lnSpc>
                <a:spcPct val="100000"/>
              </a:lnSpc>
              <a:spcBef>
                <a:spcPts val="624"/>
              </a:spcBef>
              <a:buClr>
                <a:srgbClr val="91192A"/>
              </a:buClr>
              <a:buFont typeface="+mj-lt"/>
              <a:buAutoNum type="arabicParenR"/>
            </a:pPr>
            <a:r>
              <a:rPr lang="en-US" sz="2400" dirty="0"/>
              <a:t>Some of Jupiter’s moons are bigger than Earth’s Moon.</a:t>
            </a:r>
          </a:p>
        </p:txBody>
      </p:sp>
    </p:spTree>
    <p:extLst>
      <p:ext uri="{BB962C8B-B14F-4D97-AF65-F5344CB8AC3E}">
        <p14:creationId xmlns:p14="http://schemas.microsoft.com/office/powerpoint/2010/main" val="2223014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91AA1-0A13-1FCF-42A2-8C1DEFA56F1D}"/>
            </a:ext>
          </a:extLst>
        </p:cNvPr>
        <p:cNvGrpSpPr/>
        <p:nvPr/>
      </p:nvGrpSpPr>
      <p:grpSpPr>
        <a:xfrm>
          <a:off x="0" y="0"/>
          <a:ext cx="0" cy="0"/>
          <a:chOff x="0" y="0"/>
          <a:chExt cx="0" cy="0"/>
        </a:xfrm>
      </p:grpSpPr>
      <p:pic>
        <p:nvPicPr>
          <p:cNvPr id="5" name="Picture 4" descr="A hand with a finger pointing up&#10;&#10;AI-generated content may be incorrect.">
            <a:extLst>
              <a:ext uri="{FF2B5EF4-FFF2-40B4-BE49-F238E27FC236}">
                <a16:creationId xmlns:a16="http://schemas.microsoft.com/office/drawing/2014/main" id="{A959B1EF-708D-20F9-5DF4-76E72A9E17F7}"/>
              </a:ext>
            </a:extLst>
          </p:cNvPr>
          <p:cNvPicPr>
            <a:picLocks noChangeAspect="1"/>
          </p:cNvPicPr>
          <p:nvPr/>
        </p:nvPicPr>
        <p:blipFill>
          <a:blip r:embed="rId3"/>
          <a:stretch>
            <a:fillRect/>
          </a:stretch>
        </p:blipFill>
        <p:spPr>
          <a:xfrm>
            <a:off x="456174" y="1411976"/>
            <a:ext cx="1812349" cy="3144258"/>
          </a:xfrm>
          <a:prstGeom prst="rect">
            <a:avLst/>
          </a:prstGeom>
        </p:spPr>
      </p:pic>
      <p:sp>
        <p:nvSpPr>
          <p:cNvPr id="2" name="Title 1">
            <a:extLst>
              <a:ext uri="{FF2B5EF4-FFF2-40B4-BE49-F238E27FC236}">
                <a16:creationId xmlns:a16="http://schemas.microsoft.com/office/drawing/2014/main" id="{3DB2FC5A-BC2C-BB07-B13B-CCF9534AFCCF}"/>
              </a:ext>
            </a:extLst>
          </p:cNvPr>
          <p:cNvSpPr>
            <a:spLocks noGrp="1"/>
          </p:cNvSpPr>
          <p:nvPr>
            <p:ph type="title"/>
          </p:nvPr>
        </p:nvSpPr>
        <p:spPr/>
        <p:txBody>
          <a:bodyPr/>
          <a:lstStyle/>
          <a:p>
            <a:r>
              <a:rPr lang="en" dirty="0"/>
              <a:t>Fiction in the Facts: Poster 2</a:t>
            </a:r>
            <a:endParaRPr lang="en-US" dirty="0"/>
          </a:p>
        </p:txBody>
      </p:sp>
      <p:sp>
        <p:nvSpPr>
          <p:cNvPr id="3" name="Text Placeholder 2">
            <a:extLst>
              <a:ext uri="{FF2B5EF4-FFF2-40B4-BE49-F238E27FC236}">
                <a16:creationId xmlns:a16="http://schemas.microsoft.com/office/drawing/2014/main" id="{458AA07D-C367-1BE6-53D0-7F54BDC3F4F4}"/>
              </a:ext>
            </a:extLst>
          </p:cNvPr>
          <p:cNvSpPr>
            <a:spLocks noGrp="1"/>
          </p:cNvSpPr>
          <p:nvPr>
            <p:ph type="body" idx="1"/>
          </p:nvPr>
        </p:nvSpPr>
        <p:spPr>
          <a:xfrm>
            <a:off x="1644868" y="1263111"/>
            <a:ext cx="7036831" cy="2751936"/>
          </a:xfrm>
        </p:spPr>
        <p:txBody>
          <a:bodyPr/>
          <a:lstStyle/>
          <a:p>
            <a:pPr marL="63500" lvl="0" indent="0">
              <a:lnSpc>
                <a:spcPct val="100000"/>
              </a:lnSpc>
              <a:spcBef>
                <a:spcPts val="624"/>
              </a:spcBef>
              <a:buClr>
                <a:srgbClr val="91192A"/>
              </a:buClr>
              <a:buNone/>
            </a:pPr>
            <a:r>
              <a:rPr lang="en-US" sz="2400" i="1" dirty="0">
                <a:solidFill>
                  <a:schemeClr val="dk1"/>
                </a:solidFill>
                <a:highlight>
                  <a:srgbClr val="D9EAD3"/>
                </a:highlight>
              </a:rPr>
              <a:t>You can not float on Jupiter. It is a gas giant with no solid surface.</a:t>
            </a:r>
          </a:p>
        </p:txBody>
      </p:sp>
      <p:sp>
        <p:nvSpPr>
          <p:cNvPr id="4" name="Text Placeholder 2">
            <a:extLst>
              <a:ext uri="{FF2B5EF4-FFF2-40B4-BE49-F238E27FC236}">
                <a16:creationId xmlns:a16="http://schemas.microsoft.com/office/drawing/2014/main" id="{FC7C41C3-6B36-4C66-204C-71CC178B1086}"/>
              </a:ext>
            </a:extLst>
          </p:cNvPr>
          <p:cNvSpPr txBox="1">
            <a:spLocks/>
          </p:cNvSpPr>
          <p:nvPr/>
        </p:nvSpPr>
        <p:spPr>
          <a:xfrm>
            <a:off x="2268523" y="2138855"/>
            <a:ext cx="6413176" cy="1876191"/>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eaLnBrk="1" hangingPunct="1">
              <a:lnSpc>
                <a:spcPct val="150000"/>
              </a:lnSpc>
              <a:spcBef>
                <a:spcPts val="0"/>
              </a:spcBef>
              <a:spcAft>
                <a:spcPts val="0"/>
              </a:spcAft>
              <a:buClr>
                <a:schemeClr val="accent3"/>
              </a:buClr>
              <a:buSzPts val="2600"/>
              <a:buFont typeface="System Font Regular"/>
              <a:buChar char="●"/>
              <a:defRPr sz="2600" b="0" i="0" u="none" strike="noStrike" cap="none" spc="0">
                <a:ln>
                  <a:noFill/>
                </a:ln>
                <a:solidFill>
                  <a:schemeClr val="tx1"/>
                </a:solidFill>
                <a:effectLst/>
                <a:latin typeface="Calibri"/>
                <a:ea typeface="Calibri"/>
                <a:cs typeface="Calibri"/>
                <a:sym typeface="Calibri"/>
              </a:defRPr>
            </a:lvl1pPr>
            <a:lvl2pPr marL="914400" marR="0" lvl="1" indent="-393700" algn="l" rtl="0" eaLnBrk="1" hangingPunct="1">
              <a:lnSpc>
                <a:spcPct val="150000"/>
              </a:lnSpc>
              <a:spcBef>
                <a:spcPts val="0"/>
              </a:spcBef>
              <a:spcAft>
                <a:spcPts val="0"/>
              </a:spcAft>
              <a:buClr>
                <a:schemeClr val="accent2"/>
              </a:buClr>
              <a:buSzPts val="2600"/>
              <a:buFont typeface="Courier New" panose="02070309020205020404" pitchFamily="49" charset="0"/>
              <a:buChar char="o"/>
              <a:defRPr sz="2600" b="0" i="0" u="none" strike="noStrike" cap="none">
                <a:solidFill>
                  <a:schemeClr val="dk1"/>
                </a:solidFill>
                <a:latin typeface="Calibri"/>
                <a:ea typeface="Calibri"/>
                <a:cs typeface="Calibri"/>
                <a:sym typeface="Calibri"/>
              </a:defRPr>
            </a:lvl2pPr>
            <a:lvl3pPr marL="1435100" marR="0" lvl="2" indent="-457200" algn="l" rtl="0" eaLnBrk="1" hangingPunct="1">
              <a:lnSpc>
                <a:spcPct val="150000"/>
              </a:lnSpc>
              <a:spcBef>
                <a:spcPts val="0"/>
              </a:spcBef>
              <a:spcAft>
                <a:spcPts val="0"/>
              </a:spcAft>
              <a:buClr>
                <a:schemeClr val="accent4"/>
              </a:buClr>
              <a:buSzPts val="2600"/>
              <a:buFont typeface="Wingdings" pitchFamily="2" charset="2"/>
              <a:buChar char="§"/>
              <a:defRPr sz="2600" b="0" i="0" u="none" strike="noStrike" cap="none">
                <a:solidFill>
                  <a:schemeClr val="dk1"/>
                </a:solidFill>
                <a:latin typeface="Calibri"/>
                <a:ea typeface="Calibri"/>
                <a:cs typeface="Calibri"/>
                <a:sym typeface="Calibri"/>
              </a:defRPr>
            </a:lvl3pPr>
            <a:lvl4pPr marL="1828800" marR="0" lvl="3" indent="-393700" algn="l" rtl="0" eaLnBrk="1" hangingPunct="1">
              <a:lnSpc>
                <a:spcPct val="15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eaLnBrk="1" hangingPunct="1">
              <a:lnSpc>
                <a:spcPct val="10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pPr marL="577850" indent="-514350">
              <a:lnSpc>
                <a:spcPct val="100000"/>
              </a:lnSpc>
              <a:spcBef>
                <a:spcPts val="624"/>
              </a:spcBef>
              <a:buClr>
                <a:srgbClr val="91192A"/>
              </a:buClr>
              <a:buFont typeface="+mj-lt"/>
              <a:buAutoNum type="arabicParenR"/>
            </a:pPr>
            <a:r>
              <a:rPr lang="en-US" sz="2400" dirty="0"/>
              <a:t>Saturn’s rings are made of tiny bits of ice and rock.</a:t>
            </a:r>
          </a:p>
          <a:p>
            <a:pPr marL="577850" indent="-514350">
              <a:lnSpc>
                <a:spcPct val="100000"/>
              </a:lnSpc>
              <a:spcBef>
                <a:spcPts val="624"/>
              </a:spcBef>
              <a:buClr>
                <a:srgbClr val="91192A"/>
              </a:buClr>
              <a:buFont typeface="+mj-lt"/>
              <a:buAutoNum type="arabicParenR"/>
            </a:pPr>
            <a:r>
              <a:rPr lang="en-US" sz="2400" dirty="0">
                <a:solidFill>
                  <a:schemeClr val="dk1"/>
                </a:solidFill>
                <a:highlight>
                  <a:srgbClr val="F4C8C9"/>
                </a:highlight>
              </a:rPr>
              <a:t>You could float on Jupiter if you had a big enough raft.</a:t>
            </a:r>
          </a:p>
          <a:p>
            <a:pPr marL="577850" indent="-514350">
              <a:lnSpc>
                <a:spcPct val="100000"/>
              </a:lnSpc>
              <a:spcBef>
                <a:spcPts val="624"/>
              </a:spcBef>
              <a:buClr>
                <a:srgbClr val="91192A"/>
              </a:buClr>
              <a:buFont typeface="+mj-lt"/>
              <a:buAutoNum type="arabicParenR"/>
            </a:pPr>
            <a:r>
              <a:rPr lang="en-US" sz="2400" dirty="0"/>
              <a:t>Some of Jupiter’s moons are bigger than Earth’s Moon.</a:t>
            </a:r>
          </a:p>
        </p:txBody>
      </p:sp>
    </p:spTree>
    <p:extLst>
      <p:ext uri="{BB962C8B-B14F-4D97-AF65-F5344CB8AC3E}">
        <p14:creationId xmlns:p14="http://schemas.microsoft.com/office/powerpoint/2010/main" val="3655911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5EA09-0EC1-28D1-FE6C-F18E8EA8430A}"/>
            </a:ext>
          </a:extLst>
        </p:cNvPr>
        <p:cNvGrpSpPr/>
        <p:nvPr/>
      </p:nvGrpSpPr>
      <p:grpSpPr>
        <a:xfrm>
          <a:off x="0" y="0"/>
          <a:ext cx="0" cy="0"/>
          <a:chOff x="0" y="0"/>
          <a:chExt cx="0" cy="0"/>
        </a:xfrm>
      </p:grpSpPr>
      <p:pic>
        <p:nvPicPr>
          <p:cNvPr id="5" name="Picture 4" descr="A hand with a finger pointing up&#10;&#10;AI-generated content may be incorrect.">
            <a:extLst>
              <a:ext uri="{FF2B5EF4-FFF2-40B4-BE49-F238E27FC236}">
                <a16:creationId xmlns:a16="http://schemas.microsoft.com/office/drawing/2014/main" id="{E7F669FD-5856-36BD-DF4A-D6DC6463E80D}"/>
              </a:ext>
            </a:extLst>
          </p:cNvPr>
          <p:cNvPicPr>
            <a:picLocks noChangeAspect="1"/>
          </p:cNvPicPr>
          <p:nvPr/>
        </p:nvPicPr>
        <p:blipFill>
          <a:blip r:embed="rId3"/>
          <a:stretch>
            <a:fillRect/>
          </a:stretch>
        </p:blipFill>
        <p:spPr>
          <a:xfrm>
            <a:off x="456174" y="1411976"/>
            <a:ext cx="1812349" cy="3144258"/>
          </a:xfrm>
          <a:prstGeom prst="rect">
            <a:avLst/>
          </a:prstGeom>
        </p:spPr>
      </p:pic>
      <p:sp>
        <p:nvSpPr>
          <p:cNvPr id="2" name="Title 1">
            <a:extLst>
              <a:ext uri="{FF2B5EF4-FFF2-40B4-BE49-F238E27FC236}">
                <a16:creationId xmlns:a16="http://schemas.microsoft.com/office/drawing/2014/main" id="{83675325-6A76-C91F-C2FB-9E47ABDDCE62}"/>
              </a:ext>
            </a:extLst>
          </p:cNvPr>
          <p:cNvSpPr>
            <a:spLocks noGrp="1"/>
          </p:cNvSpPr>
          <p:nvPr>
            <p:ph type="title"/>
          </p:nvPr>
        </p:nvSpPr>
        <p:spPr/>
        <p:txBody>
          <a:bodyPr/>
          <a:lstStyle/>
          <a:p>
            <a:r>
              <a:rPr lang="en" dirty="0"/>
              <a:t>Fiction in the Facts: Poster 3</a:t>
            </a:r>
            <a:endParaRPr lang="en-US" dirty="0"/>
          </a:p>
        </p:txBody>
      </p:sp>
      <p:sp>
        <p:nvSpPr>
          <p:cNvPr id="3" name="Text Placeholder 2">
            <a:extLst>
              <a:ext uri="{FF2B5EF4-FFF2-40B4-BE49-F238E27FC236}">
                <a16:creationId xmlns:a16="http://schemas.microsoft.com/office/drawing/2014/main" id="{2ED01DE5-22E9-9FB2-CCD8-7E424F6D8F93}"/>
              </a:ext>
            </a:extLst>
          </p:cNvPr>
          <p:cNvSpPr>
            <a:spLocks noGrp="1"/>
          </p:cNvSpPr>
          <p:nvPr>
            <p:ph type="body" idx="1"/>
          </p:nvPr>
        </p:nvSpPr>
        <p:spPr>
          <a:xfrm>
            <a:off x="1644868" y="1263111"/>
            <a:ext cx="7036831" cy="2751936"/>
          </a:xfrm>
        </p:spPr>
        <p:txBody>
          <a:bodyPr/>
          <a:lstStyle/>
          <a:p>
            <a:pPr marL="63500" lvl="0" indent="0">
              <a:lnSpc>
                <a:spcPct val="100000"/>
              </a:lnSpc>
              <a:spcBef>
                <a:spcPts val="624"/>
              </a:spcBef>
              <a:buClr>
                <a:srgbClr val="91192A"/>
              </a:buClr>
              <a:buNone/>
            </a:pPr>
            <a:r>
              <a:rPr lang="en-US" dirty="0"/>
              <a:t>Read each of the following statements and decide which one is false.</a:t>
            </a:r>
          </a:p>
        </p:txBody>
      </p:sp>
      <p:sp>
        <p:nvSpPr>
          <p:cNvPr id="4" name="Text Placeholder 2">
            <a:extLst>
              <a:ext uri="{FF2B5EF4-FFF2-40B4-BE49-F238E27FC236}">
                <a16:creationId xmlns:a16="http://schemas.microsoft.com/office/drawing/2014/main" id="{77A54117-E9CF-572A-26D8-66D36F749F9E}"/>
              </a:ext>
            </a:extLst>
          </p:cNvPr>
          <p:cNvSpPr txBox="1">
            <a:spLocks/>
          </p:cNvSpPr>
          <p:nvPr/>
        </p:nvSpPr>
        <p:spPr>
          <a:xfrm>
            <a:off x="2268523" y="2138855"/>
            <a:ext cx="6413176" cy="2417379"/>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eaLnBrk="1" hangingPunct="1">
              <a:lnSpc>
                <a:spcPct val="150000"/>
              </a:lnSpc>
              <a:spcBef>
                <a:spcPts val="0"/>
              </a:spcBef>
              <a:spcAft>
                <a:spcPts val="0"/>
              </a:spcAft>
              <a:buClr>
                <a:schemeClr val="accent3"/>
              </a:buClr>
              <a:buSzPts val="2600"/>
              <a:buFont typeface="System Font Regular"/>
              <a:buChar char="●"/>
              <a:defRPr sz="2600" b="0" i="0" u="none" strike="noStrike" cap="none" spc="0">
                <a:ln>
                  <a:noFill/>
                </a:ln>
                <a:solidFill>
                  <a:schemeClr val="tx1"/>
                </a:solidFill>
                <a:effectLst/>
                <a:latin typeface="Calibri"/>
                <a:ea typeface="Calibri"/>
                <a:cs typeface="Calibri"/>
                <a:sym typeface="Calibri"/>
              </a:defRPr>
            </a:lvl1pPr>
            <a:lvl2pPr marL="914400" marR="0" lvl="1" indent="-393700" algn="l" rtl="0" eaLnBrk="1" hangingPunct="1">
              <a:lnSpc>
                <a:spcPct val="150000"/>
              </a:lnSpc>
              <a:spcBef>
                <a:spcPts val="0"/>
              </a:spcBef>
              <a:spcAft>
                <a:spcPts val="0"/>
              </a:spcAft>
              <a:buClr>
                <a:schemeClr val="accent2"/>
              </a:buClr>
              <a:buSzPts val="2600"/>
              <a:buFont typeface="Courier New" panose="02070309020205020404" pitchFamily="49" charset="0"/>
              <a:buChar char="o"/>
              <a:defRPr sz="2600" b="0" i="0" u="none" strike="noStrike" cap="none">
                <a:solidFill>
                  <a:schemeClr val="dk1"/>
                </a:solidFill>
                <a:latin typeface="Calibri"/>
                <a:ea typeface="Calibri"/>
                <a:cs typeface="Calibri"/>
                <a:sym typeface="Calibri"/>
              </a:defRPr>
            </a:lvl2pPr>
            <a:lvl3pPr marL="1435100" marR="0" lvl="2" indent="-457200" algn="l" rtl="0" eaLnBrk="1" hangingPunct="1">
              <a:lnSpc>
                <a:spcPct val="150000"/>
              </a:lnSpc>
              <a:spcBef>
                <a:spcPts val="0"/>
              </a:spcBef>
              <a:spcAft>
                <a:spcPts val="0"/>
              </a:spcAft>
              <a:buClr>
                <a:schemeClr val="accent4"/>
              </a:buClr>
              <a:buSzPts val="2600"/>
              <a:buFont typeface="Wingdings" pitchFamily="2" charset="2"/>
              <a:buChar char="§"/>
              <a:defRPr sz="2600" b="0" i="0" u="none" strike="noStrike" cap="none">
                <a:solidFill>
                  <a:schemeClr val="dk1"/>
                </a:solidFill>
                <a:latin typeface="Calibri"/>
                <a:ea typeface="Calibri"/>
                <a:cs typeface="Calibri"/>
                <a:sym typeface="Calibri"/>
              </a:defRPr>
            </a:lvl3pPr>
            <a:lvl4pPr marL="1828800" marR="0" lvl="3" indent="-393700" algn="l" rtl="0" eaLnBrk="1" hangingPunct="1">
              <a:lnSpc>
                <a:spcPct val="15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eaLnBrk="1" hangingPunct="1">
              <a:lnSpc>
                <a:spcPct val="10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pPr marL="577850" indent="-514350">
              <a:lnSpc>
                <a:spcPct val="100000"/>
              </a:lnSpc>
              <a:spcBef>
                <a:spcPts val="624"/>
              </a:spcBef>
              <a:buClr>
                <a:srgbClr val="91192A"/>
              </a:buClr>
              <a:buFont typeface="+mj-lt"/>
              <a:buAutoNum type="arabicParenR"/>
            </a:pPr>
            <a:r>
              <a:rPr lang="en-US" sz="2400" dirty="0"/>
              <a:t>The same side of the Moon always faces Earth.</a:t>
            </a:r>
          </a:p>
          <a:p>
            <a:pPr marL="577850" indent="-514350">
              <a:lnSpc>
                <a:spcPct val="100000"/>
              </a:lnSpc>
              <a:spcBef>
                <a:spcPts val="624"/>
              </a:spcBef>
              <a:buClr>
                <a:srgbClr val="91192A"/>
              </a:buClr>
              <a:buFont typeface="+mj-lt"/>
              <a:buAutoNum type="arabicParenR"/>
            </a:pPr>
            <a:r>
              <a:rPr lang="en-US" sz="2400" dirty="0"/>
              <a:t>There’s a secret Moon base hidden on the dark side.</a:t>
            </a:r>
          </a:p>
          <a:p>
            <a:pPr marL="577850" indent="-514350">
              <a:lnSpc>
                <a:spcPct val="100000"/>
              </a:lnSpc>
              <a:spcBef>
                <a:spcPts val="624"/>
              </a:spcBef>
              <a:buClr>
                <a:srgbClr val="91192A"/>
              </a:buClr>
              <a:buFont typeface="+mj-lt"/>
              <a:buAutoNum type="arabicParenR"/>
            </a:pPr>
            <a:r>
              <a:rPr lang="en-US" sz="2400" dirty="0"/>
              <a:t>Astronauts left footprints on the Moon that are still there today.</a:t>
            </a:r>
          </a:p>
        </p:txBody>
      </p:sp>
    </p:spTree>
    <p:extLst>
      <p:ext uri="{BB962C8B-B14F-4D97-AF65-F5344CB8AC3E}">
        <p14:creationId xmlns:p14="http://schemas.microsoft.com/office/powerpoint/2010/main" val="3563035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6AF44-C50A-6AE1-440B-D060B973F112}"/>
            </a:ext>
          </a:extLst>
        </p:cNvPr>
        <p:cNvGrpSpPr/>
        <p:nvPr/>
      </p:nvGrpSpPr>
      <p:grpSpPr>
        <a:xfrm>
          <a:off x="0" y="0"/>
          <a:ext cx="0" cy="0"/>
          <a:chOff x="0" y="0"/>
          <a:chExt cx="0" cy="0"/>
        </a:xfrm>
      </p:grpSpPr>
      <p:pic>
        <p:nvPicPr>
          <p:cNvPr id="5" name="Picture 4" descr="A hand with a finger pointing up&#10;&#10;AI-generated content may be incorrect.">
            <a:extLst>
              <a:ext uri="{FF2B5EF4-FFF2-40B4-BE49-F238E27FC236}">
                <a16:creationId xmlns:a16="http://schemas.microsoft.com/office/drawing/2014/main" id="{BD2A6171-DA55-2D6D-6993-85104DF0DA7B}"/>
              </a:ext>
            </a:extLst>
          </p:cNvPr>
          <p:cNvPicPr>
            <a:picLocks noChangeAspect="1"/>
          </p:cNvPicPr>
          <p:nvPr/>
        </p:nvPicPr>
        <p:blipFill>
          <a:blip r:embed="rId3"/>
          <a:stretch>
            <a:fillRect/>
          </a:stretch>
        </p:blipFill>
        <p:spPr>
          <a:xfrm>
            <a:off x="456174" y="1411976"/>
            <a:ext cx="1812349" cy="3144258"/>
          </a:xfrm>
          <a:prstGeom prst="rect">
            <a:avLst/>
          </a:prstGeom>
        </p:spPr>
      </p:pic>
      <p:sp>
        <p:nvSpPr>
          <p:cNvPr id="2" name="Title 1">
            <a:extLst>
              <a:ext uri="{FF2B5EF4-FFF2-40B4-BE49-F238E27FC236}">
                <a16:creationId xmlns:a16="http://schemas.microsoft.com/office/drawing/2014/main" id="{FED2E184-6C04-AA43-7833-AAC9EF44A992}"/>
              </a:ext>
            </a:extLst>
          </p:cNvPr>
          <p:cNvSpPr>
            <a:spLocks noGrp="1"/>
          </p:cNvSpPr>
          <p:nvPr>
            <p:ph type="title"/>
          </p:nvPr>
        </p:nvSpPr>
        <p:spPr/>
        <p:txBody>
          <a:bodyPr/>
          <a:lstStyle/>
          <a:p>
            <a:r>
              <a:rPr lang="en" dirty="0"/>
              <a:t>Fiction in the Facts: Poster 3</a:t>
            </a:r>
            <a:endParaRPr lang="en-US" dirty="0"/>
          </a:p>
        </p:txBody>
      </p:sp>
      <p:sp>
        <p:nvSpPr>
          <p:cNvPr id="3" name="Text Placeholder 2">
            <a:extLst>
              <a:ext uri="{FF2B5EF4-FFF2-40B4-BE49-F238E27FC236}">
                <a16:creationId xmlns:a16="http://schemas.microsoft.com/office/drawing/2014/main" id="{4F04890E-B70B-9EF1-4CE7-2D63996E30C2}"/>
              </a:ext>
            </a:extLst>
          </p:cNvPr>
          <p:cNvSpPr>
            <a:spLocks noGrp="1"/>
          </p:cNvSpPr>
          <p:nvPr>
            <p:ph type="body" idx="1"/>
          </p:nvPr>
        </p:nvSpPr>
        <p:spPr>
          <a:xfrm>
            <a:off x="1644868" y="1263111"/>
            <a:ext cx="7036831" cy="2751936"/>
          </a:xfrm>
        </p:spPr>
        <p:txBody>
          <a:bodyPr/>
          <a:lstStyle/>
          <a:p>
            <a:pPr marL="63500" lvl="0" indent="0">
              <a:lnSpc>
                <a:spcPct val="100000"/>
              </a:lnSpc>
              <a:spcBef>
                <a:spcPts val="624"/>
              </a:spcBef>
              <a:buClr>
                <a:srgbClr val="91192A"/>
              </a:buClr>
              <a:buNone/>
            </a:pPr>
            <a:r>
              <a:rPr lang="en-US" sz="2400" i="1" dirty="0">
                <a:solidFill>
                  <a:schemeClr val="dk1"/>
                </a:solidFill>
                <a:highlight>
                  <a:srgbClr val="D9EAD3"/>
                </a:highlight>
              </a:rPr>
              <a:t>There is no secret Moon base—sorry! The “dark side” just means the side we do not see; it is not a secret.</a:t>
            </a:r>
          </a:p>
        </p:txBody>
      </p:sp>
      <p:sp>
        <p:nvSpPr>
          <p:cNvPr id="4" name="Text Placeholder 2">
            <a:extLst>
              <a:ext uri="{FF2B5EF4-FFF2-40B4-BE49-F238E27FC236}">
                <a16:creationId xmlns:a16="http://schemas.microsoft.com/office/drawing/2014/main" id="{1DECCAE2-41AA-05D9-AFB8-23DCAD5F4A83}"/>
              </a:ext>
            </a:extLst>
          </p:cNvPr>
          <p:cNvSpPr txBox="1">
            <a:spLocks/>
          </p:cNvSpPr>
          <p:nvPr/>
        </p:nvSpPr>
        <p:spPr>
          <a:xfrm>
            <a:off x="2268523" y="2138855"/>
            <a:ext cx="6413176" cy="2417379"/>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eaLnBrk="1" hangingPunct="1">
              <a:lnSpc>
                <a:spcPct val="150000"/>
              </a:lnSpc>
              <a:spcBef>
                <a:spcPts val="0"/>
              </a:spcBef>
              <a:spcAft>
                <a:spcPts val="0"/>
              </a:spcAft>
              <a:buClr>
                <a:schemeClr val="accent3"/>
              </a:buClr>
              <a:buSzPts val="2600"/>
              <a:buFont typeface="System Font Regular"/>
              <a:buChar char="●"/>
              <a:defRPr sz="2600" b="0" i="0" u="none" strike="noStrike" cap="none" spc="0">
                <a:ln>
                  <a:noFill/>
                </a:ln>
                <a:solidFill>
                  <a:schemeClr val="tx1"/>
                </a:solidFill>
                <a:effectLst/>
                <a:latin typeface="Calibri"/>
                <a:ea typeface="Calibri"/>
                <a:cs typeface="Calibri"/>
                <a:sym typeface="Calibri"/>
              </a:defRPr>
            </a:lvl1pPr>
            <a:lvl2pPr marL="914400" marR="0" lvl="1" indent="-393700" algn="l" rtl="0" eaLnBrk="1" hangingPunct="1">
              <a:lnSpc>
                <a:spcPct val="150000"/>
              </a:lnSpc>
              <a:spcBef>
                <a:spcPts val="0"/>
              </a:spcBef>
              <a:spcAft>
                <a:spcPts val="0"/>
              </a:spcAft>
              <a:buClr>
                <a:schemeClr val="accent2"/>
              </a:buClr>
              <a:buSzPts val="2600"/>
              <a:buFont typeface="Courier New" panose="02070309020205020404" pitchFamily="49" charset="0"/>
              <a:buChar char="o"/>
              <a:defRPr sz="2600" b="0" i="0" u="none" strike="noStrike" cap="none">
                <a:solidFill>
                  <a:schemeClr val="dk1"/>
                </a:solidFill>
                <a:latin typeface="Calibri"/>
                <a:ea typeface="Calibri"/>
                <a:cs typeface="Calibri"/>
                <a:sym typeface="Calibri"/>
              </a:defRPr>
            </a:lvl2pPr>
            <a:lvl3pPr marL="1435100" marR="0" lvl="2" indent="-457200" algn="l" rtl="0" eaLnBrk="1" hangingPunct="1">
              <a:lnSpc>
                <a:spcPct val="150000"/>
              </a:lnSpc>
              <a:spcBef>
                <a:spcPts val="0"/>
              </a:spcBef>
              <a:spcAft>
                <a:spcPts val="0"/>
              </a:spcAft>
              <a:buClr>
                <a:schemeClr val="accent4"/>
              </a:buClr>
              <a:buSzPts val="2600"/>
              <a:buFont typeface="Wingdings" pitchFamily="2" charset="2"/>
              <a:buChar char="§"/>
              <a:defRPr sz="2600" b="0" i="0" u="none" strike="noStrike" cap="none">
                <a:solidFill>
                  <a:schemeClr val="dk1"/>
                </a:solidFill>
                <a:latin typeface="Calibri"/>
                <a:ea typeface="Calibri"/>
                <a:cs typeface="Calibri"/>
                <a:sym typeface="Calibri"/>
              </a:defRPr>
            </a:lvl3pPr>
            <a:lvl4pPr marL="1828800" marR="0" lvl="3" indent="-393700" algn="l" rtl="0" eaLnBrk="1" hangingPunct="1">
              <a:lnSpc>
                <a:spcPct val="15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eaLnBrk="1" hangingPunct="1">
              <a:lnSpc>
                <a:spcPct val="10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pPr marL="577850" indent="-514350">
              <a:lnSpc>
                <a:spcPct val="100000"/>
              </a:lnSpc>
              <a:spcBef>
                <a:spcPts val="624"/>
              </a:spcBef>
              <a:buClr>
                <a:srgbClr val="91192A"/>
              </a:buClr>
              <a:buFont typeface="+mj-lt"/>
              <a:buAutoNum type="arabicParenR"/>
            </a:pPr>
            <a:r>
              <a:rPr lang="en-US" sz="2400" dirty="0"/>
              <a:t>The same side of the Moon always faces Earth.</a:t>
            </a:r>
          </a:p>
          <a:p>
            <a:pPr marL="577850" indent="-514350">
              <a:lnSpc>
                <a:spcPct val="100000"/>
              </a:lnSpc>
              <a:spcBef>
                <a:spcPts val="624"/>
              </a:spcBef>
              <a:buClr>
                <a:srgbClr val="91192A"/>
              </a:buClr>
              <a:buFont typeface="+mj-lt"/>
              <a:buAutoNum type="arabicParenR"/>
            </a:pPr>
            <a:r>
              <a:rPr lang="en-US" sz="2400" dirty="0">
                <a:solidFill>
                  <a:schemeClr val="dk1"/>
                </a:solidFill>
                <a:highlight>
                  <a:srgbClr val="F4C8C9"/>
                </a:highlight>
              </a:rPr>
              <a:t>There’s a secret </a:t>
            </a:r>
            <a:r>
              <a:rPr lang="en-US" sz="2400">
                <a:solidFill>
                  <a:schemeClr val="dk1"/>
                </a:solidFill>
                <a:highlight>
                  <a:srgbClr val="F4C8C9"/>
                </a:highlight>
              </a:rPr>
              <a:t>Moon base </a:t>
            </a:r>
            <a:r>
              <a:rPr lang="en-US" sz="2400" dirty="0">
                <a:solidFill>
                  <a:schemeClr val="dk1"/>
                </a:solidFill>
                <a:highlight>
                  <a:srgbClr val="F4C8C9"/>
                </a:highlight>
              </a:rPr>
              <a:t>hidden on the dark side.</a:t>
            </a:r>
            <a:endParaRPr lang="en-US" sz="2400" dirty="0"/>
          </a:p>
          <a:p>
            <a:pPr marL="577850" indent="-514350">
              <a:lnSpc>
                <a:spcPct val="100000"/>
              </a:lnSpc>
              <a:spcBef>
                <a:spcPts val="624"/>
              </a:spcBef>
              <a:buClr>
                <a:srgbClr val="91192A"/>
              </a:buClr>
              <a:buFont typeface="+mj-lt"/>
              <a:buAutoNum type="arabicParenR"/>
            </a:pPr>
            <a:r>
              <a:rPr lang="en-US" sz="2400" dirty="0"/>
              <a:t>Astronauts left footprints on the Moon that are still there today.</a:t>
            </a:r>
          </a:p>
        </p:txBody>
      </p:sp>
    </p:spTree>
    <p:extLst>
      <p:ext uri="{BB962C8B-B14F-4D97-AF65-F5344CB8AC3E}">
        <p14:creationId xmlns:p14="http://schemas.microsoft.com/office/powerpoint/2010/main" val="2865974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51A5D-1277-1847-254D-C7578B0C4C7C}"/>
            </a:ext>
          </a:extLst>
        </p:cNvPr>
        <p:cNvGrpSpPr/>
        <p:nvPr/>
      </p:nvGrpSpPr>
      <p:grpSpPr>
        <a:xfrm>
          <a:off x="0" y="0"/>
          <a:ext cx="0" cy="0"/>
          <a:chOff x="0" y="0"/>
          <a:chExt cx="0" cy="0"/>
        </a:xfrm>
      </p:grpSpPr>
      <p:pic>
        <p:nvPicPr>
          <p:cNvPr id="5" name="Picture 4" descr="A hand with a finger pointing up&#10;&#10;AI-generated content may be incorrect.">
            <a:extLst>
              <a:ext uri="{FF2B5EF4-FFF2-40B4-BE49-F238E27FC236}">
                <a16:creationId xmlns:a16="http://schemas.microsoft.com/office/drawing/2014/main" id="{7C3F958A-97DF-1CA9-EB13-C6E334D9431F}"/>
              </a:ext>
            </a:extLst>
          </p:cNvPr>
          <p:cNvPicPr>
            <a:picLocks noChangeAspect="1"/>
          </p:cNvPicPr>
          <p:nvPr/>
        </p:nvPicPr>
        <p:blipFill>
          <a:blip r:embed="rId3"/>
          <a:stretch>
            <a:fillRect/>
          </a:stretch>
        </p:blipFill>
        <p:spPr>
          <a:xfrm>
            <a:off x="456174" y="1411976"/>
            <a:ext cx="1812349" cy="3144258"/>
          </a:xfrm>
          <a:prstGeom prst="rect">
            <a:avLst/>
          </a:prstGeom>
        </p:spPr>
      </p:pic>
      <p:sp>
        <p:nvSpPr>
          <p:cNvPr id="2" name="Title 1">
            <a:extLst>
              <a:ext uri="{FF2B5EF4-FFF2-40B4-BE49-F238E27FC236}">
                <a16:creationId xmlns:a16="http://schemas.microsoft.com/office/drawing/2014/main" id="{767D9916-84C8-8545-655D-FD9CC92C9AA0}"/>
              </a:ext>
            </a:extLst>
          </p:cNvPr>
          <p:cNvSpPr>
            <a:spLocks noGrp="1"/>
          </p:cNvSpPr>
          <p:nvPr>
            <p:ph type="title"/>
          </p:nvPr>
        </p:nvSpPr>
        <p:spPr/>
        <p:txBody>
          <a:bodyPr/>
          <a:lstStyle/>
          <a:p>
            <a:r>
              <a:rPr lang="en" dirty="0"/>
              <a:t>Fiction in the Facts: Poster 4</a:t>
            </a:r>
            <a:endParaRPr lang="en-US" dirty="0"/>
          </a:p>
        </p:txBody>
      </p:sp>
      <p:sp>
        <p:nvSpPr>
          <p:cNvPr id="3" name="Text Placeholder 2">
            <a:extLst>
              <a:ext uri="{FF2B5EF4-FFF2-40B4-BE49-F238E27FC236}">
                <a16:creationId xmlns:a16="http://schemas.microsoft.com/office/drawing/2014/main" id="{C81E9569-27F9-43FE-2AF3-EC6F248D0BF0}"/>
              </a:ext>
            </a:extLst>
          </p:cNvPr>
          <p:cNvSpPr>
            <a:spLocks noGrp="1"/>
          </p:cNvSpPr>
          <p:nvPr>
            <p:ph type="body" idx="1"/>
          </p:nvPr>
        </p:nvSpPr>
        <p:spPr>
          <a:xfrm>
            <a:off x="1644868" y="1263111"/>
            <a:ext cx="7036831" cy="2751936"/>
          </a:xfrm>
        </p:spPr>
        <p:txBody>
          <a:bodyPr/>
          <a:lstStyle/>
          <a:p>
            <a:pPr marL="63500" lvl="0" indent="0">
              <a:lnSpc>
                <a:spcPct val="100000"/>
              </a:lnSpc>
              <a:spcBef>
                <a:spcPts val="624"/>
              </a:spcBef>
              <a:buClr>
                <a:srgbClr val="91192A"/>
              </a:buClr>
              <a:buNone/>
            </a:pPr>
            <a:r>
              <a:rPr lang="en-US" dirty="0"/>
              <a:t>Read each of the following statements and decide which one is false.</a:t>
            </a:r>
          </a:p>
        </p:txBody>
      </p:sp>
      <p:sp>
        <p:nvSpPr>
          <p:cNvPr id="4" name="Text Placeholder 2">
            <a:extLst>
              <a:ext uri="{FF2B5EF4-FFF2-40B4-BE49-F238E27FC236}">
                <a16:creationId xmlns:a16="http://schemas.microsoft.com/office/drawing/2014/main" id="{D24FE44C-BAB3-DF1F-C790-D45968EF12CD}"/>
              </a:ext>
            </a:extLst>
          </p:cNvPr>
          <p:cNvSpPr txBox="1">
            <a:spLocks/>
          </p:cNvSpPr>
          <p:nvPr/>
        </p:nvSpPr>
        <p:spPr>
          <a:xfrm>
            <a:off x="2268523" y="2138855"/>
            <a:ext cx="6413176" cy="2417379"/>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eaLnBrk="1" hangingPunct="1">
              <a:lnSpc>
                <a:spcPct val="150000"/>
              </a:lnSpc>
              <a:spcBef>
                <a:spcPts val="0"/>
              </a:spcBef>
              <a:spcAft>
                <a:spcPts val="0"/>
              </a:spcAft>
              <a:buClr>
                <a:schemeClr val="accent3"/>
              </a:buClr>
              <a:buSzPts val="2600"/>
              <a:buFont typeface="System Font Regular"/>
              <a:buChar char="●"/>
              <a:defRPr sz="2600" b="0" i="0" u="none" strike="noStrike" cap="none" spc="0">
                <a:ln>
                  <a:noFill/>
                </a:ln>
                <a:solidFill>
                  <a:schemeClr val="tx1"/>
                </a:solidFill>
                <a:effectLst/>
                <a:latin typeface="Calibri"/>
                <a:ea typeface="Calibri"/>
                <a:cs typeface="Calibri"/>
                <a:sym typeface="Calibri"/>
              </a:defRPr>
            </a:lvl1pPr>
            <a:lvl2pPr marL="914400" marR="0" lvl="1" indent="-393700" algn="l" rtl="0" eaLnBrk="1" hangingPunct="1">
              <a:lnSpc>
                <a:spcPct val="150000"/>
              </a:lnSpc>
              <a:spcBef>
                <a:spcPts val="0"/>
              </a:spcBef>
              <a:spcAft>
                <a:spcPts val="0"/>
              </a:spcAft>
              <a:buClr>
                <a:schemeClr val="accent2"/>
              </a:buClr>
              <a:buSzPts val="2600"/>
              <a:buFont typeface="Courier New" panose="02070309020205020404" pitchFamily="49" charset="0"/>
              <a:buChar char="o"/>
              <a:defRPr sz="2600" b="0" i="0" u="none" strike="noStrike" cap="none">
                <a:solidFill>
                  <a:schemeClr val="dk1"/>
                </a:solidFill>
                <a:latin typeface="Calibri"/>
                <a:ea typeface="Calibri"/>
                <a:cs typeface="Calibri"/>
                <a:sym typeface="Calibri"/>
              </a:defRPr>
            </a:lvl2pPr>
            <a:lvl3pPr marL="1435100" marR="0" lvl="2" indent="-457200" algn="l" rtl="0" eaLnBrk="1" hangingPunct="1">
              <a:lnSpc>
                <a:spcPct val="150000"/>
              </a:lnSpc>
              <a:spcBef>
                <a:spcPts val="0"/>
              </a:spcBef>
              <a:spcAft>
                <a:spcPts val="0"/>
              </a:spcAft>
              <a:buClr>
                <a:schemeClr val="accent4"/>
              </a:buClr>
              <a:buSzPts val="2600"/>
              <a:buFont typeface="Wingdings" pitchFamily="2" charset="2"/>
              <a:buChar char="§"/>
              <a:defRPr sz="2600" b="0" i="0" u="none" strike="noStrike" cap="none">
                <a:solidFill>
                  <a:schemeClr val="dk1"/>
                </a:solidFill>
                <a:latin typeface="Calibri"/>
                <a:ea typeface="Calibri"/>
                <a:cs typeface="Calibri"/>
                <a:sym typeface="Calibri"/>
              </a:defRPr>
            </a:lvl3pPr>
            <a:lvl4pPr marL="1828800" marR="0" lvl="3" indent="-393700" algn="l" rtl="0" eaLnBrk="1" hangingPunct="1">
              <a:lnSpc>
                <a:spcPct val="15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eaLnBrk="1" hangingPunct="1">
              <a:lnSpc>
                <a:spcPct val="10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pPr marL="577850" indent="-514350">
              <a:lnSpc>
                <a:spcPct val="100000"/>
              </a:lnSpc>
              <a:spcBef>
                <a:spcPts val="624"/>
              </a:spcBef>
              <a:buClr>
                <a:srgbClr val="91192A"/>
              </a:buClr>
              <a:buFont typeface="+mj-lt"/>
              <a:buAutoNum type="arabicParenR"/>
            </a:pPr>
            <a:r>
              <a:rPr lang="en-US" sz="2400" dirty="0"/>
              <a:t>It would take about 6–9 months to travel to Mars.</a:t>
            </a:r>
          </a:p>
          <a:p>
            <a:pPr marL="577850" indent="-514350">
              <a:lnSpc>
                <a:spcPct val="100000"/>
              </a:lnSpc>
              <a:spcBef>
                <a:spcPts val="624"/>
              </a:spcBef>
              <a:buClr>
                <a:srgbClr val="91192A"/>
              </a:buClr>
              <a:buFont typeface="+mj-lt"/>
              <a:buAutoNum type="arabicParenR"/>
            </a:pPr>
            <a:r>
              <a:rPr lang="en-US" sz="2400" dirty="0"/>
              <a:t>Astronauts can grow taller in space.</a:t>
            </a:r>
          </a:p>
          <a:p>
            <a:pPr marL="577850" indent="-514350">
              <a:lnSpc>
                <a:spcPct val="100000"/>
              </a:lnSpc>
              <a:spcBef>
                <a:spcPts val="624"/>
              </a:spcBef>
              <a:buClr>
                <a:srgbClr val="91192A"/>
              </a:buClr>
              <a:buFont typeface="+mj-lt"/>
              <a:buAutoNum type="arabicParenR"/>
            </a:pPr>
            <a:r>
              <a:rPr lang="en-US" sz="2400" dirty="0"/>
              <a:t>People have already landed on Mars.</a:t>
            </a:r>
          </a:p>
        </p:txBody>
      </p:sp>
    </p:spTree>
    <p:extLst>
      <p:ext uri="{BB962C8B-B14F-4D97-AF65-F5344CB8AC3E}">
        <p14:creationId xmlns:p14="http://schemas.microsoft.com/office/powerpoint/2010/main" val="1020433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165CF-F5E8-56AE-8921-3AD5CB879121}"/>
            </a:ext>
          </a:extLst>
        </p:cNvPr>
        <p:cNvGrpSpPr/>
        <p:nvPr/>
      </p:nvGrpSpPr>
      <p:grpSpPr>
        <a:xfrm>
          <a:off x="0" y="0"/>
          <a:ext cx="0" cy="0"/>
          <a:chOff x="0" y="0"/>
          <a:chExt cx="0" cy="0"/>
        </a:xfrm>
      </p:grpSpPr>
      <p:pic>
        <p:nvPicPr>
          <p:cNvPr id="5" name="Picture 4" descr="A hand with a finger pointing up&#10;&#10;AI-generated content may be incorrect.">
            <a:extLst>
              <a:ext uri="{FF2B5EF4-FFF2-40B4-BE49-F238E27FC236}">
                <a16:creationId xmlns:a16="http://schemas.microsoft.com/office/drawing/2014/main" id="{E7BF9CC3-931B-7EDD-240B-7DBCACE91BD1}"/>
              </a:ext>
            </a:extLst>
          </p:cNvPr>
          <p:cNvPicPr>
            <a:picLocks noChangeAspect="1"/>
          </p:cNvPicPr>
          <p:nvPr/>
        </p:nvPicPr>
        <p:blipFill>
          <a:blip r:embed="rId3"/>
          <a:stretch>
            <a:fillRect/>
          </a:stretch>
        </p:blipFill>
        <p:spPr>
          <a:xfrm>
            <a:off x="456174" y="1411976"/>
            <a:ext cx="1812349" cy="3144258"/>
          </a:xfrm>
          <a:prstGeom prst="rect">
            <a:avLst/>
          </a:prstGeom>
        </p:spPr>
      </p:pic>
      <p:sp>
        <p:nvSpPr>
          <p:cNvPr id="2" name="Title 1">
            <a:extLst>
              <a:ext uri="{FF2B5EF4-FFF2-40B4-BE49-F238E27FC236}">
                <a16:creationId xmlns:a16="http://schemas.microsoft.com/office/drawing/2014/main" id="{B09E4B83-4502-3537-B4D5-3628BCF87E15}"/>
              </a:ext>
            </a:extLst>
          </p:cNvPr>
          <p:cNvSpPr>
            <a:spLocks noGrp="1"/>
          </p:cNvSpPr>
          <p:nvPr>
            <p:ph type="title"/>
          </p:nvPr>
        </p:nvSpPr>
        <p:spPr/>
        <p:txBody>
          <a:bodyPr/>
          <a:lstStyle/>
          <a:p>
            <a:r>
              <a:rPr lang="en" dirty="0"/>
              <a:t>Fiction in the Facts: Poster 4</a:t>
            </a:r>
            <a:endParaRPr lang="en-US" dirty="0"/>
          </a:p>
        </p:txBody>
      </p:sp>
      <p:sp>
        <p:nvSpPr>
          <p:cNvPr id="3" name="Text Placeholder 2">
            <a:extLst>
              <a:ext uri="{FF2B5EF4-FFF2-40B4-BE49-F238E27FC236}">
                <a16:creationId xmlns:a16="http://schemas.microsoft.com/office/drawing/2014/main" id="{4DD04BF3-B2D4-F7B9-6EC2-D856FEC2D10B}"/>
              </a:ext>
            </a:extLst>
          </p:cNvPr>
          <p:cNvSpPr>
            <a:spLocks noGrp="1"/>
          </p:cNvSpPr>
          <p:nvPr>
            <p:ph type="body" idx="1"/>
          </p:nvPr>
        </p:nvSpPr>
        <p:spPr>
          <a:xfrm>
            <a:off x="1644868" y="1263111"/>
            <a:ext cx="7036831" cy="2751936"/>
          </a:xfrm>
        </p:spPr>
        <p:txBody>
          <a:bodyPr/>
          <a:lstStyle/>
          <a:p>
            <a:pPr marL="63500" lvl="0" indent="0">
              <a:lnSpc>
                <a:spcPct val="100000"/>
              </a:lnSpc>
              <a:spcBef>
                <a:spcPts val="624"/>
              </a:spcBef>
              <a:buClr>
                <a:srgbClr val="91192A"/>
              </a:buClr>
              <a:buNone/>
            </a:pPr>
            <a:r>
              <a:rPr lang="en-US" sz="2400" i="1" dirty="0">
                <a:solidFill>
                  <a:schemeClr val="dk1"/>
                </a:solidFill>
                <a:highlight>
                  <a:srgbClr val="D9EAD3"/>
                </a:highlight>
              </a:rPr>
              <a:t>Humans have not landed on Mars yet—but NASA is working on it!</a:t>
            </a:r>
          </a:p>
        </p:txBody>
      </p:sp>
      <p:sp>
        <p:nvSpPr>
          <p:cNvPr id="4" name="Text Placeholder 2">
            <a:extLst>
              <a:ext uri="{FF2B5EF4-FFF2-40B4-BE49-F238E27FC236}">
                <a16:creationId xmlns:a16="http://schemas.microsoft.com/office/drawing/2014/main" id="{D653D4FA-3B6C-48CA-5858-3268CB6C850D}"/>
              </a:ext>
            </a:extLst>
          </p:cNvPr>
          <p:cNvSpPr txBox="1">
            <a:spLocks/>
          </p:cNvSpPr>
          <p:nvPr/>
        </p:nvSpPr>
        <p:spPr>
          <a:xfrm>
            <a:off x="2268523" y="2138855"/>
            <a:ext cx="6413176" cy="2417379"/>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eaLnBrk="1" hangingPunct="1">
              <a:lnSpc>
                <a:spcPct val="150000"/>
              </a:lnSpc>
              <a:spcBef>
                <a:spcPts val="0"/>
              </a:spcBef>
              <a:spcAft>
                <a:spcPts val="0"/>
              </a:spcAft>
              <a:buClr>
                <a:schemeClr val="accent3"/>
              </a:buClr>
              <a:buSzPts val="2600"/>
              <a:buFont typeface="System Font Regular"/>
              <a:buChar char="●"/>
              <a:defRPr sz="2600" b="0" i="0" u="none" strike="noStrike" cap="none" spc="0">
                <a:ln>
                  <a:noFill/>
                </a:ln>
                <a:solidFill>
                  <a:schemeClr val="tx1"/>
                </a:solidFill>
                <a:effectLst/>
                <a:latin typeface="Calibri"/>
                <a:ea typeface="Calibri"/>
                <a:cs typeface="Calibri"/>
                <a:sym typeface="Calibri"/>
              </a:defRPr>
            </a:lvl1pPr>
            <a:lvl2pPr marL="914400" marR="0" lvl="1" indent="-393700" algn="l" rtl="0" eaLnBrk="1" hangingPunct="1">
              <a:lnSpc>
                <a:spcPct val="150000"/>
              </a:lnSpc>
              <a:spcBef>
                <a:spcPts val="0"/>
              </a:spcBef>
              <a:spcAft>
                <a:spcPts val="0"/>
              </a:spcAft>
              <a:buClr>
                <a:schemeClr val="accent2"/>
              </a:buClr>
              <a:buSzPts val="2600"/>
              <a:buFont typeface="Courier New" panose="02070309020205020404" pitchFamily="49" charset="0"/>
              <a:buChar char="o"/>
              <a:defRPr sz="2600" b="0" i="0" u="none" strike="noStrike" cap="none">
                <a:solidFill>
                  <a:schemeClr val="dk1"/>
                </a:solidFill>
                <a:latin typeface="Calibri"/>
                <a:ea typeface="Calibri"/>
                <a:cs typeface="Calibri"/>
                <a:sym typeface="Calibri"/>
              </a:defRPr>
            </a:lvl2pPr>
            <a:lvl3pPr marL="1435100" marR="0" lvl="2" indent="-457200" algn="l" rtl="0" eaLnBrk="1" hangingPunct="1">
              <a:lnSpc>
                <a:spcPct val="150000"/>
              </a:lnSpc>
              <a:spcBef>
                <a:spcPts val="0"/>
              </a:spcBef>
              <a:spcAft>
                <a:spcPts val="0"/>
              </a:spcAft>
              <a:buClr>
                <a:schemeClr val="accent4"/>
              </a:buClr>
              <a:buSzPts val="2600"/>
              <a:buFont typeface="Wingdings" pitchFamily="2" charset="2"/>
              <a:buChar char="§"/>
              <a:defRPr sz="2600" b="0" i="0" u="none" strike="noStrike" cap="none">
                <a:solidFill>
                  <a:schemeClr val="dk1"/>
                </a:solidFill>
                <a:latin typeface="Calibri"/>
                <a:ea typeface="Calibri"/>
                <a:cs typeface="Calibri"/>
                <a:sym typeface="Calibri"/>
              </a:defRPr>
            </a:lvl3pPr>
            <a:lvl4pPr marL="1828800" marR="0" lvl="3" indent="-393700" algn="l" rtl="0" eaLnBrk="1" hangingPunct="1">
              <a:lnSpc>
                <a:spcPct val="15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eaLnBrk="1" hangingPunct="1">
              <a:lnSpc>
                <a:spcPct val="10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pPr marL="577850" indent="-514350">
              <a:lnSpc>
                <a:spcPct val="100000"/>
              </a:lnSpc>
              <a:spcBef>
                <a:spcPts val="624"/>
              </a:spcBef>
              <a:buClr>
                <a:srgbClr val="91192A"/>
              </a:buClr>
              <a:buFont typeface="+mj-lt"/>
              <a:buAutoNum type="arabicParenR"/>
            </a:pPr>
            <a:r>
              <a:rPr lang="en-US" sz="2400" dirty="0"/>
              <a:t>It would take about 6–9 months to travel to Mars.</a:t>
            </a:r>
          </a:p>
          <a:p>
            <a:pPr marL="577850" indent="-514350">
              <a:lnSpc>
                <a:spcPct val="100000"/>
              </a:lnSpc>
              <a:spcBef>
                <a:spcPts val="624"/>
              </a:spcBef>
              <a:buClr>
                <a:srgbClr val="91192A"/>
              </a:buClr>
              <a:buFont typeface="+mj-lt"/>
              <a:buAutoNum type="arabicParenR"/>
            </a:pPr>
            <a:r>
              <a:rPr lang="en-US" sz="2400" dirty="0"/>
              <a:t>Astronauts can grow taller in space.</a:t>
            </a:r>
          </a:p>
          <a:p>
            <a:pPr marL="577850" indent="-514350">
              <a:lnSpc>
                <a:spcPct val="100000"/>
              </a:lnSpc>
              <a:spcBef>
                <a:spcPts val="624"/>
              </a:spcBef>
              <a:buClr>
                <a:srgbClr val="91192A"/>
              </a:buClr>
              <a:buFont typeface="+mj-lt"/>
              <a:buAutoNum type="arabicParenR"/>
            </a:pPr>
            <a:r>
              <a:rPr lang="en-US" sz="2400" dirty="0">
                <a:solidFill>
                  <a:schemeClr val="dk1"/>
                </a:solidFill>
                <a:highlight>
                  <a:srgbClr val="F4C8C9"/>
                </a:highlight>
              </a:rPr>
              <a:t>People have already landed on Mars.</a:t>
            </a:r>
            <a:endParaRPr lang="en-US" sz="2400" dirty="0"/>
          </a:p>
        </p:txBody>
      </p:sp>
    </p:spTree>
    <p:extLst>
      <p:ext uri="{BB962C8B-B14F-4D97-AF65-F5344CB8AC3E}">
        <p14:creationId xmlns:p14="http://schemas.microsoft.com/office/powerpoint/2010/main" val="3637843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85B5E-DC46-698E-C4ED-F8AC2B60F0A4}"/>
            </a:ext>
          </a:extLst>
        </p:cNvPr>
        <p:cNvGrpSpPr/>
        <p:nvPr/>
      </p:nvGrpSpPr>
      <p:grpSpPr>
        <a:xfrm>
          <a:off x="0" y="0"/>
          <a:ext cx="0" cy="0"/>
          <a:chOff x="0" y="0"/>
          <a:chExt cx="0" cy="0"/>
        </a:xfrm>
      </p:grpSpPr>
      <p:pic>
        <p:nvPicPr>
          <p:cNvPr id="5" name="Picture 4" descr="A hand with a finger pointing up&#10;&#10;AI-generated content may be incorrect.">
            <a:extLst>
              <a:ext uri="{FF2B5EF4-FFF2-40B4-BE49-F238E27FC236}">
                <a16:creationId xmlns:a16="http://schemas.microsoft.com/office/drawing/2014/main" id="{32B1B363-F096-4666-F72A-6AFC0CF37B0D}"/>
              </a:ext>
            </a:extLst>
          </p:cNvPr>
          <p:cNvPicPr>
            <a:picLocks noChangeAspect="1"/>
          </p:cNvPicPr>
          <p:nvPr/>
        </p:nvPicPr>
        <p:blipFill>
          <a:blip r:embed="rId3"/>
          <a:stretch>
            <a:fillRect/>
          </a:stretch>
        </p:blipFill>
        <p:spPr>
          <a:xfrm>
            <a:off x="456174" y="1411976"/>
            <a:ext cx="1812349" cy="3144258"/>
          </a:xfrm>
          <a:prstGeom prst="rect">
            <a:avLst/>
          </a:prstGeom>
        </p:spPr>
      </p:pic>
      <p:sp>
        <p:nvSpPr>
          <p:cNvPr id="2" name="Title 1">
            <a:extLst>
              <a:ext uri="{FF2B5EF4-FFF2-40B4-BE49-F238E27FC236}">
                <a16:creationId xmlns:a16="http://schemas.microsoft.com/office/drawing/2014/main" id="{F626968F-1EDC-7866-2ACD-6916DE620F3F}"/>
              </a:ext>
            </a:extLst>
          </p:cNvPr>
          <p:cNvSpPr>
            <a:spLocks noGrp="1"/>
          </p:cNvSpPr>
          <p:nvPr>
            <p:ph type="title"/>
          </p:nvPr>
        </p:nvSpPr>
        <p:spPr/>
        <p:txBody>
          <a:bodyPr/>
          <a:lstStyle/>
          <a:p>
            <a:r>
              <a:rPr lang="en" dirty="0"/>
              <a:t>Fiction in the Facts: Poster 5</a:t>
            </a:r>
            <a:endParaRPr lang="en-US" dirty="0"/>
          </a:p>
        </p:txBody>
      </p:sp>
      <p:sp>
        <p:nvSpPr>
          <p:cNvPr id="3" name="Text Placeholder 2">
            <a:extLst>
              <a:ext uri="{FF2B5EF4-FFF2-40B4-BE49-F238E27FC236}">
                <a16:creationId xmlns:a16="http://schemas.microsoft.com/office/drawing/2014/main" id="{DD9C43E8-61FA-2909-9C23-AF80D4B6B163}"/>
              </a:ext>
            </a:extLst>
          </p:cNvPr>
          <p:cNvSpPr>
            <a:spLocks noGrp="1"/>
          </p:cNvSpPr>
          <p:nvPr>
            <p:ph type="body" idx="1"/>
          </p:nvPr>
        </p:nvSpPr>
        <p:spPr>
          <a:xfrm>
            <a:off x="1644868" y="1263111"/>
            <a:ext cx="7036831" cy="2751936"/>
          </a:xfrm>
        </p:spPr>
        <p:txBody>
          <a:bodyPr/>
          <a:lstStyle/>
          <a:p>
            <a:pPr marL="63500" lvl="0" indent="0">
              <a:lnSpc>
                <a:spcPct val="100000"/>
              </a:lnSpc>
              <a:spcBef>
                <a:spcPts val="624"/>
              </a:spcBef>
              <a:buClr>
                <a:srgbClr val="91192A"/>
              </a:buClr>
              <a:buNone/>
            </a:pPr>
            <a:r>
              <a:rPr lang="en-US" dirty="0"/>
              <a:t>Read each of the following statements and decide which one is false.</a:t>
            </a:r>
          </a:p>
        </p:txBody>
      </p:sp>
      <p:sp>
        <p:nvSpPr>
          <p:cNvPr id="4" name="Text Placeholder 2">
            <a:extLst>
              <a:ext uri="{FF2B5EF4-FFF2-40B4-BE49-F238E27FC236}">
                <a16:creationId xmlns:a16="http://schemas.microsoft.com/office/drawing/2014/main" id="{F18EBBD3-1479-499D-7F0F-D2A3DDA21F28}"/>
              </a:ext>
            </a:extLst>
          </p:cNvPr>
          <p:cNvSpPr txBox="1">
            <a:spLocks/>
          </p:cNvSpPr>
          <p:nvPr/>
        </p:nvSpPr>
        <p:spPr>
          <a:xfrm>
            <a:off x="2268523" y="2138855"/>
            <a:ext cx="6413176" cy="2417379"/>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eaLnBrk="1" hangingPunct="1">
              <a:lnSpc>
                <a:spcPct val="150000"/>
              </a:lnSpc>
              <a:spcBef>
                <a:spcPts val="0"/>
              </a:spcBef>
              <a:spcAft>
                <a:spcPts val="0"/>
              </a:spcAft>
              <a:buClr>
                <a:schemeClr val="accent3"/>
              </a:buClr>
              <a:buSzPts val="2600"/>
              <a:buFont typeface="System Font Regular"/>
              <a:buChar char="●"/>
              <a:defRPr sz="2600" b="0" i="0" u="none" strike="noStrike" cap="none" spc="0">
                <a:ln>
                  <a:noFill/>
                </a:ln>
                <a:solidFill>
                  <a:schemeClr val="tx1"/>
                </a:solidFill>
                <a:effectLst/>
                <a:latin typeface="Calibri"/>
                <a:ea typeface="Calibri"/>
                <a:cs typeface="Calibri"/>
                <a:sym typeface="Calibri"/>
              </a:defRPr>
            </a:lvl1pPr>
            <a:lvl2pPr marL="914400" marR="0" lvl="1" indent="-393700" algn="l" rtl="0" eaLnBrk="1" hangingPunct="1">
              <a:lnSpc>
                <a:spcPct val="150000"/>
              </a:lnSpc>
              <a:spcBef>
                <a:spcPts val="0"/>
              </a:spcBef>
              <a:spcAft>
                <a:spcPts val="0"/>
              </a:spcAft>
              <a:buClr>
                <a:schemeClr val="accent2"/>
              </a:buClr>
              <a:buSzPts val="2600"/>
              <a:buFont typeface="Courier New" panose="02070309020205020404" pitchFamily="49" charset="0"/>
              <a:buChar char="o"/>
              <a:defRPr sz="2600" b="0" i="0" u="none" strike="noStrike" cap="none">
                <a:solidFill>
                  <a:schemeClr val="dk1"/>
                </a:solidFill>
                <a:latin typeface="Calibri"/>
                <a:ea typeface="Calibri"/>
                <a:cs typeface="Calibri"/>
                <a:sym typeface="Calibri"/>
              </a:defRPr>
            </a:lvl2pPr>
            <a:lvl3pPr marL="1435100" marR="0" lvl="2" indent="-457200" algn="l" rtl="0" eaLnBrk="1" hangingPunct="1">
              <a:lnSpc>
                <a:spcPct val="150000"/>
              </a:lnSpc>
              <a:spcBef>
                <a:spcPts val="0"/>
              </a:spcBef>
              <a:spcAft>
                <a:spcPts val="0"/>
              </a:spcAft>
              <a:buClr>
                <a:schemeClr val="accent4"/>
              </a:buClr>
              <a:buSzPts val="2600"/>
              <a:buFont typeface="Wingdings" pitchFamily="2" charset="2"/>
              <a:buChar char="§"/>
              <a:defRPr sz="2600" b="0" i="0" u="none" strike="noStrike" cap="none">
                <a:solidFill>
                  <a:schemeClr val="dk1"/>
                </a:solidFill>
                <a:latin typeface="Calibri"/>
                <a:ea typeface="Calibri"/>
                <a:cs typeface="Calibri"/>
                <a:sym typeface="Calibri"/>
              </a:defRPr>
            </a:lvl3pPr>
            <a:lvl4pPr marL="1828800" marR="0" lvl="3" indent="-393700" algn="l" rtl="0" eaLnBrk="1" hangingPunct="1">
              <a:lnSpc>
                <a:spcPct val="15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eaLnBrk="1" hangingPunct="1">
              <a:lnSpc>
                <a:spcPct val="10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pPr marL="577850" indent="-514350">
              <a:lnSpc>
                <a:spcPct val="100000"/>
              </a:lnSpc>
              <a:spcBef>
                <a:spcPts val="624"/>
              </a:spcBef>
              <a:buClr>
                <a:srgbClr val="91192A"/>
              </a:buClr>
              <a:buFont typeface="+mj-lt"/>
              <a:buAutoNum type="arabicParenR"/>
            </a:pPr>
            <a:r>
              <a:rPr lang="en-US" sz="2400" dirty="0"/>
              <a:t>Earth is the only planet we know of that has liquid water on the surface.</a:t>
            </a:r>
          </a:p>
          <a:p>
            <a:pPr marL="577850" indent="-514350">
              <a:lnSpc>
                <a:spcPct val="100000"/>
              </a:lnSpc>
              <a:spcBef>
                <a:spcPts val="624"/>
              </a:spcBef>
              <a:buClr>
                <a:srgbClr val="91192A"/>
              </a:buClr>
              <a:buFont typeface="+mj-lt"/>
              <a:buAutoNum type="arabicParenR"/>
            </a:pPr>
            <a:r>
              <a:rPr lang="en-US" sz="2400" dirty="0"/>
              <a:t>The sky is blue because space reflects off the oceans.</a:t>
            </a:r>
          </a:p>
          <a:p>
            <a:pPr marL="577850" indent="-514350">
              <a:lnSpc>
                <a:spcPct val="100000"/>
              </a:lnSpc>
              <a:spcBef>
                <a:spcPts val="624"/>
              </a:spcBef>
              <a:buClr>
                <a:srgbClr val="91192A"/>
              </a:buClr>
              <a:buFont typeface="+mj-lt"/>
              <a:buAutoNum type="arabicParenR"/>
            </a:pPr>
            <a:r>
              <a:rPr lang="en-US" sz="2400" dirty="0"/>
              <a:t>From space, Earth looks like a blue marble.</a:t>
            </a:r>
          </a:p>
        </p:txBody>
      </p:sp>
    </p:spTree>
    <p:extLst>
      <p:ext uri="{BB962C8B-B14F-4D97-AF65-F5344CB8AC3E}">
        <p14:creationId xmlns:p14="http://schemas.microsoft.com/office/powerpoint/2010/main" val="3183427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84603-F117-ACF5-FDFB-323B890880CD}"/>
            </a:ext>
          </a:extLst>
        </p:cNvPr>
        <p:cNvGrpSpPr/>
        <p:nvPr/>
      </p:nvGrpSpPr>
      <p:grpSpPr>
        <a:xfrm>
          <a:off x="0" y="0"/>
          <a:ext cx="0" cy="0"/>
          <a:chOff x="0" y="0"/>
          <a:chExt cx="0" cy="0"/>
        </a:xfrm>
      </p:grpSpPr>
      <p:pic>
        <p:nvPicPr>
          <p:cNvPr id="5" name="Picture 4" descr="A hand with a finger pointing up&#10;&#10;AI-generated content may be incorrect.">
            <a:extLst>
              <a:ext uri="{FF2B5EF4-FFF2-40B4-BE49-F238E27FC236}">
                <a16:creationId xmlns:a16="http://schemas.microsoft.com/office/drawing/2014/main" id="{E95B7ABD-8F64-1B41-E3F4-638ADD899361}"/>
              </a:ext>
            </a:extLst>
          </p:cNvPr>
          <p:cNvPicPr>
            <a:picLocks noChangeAspect="1"/>
          </p:cNvPicPr>
          <p:nvPr/>
        </p:nvPicPr>
        <p:blipFill>
          <a:blip r:embed="rId3"/>
          <a:stretch>
            <a:fillRect/>
          </a:stretch>
        </p:blipFill>
        <p:spPr>
          <a:xfrm>
            <a:off x="456174" y="1411976"/>
            <a:ext cx="1812349" cy="3144258"/>
          </a:xfrm>
          <a:prstGeom prst="rect">
            <a:avLst/>
          </a:prstGeom>
        </p:spPr>
      </p:pic>
      <p:sp>
        <p:nvSpPr>
          <p:cNvPr id="2" name="Title 1">
            <a:extLst>
              <a:ext uri="{FF2B5EF4-FFF2-40B4-BE49-F238E27FC236}">
                <a16:creationId xmlns:a16="http://schemas.microsoft.com/office/drawing/2014/main" id="{9F805314-CB4D-F2A9-46E4-30FEB714929B}"/>
              </a:ext>
            </a:extLst>
          </p:cNvPr>
          <p:cNvSpPr>
            <a:spLocks noGrp="1"/>
          </p:cNvSpPr>
          <p:nvPr>
            <p:ph type="title"/>
          </p:nvPr>
        </p:nvSpPr>
        <p:spPr/>
        <p:txBody>
          <a:bodyPr/>
          <a:lstStyle/>
          <a:p>
            <a:r>
              <a:rPr lang="en" dirty="0"/>
              <a:t>Fiction in the Facts: Poster 5</a:t>
            </a:r>
            <a:endParaRPr lang="en-US" dirty="0"/>
          </a:p>
        </p:txBody>
      </p:sp>
      <p:sp>
        <p:nvSpPr>
          <p:cNvPr id="3" name="Text Placeholder 2">
            <a:extLst>
              <a:ext uri="{FF2B5EF4-FFF2-40B4-BE49-F238E27FC236}">
                <a16:creationId xmlns:a16="http://schemas.microsoft.com/office/drawing/2014/main" id="{725F772C-B313-619A-A930-25A3FC596BEE}"/>
              </a:ext>
            </a:extLst>
          </p:cNvPr>
          <p:cNvSpPr>
            <a:spLocks noGrp="1"/>
          </p:cNvSpPr>
          <p:nvPr>
            <p:ph type="body" idx="1"/>
          </p:nvPr>
        </p:nvSpPr>
        <p:spPr>
          <a:xfrm>
            <a:off x="1644868" y="1263111"/>
            <a:ext cx="7036831" cy="2751936"/>
          </a:xfrm>
        </p:spPr>
        <p:txBody>
          <a:bodyPr/>
          <a:lstStyle/>
          <a:p>
            <a:pPr marL="63500" lvl="0" indent="0">
              <a:lnSpc>
                <a:spcPct val="100000"/>
              </a:lnSpc>
              <a:spcBef>
                <a:spcPts val="624"/>
              </a:spcBef>
              <a:buClr>
                <a:srgbClr val="91192A"/>
              </a:buClr>
              <a:buNone/>
            </a:pPr>
            <a:r>
              <a:rPr lang="en-US" sz="2400" i="1" dirty="0">
                <a:solidFill>
                  <a:schemeClr val="dk1"/>
                </a:solidFill>
                <a:highlight>
                  <a:srgbClr val="D9EAD3"/>
                </a:highlight>
              </a:rPr>
              <a:t>The sky is blue because of the way sunlight scatters in our atmosphere—not because of ocean reflection.</a:t>
            </a:r>
            <a:endParaRPr lang="en-US" sz="2400" dirty="0"/>
          </a:p>
        </p:txBody>
      </p:sp>
      <p:sp>
        <p:nvSpPr>
          <p:cNvPr id="4" name="Text Placeholder 2">
            <a:extLst>
              <a:ext uri="{FF2B5EF4-FFF2-40B4-BE49-F238E27FC236}">
                <a16:creationId xmlns:a16="http://schemas.microsoft.com/office/drawing/2014/main" id="{2894B12A-B409-FF68-5A0C-7F9AF3E77E4A}"/>
              </a:ext>
            </a:extLst>
          </p:cNvPr>
          <p:cNvSpPr txBox="1">
            <a:spLocks/>
          </p:cNvSpPr>
          <p:nvPr/>
        </p:nvSpPr>
        <p:spPr>
          <a:xfrm>
            <a:off x="2268523" y="2138855"/>
            <a:ext cx="6413176" cy="2417379"/>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eaLnBrk="1" hangingPunct="1">
              <a:lnSpc>
                <a:spcPct val="150000"/>
              </a:lnSpc>
              <a:spcBef>
                <a:spcPts val="0"/>
              </a:spcBef>
              <a:spcAft>
                <a:spcPts val="0"/>
              </a:spcAft>
              <a:buClr>
                <a:schemeClr val="accent3"/>
              </a:buClr>
              <a:buSzPts val="2600"/>
              <a:buFont typeface="System Font Regular"/>
              <a:buChar char="●"/>
              <a:defRPr sz="2600" b="0" i="0" u="none" strike="noStrike" cap="none" spc="0">
                <a:ln>
                  <a:noFill/>
                </a:ln>
                <a:solidFill>
                  <a:schemeClr val="tx1"/>
                </a:solidFill>
                <a:effectLst/>
                <a:latin typeface="Calibri"/>
                <a:ea typeface="Calibri"/>
                <a:cs typeface="Calibri"/>
                <a:sym typeface="Calibri"/>
              </a:defRPr>
            </a:lvl1pPr>
            <a:lvl2pPr marL="914400" marR="0" lvl="1" indent="-393700" algn="l" rtl="0" eaLnBrk="1" hangingPunct="1">
              <a:lnSpc>
                <a:spcPct val="150000"/>
              </a:lnSpc>
              <a:spcBef>
                <a:spcPts val="0"/>
              </a:spcBef>
              <a:spcAft>
                <a:spcPts val="0"/>
              </a:spcAft>
              <a:buClr>
                <a:schemeClr val="accent2"/>
              </a:buClr>
              <a:buSzPts val="2600"/>
              <a:buFont typeface="Courier New" panose="02070309020205020404" pitchFamily="49" charset="0"/>
              <a:buChar char="o"/>
              <a:defRPr sz="2600" b="0" i="0" u="none" strike="noStrike" cap="none">
                <a:solidFill>
                  <a:schemeClr val="dk1"/>
                </a:solidFill>
                <a:latin typeface="Calibri"/>
                <a:ea typeface="Calibri"/>
                <a:cs typeface="Calibri"/>
                <a:sym typeface="Calibri"/>
              </a:defRPr>
            </a:lvl2pPr>
            <a:lvl3pPr marL="1435100" marR="0" lvl="2" indent="-457200" algn="l" rtl="0" eaLnBrk="1" hangingPunct="1">
              <a:lnSpc>
                <a:spcPct val="150000"/>
              </a:lnSpc>
              <a:spcBef>
                <a:spcPts val="0"/>
              </a:spcBef>
              <a:spcAft>
                <a:spcPts val="0"/>
              </a:spcAft>
              <a:buClr>
                <a:schemeClr val="accent4"/>
              </a:buClr>
              <a:buSzPts val="2600"/>
              <a:buFont typeface="Wingdings" pitchFamily="2" charset="2"/>
              <a:buChar char="§"/>
              <a:defRPr sz="2600" b="0" i="0" u="none" strike="noStrike" cap="none">
                <a:solidFill>
                  <a:schemeClr val="dk1"/>
                </a:solidFill>
                <a:latin typeface="Calibri"/>
                <a:ea typeface="Calibri"/>
                <a:cs typeface="Calibri"/>
                <a:sym typeface="Calibri"/>
              </a:defRPr>
            </a:lvl3pPr>
            <a:lvl4pPr marL="1828800" marR="0" lvl="3" indent="-393700" algn="l" rtl="0" eaLnBrk="1" hangingPunct="1">
              <a:lnSpc>
                <a:spcPct val="15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eaLnBrk="1" hangingPunct="1">
              <a:lnSpc>
                <a:spcPct val="10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pPr marL="577850" indent="-514350">
              <a:lnSpc>
                <a:spcPct val="100000"/>
              </a:lnSpc>
              <a:spcBef>
                <a:spcPts val="624"/>
              </a:spcBef>
              <a:buClr>
                <a:srgbClr val="91192A"/>
              </a:buClr>
              <a:buFont typeface="+mj-lt"/>
              <a:buAutoNum type="arabicParenR"/>
            </a:pPr>
            <a:r>
              <a:rPr lang="en-US" sz="2400" dirty="0"/>
              <a:t>Earth is the only planet we know of that has liquid water on the surface.</a:t>
            </a:r>
          </a:p>
          <a:p>
            <a:pPr marL="577850" indent="-514350">
              <a:lnSpc>
                <a:spcPct val="100000"/>
              </a:lnSpc>
              <a:spcBef>
                <a:spcPts val="624"/>
              </a:spcBef>
              <a:buClr>
                <a:srgbClr val="91192A"/>
              </a:buClr>
              <a:buFont typeface="+mj-lt"/>
              <a:buAutoNum type="arabicParenR"/>
            </a:pPr>
            <a:r>
              <a:rPr lang="en-US" sz="2400" dirty="0">
                <a:solidFill>
                  <a:schemeClr val="dk1"/>
                </a:solidFill>
                <a:highlight>
                  <a:srgbClr val="F4C8C9"/>
                </a:highlight>
              </a:rPr>
              <a:t>The sky is blue because space reflects off the oceans.</a:t>
            </a:r>
            <a:endParaRPr lang="en-US" sz="2400" dirty="0"/>
          </a:p>
          <a:p>
            <a:pPr marL="577850" indent="-514350">
              <a:lnSpc>
                <a:spcPct val="100000"/>
              </a:lnSpc>
              <a:spcBef>
                <a:spcPts val="624"/>
              </a:spcBef>
              <a:buClr>
                <a:srgbClr val="91192A"/>
              </a:buClr>
              <a:buFont typeface="+mj-lt"/>
              <a:buAutoNum type="arabicParenR"/>
            </a:pPr>
            <a:r>
              <a:rPr lang="en-US" sz="2400" dirty="0"/>
              <a:t>From space, Earth looks like a blue marble.</a:t>
            </a:r>
          </a:p>
        </p:txBody>
      </p:sp>
    </p:spTree>
    <p:extLst>
      <p:ext uri="{BB962C8B-B14F-4D97-AF65-F5344CB8AC3E}">
        <p14:creationId xmlns:p14="http://schemas.microsoft.com/office/powerpoint/2010/main" val="2008420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1789C-A8EB-8CF6-C931-3C9C4E64EC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4149F5-C01D-CB30-07C5-D1E1A0700990}"/>
              </a:ext>
            </a:extLst>
          </p:cNvPr>
          <p:cNvSpPr>
            <a:spLocks noGrp="1"/>
          </p:cNvSpPr>
          <p:nvPr>
            <p:ph type="title"/>
          </p:nvPr>
        </p:nvSpPr>
        <p:spPr/>
        <p:txBody>
          <a:bodyPr/>
          <a:lstStyle/>
          <a:p>
            <a:r>
              <a:rPr lang="en" dirty="0"/>
              <a:t>Painting a Picture</a:t>
            </a:r>
            <a:endParaRPr lang="en-US" dirty="0"/>
          </a:p>
        </p:txBody>
      </p:sp>
      <p:sp>
        <p:nvSpPr>
          <p:cNvPr id="3" name="Text Placeholder 2">
            <a:extLst>
              <a:ext uri="{FF2B5EF4-FFF2-40B4-BE49-F238E27FC236}">
                <a16:creationId xmlns:a16="http://schemas.microsoft.com/office/drawing/2014/main" id="{579D6151-A299-4E1A-00B4-EE1848DD8BF6}"/>
              </a:ext>
            </a:extLst>
          </p:cNvPr>
          <p:cNvSpPr>
            <a:spLocks noGrp="1"/>
          </p:cNvSpPr>
          <p:nvPr>
            <p:ph type="body" idx="1"/>
          </p:nvPr>
        </p:nvSpPr>
        <p:spPr>
          <a:xfrm>
            <a:off x="456300" y="1263110"/>
            <a:ext cx="8225400" cy="3435365"/>
          </a:xfrm>
        </p:spPr>
        <p:txBody>
          <a:bodyPr/>
          <a:lstStyle/>
          <a:p>
            <a:pPr lvl="0">
              <a:lnSpc>
                <a:spcPct val="100000"/>
              </a:lnSpc>
              <a:spcBef>
                <a:spcPts val="624"/>
              </a:spcBef>
              <a:buClr>
                <a:srgbClr val="91192A"/>
              </a:buClr>
            </a:pPr>
            <a:r>
              <a:rPr lang="en-US" dirty="0"/>
              <a:t>There are 2 stations:</a:t>
            </a:r>
          </a:p>
          <a:p>
            <a:pPr lvl="1">
              <a:lnSpc>
                <a:spcPct val="100000"/>
              </a:lnSpc>
              <a:spcBef>
                <a:spcPts val="480"/>
              </a:spcBef>
            </a:pPr>
            <a:r>
              <a:rPr lang="en-US" i="1" dirty="0"/>
              <a:t>Libra</a:t>
            </a:r>
            <a:r>
              <a:rPr lang="en-US" dirty="0"/>
              <a:t> – Multiplication Examples</a:t>
            </a:r>
          </a:p>
          <a:p>
            <a:pPr lvl="1">
              <a:lnSpc>
                <a:spcPct val="100000"/>
              </a:lnSpc>
              <a:spcBef>
                <a:spcPts val="480"/>
              </a:spcBef>
            </a:pPr>
            <a:r>
              <a:rPr lang="en-US" i="1" dirty="0"/>
              <a:t>Aries</a:t>
            </a:r>
            <a:r>
              <a:rPr lang="en-US" dirty="0"/>
              <a:t> – Division Examples</a:t>
            </a:r>
          </a:p>
          <a:p>
            <a:pPr lvl="0">
              <a:lnSpc>
                <a:spcPct val="100000"/>
              </a:lnSpc>
              <a:spcBef>
                <a:spcPts val="624"/>
              </a:spcBef>
              <a:buClr>
                <a:srgbClr val="91192A"/>
              </a:buClr>
            </a:pPr>
            <a:r>
              <a:rPr lang="en-US" dirty="0"/>
              <a:t>You are trying to figure out the pattern for multiplying and the pattern for dividing numbers written in scientific notation.</a:t>
            </a:r>
          </a:p>
        </p:txBody>
      </p:sp>
      <p:pic>
        <p:nvPicPr>
          <p:cNvPr id="5" name="Picture 4" descr="A paint brush painting a rainbow&#10;&#10;AI-generated content may be incorrect.">
            <a:extLst>
              <a:ext uri="{FF2B5EF4-FFF2-40B4-BE49-F238E27FC236}">
                <a16:creationId xmlns:a16="http://schemas.microsoft.com/office/drawing/2014/main" id="{C7173CB9-EB83-C738-D87D-A7457EA60249}"/>
              </a:ext>
            </a:extLst>
          </p:cNvPr>
          <p:cNvPicPr>
            <a:picLocks noChangeAspect="1"/>
          </p:cNvPicPr>
          <p:nvPr/>
        </p:nvPicPr>
        <p:blipFill>
          <a:blip r:embed="rId3"/>
          <a:stretch>
            <a:fillRect/>
          </a:stretch>
        </p:blipFill>
        <p:spPr>
          <a:xfrm>
            <a:off x="7355456" y="445024"/>
            <a:ext cx="1326182" cy="1626231"/>
          </a:xfrm>
          <a:prstGeom prst="rect">
            <a:avLst/>
          </a:prstGeom>
        </p:spPr>
      </p:pic>
    </p:spTree>
    <p:extLst>
      <p:ext uri="{BB962C8B-B14F-4D97-AF65-F5344CB8AC3E}">
        <p14:creationId xmlns:p14="http://schemas.microsoft.com/office/powerpoint/2010/main" val="1686648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71743-181F-77BB-8870-571A00DA5A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908A4D-0C12-89B8-E1C4-665E27FECF30}"/>
              </a:ext>
            </a:extLst>
          </p:cNvPr>
          <p:cNvSpPr>
            <a:spLocks noGrp="1"/>
          </p:cNvSpPr>
          <p:nvPr>
            <p:ph type="title"/>
          </p:nvPr>
        </p:nvSpPr>
        <p:spPr/>
        <p:txBody>
          <a:bodyPr/>
          <a:lstStyle/>
          <a:p>
            <a:r>
              <a:rPr lang="en" dirty="0"/>
              <a:t>Painting a Picture</a:t>
            </a:r>
            <a:endParaRPr lang="en-US" dirty="0"/>
          </a:p>
        </p:txBody>
      </p:sp>
      <p:sp>
        <p:nvSpPr>
          <p:cNvPr id="3" name="Text Placeholder 2">
            <a:extLst>
              <a:ext uri="{FF2B5EF4-FFF2-40B4-BE49-F238E27FC236}">
                <a16:creationId xmlns:a16="http://schemas.microsoft.com/office/drawing/2014/main" id="{985ECCFE-1AAC-A08E-0674-00F5610A960D}"/>
              </a:ext>
            </a:extLst>
          </p:cNvPr>
          <p:cNvSpPr>
            <a:spLocks noGrp="1"/>
          </p:cNvSpPr>
          <p:nvPr>
            <p:ph type="body" idx="1"/>
          </p:nvPr>
        </p:nvSpPr>
        <p:spPr>
          <a:xfrm>
            <a:off x="456300" y="1263110"/>
            <a:ext cx="8225400" cy="3435365"/>
          </a:xfrm>
        </p:spPr>
        <p:txBody>
          <a:bodyPr/>
          <a:lstStyle/>
          <a:p>
            <a:pPr lvl="0">
              <a:lnSpc>
                <a:spcPct val="100000"/>
              </a:lnSpc>
              <a:spcBef>
                <a:spcPts val="624"/>
              </a:spcBef>
              <a:buClr>
                <a:srgbClr val="91192A"/>
              </a:buClr>
            </a:pPr>
            <a:r>
              <a:rPr lang="en-US" dirty="0"/>
              <a:t>Visit the 2 Constellation Stations:</a:t>
            </a:r>
          </a:p>
          <a:p>
            <a:pPr lvl="1">
              <a:lnSpc>
                <a:spcPct val="100000"/>
              </a:lnSpc>
              <a:spcBef>
                <a:spcPts val="480"/>
              </a:spcBef>
            </a:pPr>
            <a:r>
              <a:rPr lang="en-US" i="1" dirty="0"/>
              <a:t>Libra</a:t>
            </a:r>
            <a:r>
              <a:rPr lang="en-US" dirty="0"/>
              <a:t> and </a:t>
            </a:r>
            <a:r>
              <a:rPr lang="en-US" i="1" dirty="0"/>
              <a:t>Aries</a:t>
            </a:r>
            <a:r>
              <a:rPr lang="en-US" dirty="0"/>
              <a:t>.</a:t>
            </a:r>
          </a:p>
          <a:p>
            <a:pPr lvl="0">
              <a:lnSpc>
                <a:spcPct val="100000"/>
              </a:lnSpc>
              <a:spcBef>
                <a:spcPts val="624"/>
              </a:spcBef>
              <a:buClr>
                <a:srgbClr val="91192A"/>
              </a:buClr>
            </a:pPr>
            <a:r>
              <a:rPr lang="en-US" dirty="0"/>
              <a:t>At each station:</a:t>
            </a:r>
          </a:p>
          <a:p>
            <a:pPr lvl="1">
              <a:lnSpc>
                <a:spcPct val="100000"/>
              </a:lnSpc>
              <a:spcBef>
                <a:spcPts val="480"/>
              </a:spcBef>
            </a:pPr>
            <a:r>
              <a:rPr lang="en-US" dirty="0"/>
              <a:t>Copy each problem (and its work).</a:t>
            </a:r>
          </a:p>
          <a:p>
            <a:pPr lvl="1">
              <a:lnSpc>
                <a:spcPct val="100000"/>
              </a:lnSpc>
              <a:spcBef>
                <a:spcPts val="480"/>
              </a:spcBef>
            </a:pPr>
            <a:r>
              <a:rPr lang="en-US" dirty="0"/>
              <a:t>Look for patterns.</a:t>
            </a:r>
          </a:p>
          <a:p>
            <a:pPr lvl="1">
              <a:lnSpc>
                <a:spcPct val="100000"/>
              </a:lnSpc>
              <a:spcBef>
                <a:spcPts val="480"/>
              </a:spcBef>
            </a:pPr>
            <a:r>
              <a:rPr lang="en-US" dirty="0"/>
              <a:t>Record what you notice.</a:t>
            </a:r>
          </a:p>
          <a:p>
            <a:pPr lvl="1">
              <a:lnSpc>
                <a:spcPct val="100000"/>
              </a:lnSpc>
              <a:spcBef>
                <a:spcPts val="480"/>
              </a:spcBef>
            </a:pPr>
            <a:r>
              <a:rPr lang="en-US" dirty="0"/>
              <a:t>Try to write a rule using the pattern you noticed.</a:t>
            </a:r>
          </a:p>
        </p:txBody>
      </p:sp>
      <p:pic>
        <p:nvPicPr>
          <p:cNvPr id="5" name="Picture 4" descr="A paint brush painting a rainbow&#10;&#10;AI-generated content may be incorrect.">
            <a:extLst>
              <a:ext uri="{FF2B5EF4-FFF2-40B4-BE49-F238E27FC236}">
                <a16:creationId xmlns:a16="http://schemas.microsoft.com/office/drawing/2014/main" id="{7791A925-0A43-B10D-942F-4D8314567766}"/>
              </a:ext>
            </a:extLst>
          </p:cNvPr>
          <p:cNvPicPr>
            <a:picLocks noChangeAspect="1"/>
          </p:cNvPicPr>
          <p:nvPr/>
        </p:nvPicPr>
        <p:blipFill>
          <a:blip r:embed="rId3"/>
          <a:stretch>
            <a:fillRect/>
          </a:stretch>
        </p:blipFill>
        <p:spPr>
          <a:xfrm>
            <a:off x="7355456" y="445024"/>
            <a:ext cx="1326182" cy="1626231"/>
          </a:xfrm>
          <a:prstGeom prst="rect">
            <a:avLst/>
          </a:prstGeom>
        </p:spPr>
      </p:pic>
    </p:spTree>
    <p:extLst>
      <p:ext uri="{BB962C8B-B14F-4D97-AF65-F5344CB8AC3E}">
        <p14:creationId xmlns:p14="http://schemas.microsoft.com/office/powerpoint/2010/main" val="2940705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0DB6EC0-3438-676C-F8F5-1C74D0AF73C1}"/>
              </a:ext>
            </a:extLst>
          </p:cNvPr>
          <p:cNvSpPr>
            <a:spLocks noGrp="1"/>
          </p:cNvSpPr>
          <p:nvPr>
            <p:ph type="subTitle" idx="1"/>
          </p:nvPr>
        </p:nvSpPr>
        <p:spPr/>
        <p:txBody>
          <a:bodyPr/>
          <a:lstStyle/>
          <a:p>
            <a:r>
              <a:rPr lang="en-US" dirty="0"/>
              <a:t>Operations With Scientific Notation</a:t>
            </a:r>
          </a:p>
        </p:txBody>
      </p:sp>
      <p:sp>
        <p:nvSpPr>
          <p:cNvPr id="3" name="Title 2">
            <a:extLst>
              <a:ext uri="{FF2B5EF4-FFF2-40B4-BE49-F238E27FC236}">
                <a16:creationId xmlns:a16="http://schemas.microsoft.com/office/drawing/2014/main" id="{14EDAAD6-DA24-1ECF-A1A8-43BEC6CA3A79}"/>
              </a:ext>
            </a:extLst>
          </p:cNvPr>
          <p:cNvSpPr>
            <a:spLocks noGrp="1"/>
          </p:cNvSpPr>
          <p:nvPr>
            <p:ph type="ctrTitle"/>
          </p:nvPr>
        </p:nvSpPr>
        <p:spPr/>
        <p:txBody>
          <a:bodyPr/>
          <a:lstStyle/>
          <a:p>
            <a:r>
              <a:rPr lang="en-US" dirty="0"/>
              <a:t>Notation for NASA, Part 2</a:t>
            </a:r>
          </a:p>
        </p:txBody>
      </p:sp>
    </p:spTree>
    <p:extLst>
      <p:ext uri="{BB962C8B-B14F-4D97-AF65-F5344CB8AC3E}">
        <p14:creationId xmlns:p14="http://schemas.microsoft.com/office/powerpoint/2010/main" val="2179277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7ABA9-C4CF-185F-616A-461D30410A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E78F4D-0D1E-9378-625C-7A5EDE643871}"/>
              </a:ext>
            </a:extLst>
          </p:cNvPr>
          <p:cNvSpPr>
            <a:spLocks noGrp="1"/>
          </p:cNvSpPr>
          <p:nvPr>
            <p:ph type="title"/>
          </p:nvPr>
        </p:nvSpPr>
        <p:spPr/>
        <p:txBody>
          <a:bodyPr/>
          <a:lstStyle/>
          <a:p>
            <a:r>
              <a:rPr lang="en" dirty="0"/>
              <a:t>Painting a Picture: Discussion</a:t>
            </a:r>
            <a:endParaRPr lang="en-US" dirty="0"/>
          </a:p>
        </p:txBody>
      </p:sp>
      <p:sp>
        <p:nvSpPr>
          <p:cNvPr id="3" name="Text Placeholder 2">
            <a:extLst>
              <a:ext uri="{FF2B5EF4-FFF2-40B4-BE49-F238E27FC236}">
                <a16:creationId xmlns:a16="http://schemas.microsoft.com/office/drawing/2014/main" id="{F42725CA-90CA-C1B7-B506-CEBD4AE87587}"/>
              </a:ext>
            </a:extLst>
          </p:cNvPr>
          <p:cNvSpPr>
            <a:spLocks noGrp="1"/>
          </p:cNvSpPr>
          <p:nvPr>
            <p:ph type="body" idx="1"/>
          </p:nvPr>
        </p:nvSpPr>
        <p:spPr>
          <a:xfrm>
            <a:off x="456300" y="1263110"/>
            <a:ext cx="8225400" cy="3435365"/>
          </a:xfrm>
        </p:spPr>
        <p:txBody>
          <a:bodyPr/>
          <a:lstStyle/>
          <a:p>
            <a:pPr lvl="0">
              <a:lnSpc>
                <a:spcPct val="100000"/>
              </a:lnSpc>
              <a:spcBef>
                <a:spcPts val="624"/>
              </a:spcBef>
              <a:buClr>
                <a:srgbClr val="91192A"/>
              </a:buClr>
            </a:pPr>
            <a:r>
              <a:rPr lang="en-US" dirty="0"/>
              <a:t>Compare with a neighbor what you noticed.</a:t>
            </a:r>
          </a:p>
          <a:p>
            <a:pPr lvl="0">
              <a:lnSpc>
                <a:spcPct val="100000"/>
              </a:lnSpc>
              <a:spcBef>
                <a:spcPts val="624"/>
              </a:spcBef>
              <a:buClr>
                <a:srgbClr val="91192A"/>
              </a:buClr>
            </a:pPr>
            <a:r>
              <a:rPr lang="en-US" dirty="0"/>
              <a:t>Share your multiplication and division rules.</a:t>
            </a:r>
          </a:p>
        </p:txBody>
      </p:sp>
      <p:pic>
        <p:nvPicPr>
          <p:cNvPr id="5" name="Picture 4" descr="A paint brush painting a rainbow&#10;&#10;AI-generated content may be incorrect.">
            <a:extLst>
              <a:ext uri="{FF2B5EF4-FFF2-40B4-BE49-F238E27FC236}">
                <a16:creationId xmlns:a16="http://schemas.microsoft.com/office/drawing/2014/main" id="{9932E638-9E78-0C3B-C781-DCFA4F0B5843}"/>
              </a:ext>
            </a:extLst>
          </p:cNvPr>
          <p:cNvPicPr>
            <a:picLocks noChangeAspect="1"/>
          </p:cNvPicPr>
          <p:nvPr/>
        </p:nvPicPr>
        <p:blipFill>
          <a:blip r:embed="rId3"/>
          <a:stretch>
            <a:fillRect/>
          </a:stretch>
        </p:blipFill>
        <p:spPr>
          <a:xfrm>
            <a:off x="7355456" y="445024"/>
            <a:ext cx="1326182" cy="1626231"/>
          </a:xfrm>
          <a:prstGeom prst="rect">
            <a:avLst/>
          </a:prstGeom>
        </p:spPr>
      </p:pic>
    </p:spTree>
    <p:extLst>
      <p:ext uri="{BB962C8B-B14F-4D97-AF65-F5344CB8AC3E}">
        <p14:creationId xmlns:p14="http://schemas.microsoft.com/office/powerpoint/2010/main" val="3822042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7D422-E62E-A226-884A-066CD85991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70638B-581C-ED6D-5A44-8E03F5E12F31}"/>
              </a:ext>
            </a:extLst>
          </p:cNvPr>
          <p:cNvSpPr>
            <a:spLocks noGrp="1"/>
          </p:cNvSpPr>
          <p:nvPr>
            <p:ph type="title"/>
          </p:nvPr>
        </p:nvSpPr>
        <p:spPr/>
        <p:txBody>
          <a:bodyPr/>
          <a:lstStyle/>
          <a:p>
            <a:r>
              <a:rPr lang="en" dirty="0"/>
              <a:t>Multiplying Numbers in Scientific Notation</a:t>
            </a:r>
            <a:endParaRPr lang="en-US" dirty="0"/>
          </a:p>
        </p:txBody>
      </p:sp>
      <p:sp>
        <p:nvSpPr>
          <p:cNvPr id="3" name="Text Placeholder 2">
            <a:extLst>
              <a:ext uri="{FF2B5EF4-FFF2-40B4-BE49-F238E27FC236}">
                <a16:creationId xmlns:a16="http://schemas.microsoft.com/office/drawing/2014/main" id="{E666968B-4642-2567-6E4A-E43D854EFC95}"/>
              </a:ext>
            </a:extLst>
          </p:cNvPr>
          <p:cNvSpPr>
            <a:spLocks noGrp="1"/>
          </p:cNvSpPr>
          <p:nvPr>
            <p:ph type="body" idx="1"/>
          </p:nvPr>
        </p:nvSpPr>
        <p:spPr>
          <a:xfrm>
            <a:off x="456300" y="1263110"/>
            <a:ext cx="8225400" cy="3435365"/>
          </a:xfrm>
        </p:spPr>
        <p:txBody>
          <a:bodyPr/>
          <a:lstStyle/>
          <a:p>
            <a:pPr marL="577850" lvl="0" indent="-514350">
              <a:lnSpc>
                <a:spcPct val="114000"/>
              </a:lnSpc>
              <a:spcBef>
                <a:spcPts val="624"/>
              </a:spcBef>
              <a:buClr>
                <a:srgbClr val="91192A"/>
              </a:buClr>
              <a:buFont typeface="+mj-lt"/>
              <a:buAutoNum type="arabicParenR"/>
            </a:pPr>
            <a:r>
              <a:rPr lang="en-US" dirty="0"/>
              <a:t>Multiply the </a:t>
            </a:r>
            <a:r>
              <a:rPr lang="en-US" b="1" i="1" u="sng" dirty="0">
                <a:solidFill>
                  <a:schemeClr val="accent3"/>
                </a:solidFill>
              </a:rPr>
              <a:t>decimal numbers (coefficients)</a:t>
            </a:r>
            <a:r>
              <a:rPr lang="en-US" dirty="0"/>
              <a:t>.</a:t>
            </a:r>
          </a:p>
          <a:p>
            <a:pPr marL="577850" lvl="0" indent="-514350">
              <a:lnSpc>
                <a:spcPct val="114000"/>
              </a:lnSpc>
              <a:spcBef>
                <a:spcPts val="624"/>
              </a:spcBef>
              <a:buClr>
                <a:srgbClr val="91192A"/>
              </a:buClr>
              <a:buFont typeface="+mj-lt"/>
              <a:buAutoNum type="arabicParenR"/>
            </a:pPr>
            <a:r>
              <a:rPr lang="en-US" dirty="0"/>
              <a:t> </a:t>
            </a:r>
            <a:r>
              <a:rPr lang="en-US" b="1" i="1" u="sng" dirty="0">
                <a:solidFill>
                  <a:schemeClr val="accent3"/>
                </a:solidFill>
              </a:rPr>
              <a:t>Add</a:t>
            </a:r>
            <a:r>
              <a:rPr lang="en-US" dirty="0"/>
              <a:t> the exponents.</a:t>
            </a:r>
          </a:p>
          <a:p>
            <a:pPr marL="577850" lvl="0" indent="-514350">
              <a:lnSpc>
                <a:spcPct val="114000"/>
              </a:lnSpc>
              <a:spcBef>
                <a:spcPts val="624"/>
              </a:spcBef>
              <a:buClr>
                <a:srgbClr val="91192A"/>
              </a:buClr>
              <a:buFont typeface="+mj-lt"/>
              <a:buAutoNum type="arabicParenR"/>
            </a:pPr>
            <a:r>
              <a:rPr lang="en-US" dirty="0"/>
              <a:t>Rewrite the result in scientific notation.</a:t>
            </a:r>
          </a:p>
          <a:p>
            <a:pPr lvl="1">
              <a:lnSpc>
                <a:spcPct val="114000"/>
              </a:lnSpc>
              <a:spcBef>
                <a:spcPts val="480"/>
              </a:spcBef>
            </a:pPr>
            <a:r>
              <a:rPr lang="en-US" i="1" dirty="0"/>
              <a:t>Remember the number before the decimal point should be </a:t>
            </a:r>
            <a:r>
              <a:rPr lang="en-US" b="1" i="1" u="sng" dirty="0">
                <a:solidFill>
                  <a:schemeClr val="accent3"/>
                </a:solidFill>
              </a:rPr>
              <a:t>0–9</a:t>
            </a:r>
            <a:r>
              <a:rPr lang="en-US" i="1" dirty="0"/>
              <a:t>.</a:t>
            </a:r>
          </a:p>
        </p:txBody>
      </p:sp>
    </p:spTree>
    <p:extLst>
      <p:ext uri="{BB962C8B-B14F-4D97-AF65-F5344CB8AC3E}">
        <p14:creationId xmlns:p14="http://schemas.microsoft.com/office/powerpoint/2010/main" val="329137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84DC0-B669-4660-862B-EF5C46B54D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CD3648-582A-5999-E02A-7750FC03172C}"/>
              </a:ext>
            </a:extLst>
          </p:cNvPr>
          <p:cNvSpPr>
            <a:spLocks noGrp="1"/>
          </p:cNvSpPr>
          <p:nvPr>
            <p:ph type="title"/>
          </p:nvPr>
        </p:nvSpPr>
        <p:spPr/>
        <p:txBody>
          <a:bodyPr/>
          <a:lstStyle/>
          <a:p>
            <a:r>
              <a:rPr lang="en" dirty="0"/>
              <a:t>Example</a:t>
            </a:r>
            <a:endParaRPr lang="en-US" dirty="0"/>
          </a:p>
        </p:txBody>
      </p:sp>
      <p:graphicFrame>
        <p:nvGraphicFramePr>
          <p:cNvPr id="4" name="Google Shape;84;p17">
            <a:extLst>
              <a:ext uri="{FF2B5EF4-FFF2-40B4-BE49-F238E27FC236}">
                <a16:creationId xmlns:a16="http://schemas.microsoft.com/office/drawing/2014/main" id="{DA048D99-4B17-CB44-ACCE-4A7BF093155E}"/>
              </a:ext>
            </a:extLst>
          </p:cNvPr>
          <p:cNvGraphicFramePr/>
          <p:nvPr>
            <p:extLst>
              <p:ext uri="{D42A27DB-BD31-4B8C-83A1-F6EECF244321}">
                <p14:modId xmlns:p14="http://schemas.microsoft.com/office/powerpoint/2010/main" val="2746760902"/>
              </p:ext>
            </p:extLst>
          </p:nvPr>
        </p:nvGraphicFramePr>
        <p:xfrm>
          <a:off x="456175" y="1409700"/>
          <a:ext cx="8225400" cy="2994134"/>
        </p:xfrm>
        <a:graphic>
          <a:graphicData uri="http://schemas.openxmlformats.org/drawingml/2006/table">
            <a:tbl>
              <a:tblPr>
                <a:noFill/>
              </a:tblPr>
              <a:tblGrid>
                <a:gridCol w="1290179">
                  <a:extLst>
                    <a:ext uri="{9D8B030D-6E8A-4147-A177-3AD203B41FA5}">
                      <a16:colId xmlns:a16="http://schemas.microsoft.com/office/drawing/2014/main" val="20000"/>
                    </a:ext>
                  </a:extLst>
                </a:gridCol>
                <a:gridCol w="6935221">
                  <a:extLst>
                    <a:ext uri="{9D8B030D-6E8A-4147-A177-3AD203B41FA5}">
                      <a16:colId xmlns:a16="http://schemas.microsoft.com/office/drawing/2014/main" val="20001"/>
                    </a:ext>
                  </a:extLst>
                </a:gridCol>
              </a:tblGrid>
              <a:tr h="777844">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mj-lt"/>
                          <a:ea typeface="Calibri" panose="020F0502020204030204" pitchFamily="34" charset="0"/>
                          <a:cs typeface="Calibri" panose="020F0502020204030204" pitchFamily="34" charset="0"/>
                          <a:sym typeface="Arial"/>
                        </a:rPr>
                        <a:t>Step 1)</a:t>
                      </a:r>
                      <a:endParaRPr kumimoji="0" lang="en-US" sz="2400" b="1" i="0" u="none" strike="noStrike" kern="0" cap="none" spc="0" normalizeH="0" baseline="0" noProof="0" dirty="0">
                        <a:ln>
                          <a:noFill/>
                        </a:ln>
                        <a:solidFill>
                          <a:schemeClr val="accent2"/>
                        </a:solidFill>
                        <a:effectLst/>
                        <a:uLnTx/>
                        <a:uFillTx/>
                        <a:latin typeface="+mj-lt"/>
                        <a:ea typeface="Calibri" panose="020F0502020204030204" pitchFamily="34" charset="0"/>
                        <a:cs typeface="Times New Roman" panose="02020603050405020304" pitchFamily="18" charset="0"/>
                        <a:sym typeface="Arial"/>
                      </a:endParaRPr>
                    </a:p>
                  </a:txBody>
                  <a:tcPr marL="73025" marR="73025" marT="73025" marB="73025" anchor="ctr">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chemeClr val="accent2"/>
                        </a:solidFill>
                        <a:effectLst/>
                        <a:uLnTx/>
                        <a:uFillTx/>
                        <a:latin typeface="+mj-lt"/>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extLst>
                  <a:ext uri="{0D108BD9-81ED-4DB2-BD59-A6C34878D82A}">
                    <a16:rowId xmlns:a16="http://schemas.microsoft.com/office/drawing/2014/main" val="10001"/>
                  </a:ext>
                </a:extLst>
              </a:tr>
              <a:tr h="777844">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mj-lt"/>
                          <a:ea typeface="Calibri" panose="020F0502020204030204" pitchFamily="34" charset="0"/>
                          <a:cs typeface="Calibri" panose="020F0502020204030204" pitchFamily="34" charset="0"/>
                          <a:sym typeface="Arial"/>
                        </a:rPr>
                        <a:t>Step 2) </a:t>
                      </a:r>
                      <a:endParaRPr kumimoji="0" lang="en-US" sz="2400" b="1" i="0" u="none" strike="noStrike" kern="0" cap="none" spc="0" normalizeH="0" baseline="0" noProof="0" dirty="0">
                        <a:ln>
                          <a:noFill/>
                        </a:ln>
                        <a:solidFill>
                          <a:schemeClr val="accent2"/>
                        </a:solidFill>
                        <a:effectLst/>
                        <a:uLnTx/>
                        <a:uFillTx/>
                        <a:latin typeface="+mj-lt"/>
                        <a:ea typeface="Calibri" panose="020F0502020204030204" pitchFamily="34" charset="0"/>
                        <a:cs typeface="Times New Roman" panose="02020603050405020304" pitchFamily="18" charset="0"/>
                        <a:sym typeface="Arial"/>
                      </a:endParaRPr>
                    </a:p>
                  </a:txBody>
                  <a:tcPr marL="73025" marR="73025" marT="73025" marB="73025" anchor="ctr">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lgn="ctr">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chemeClr val="accent2"/>
                        </a:solidFill>
                        <a:effectLst/>
                        <a:uLnTx/>
                        <a:uFillTx/>
                        <a:latin typeface="+mj-lt"/>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lgn="ctr">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extLst>
                  <a:ext uri="{0D108BD9-81ED-4DB2-BD59-A6C34878D82A}">
                    <a16:rowId xmlns:a16="http://schemas.microsoft.com/office/drawing/2014/main" val="2347116424"/>
                  </a:ext>
                </a:extLst>
              </a:tr>
              <a:tr h="1438446">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mj-lt"/>
                          <a:ea typeface="Calibri" panose="020F0502020204030204" pitchFamily="34" charset="0"/>
                          <a:cs typeface="Calibri" panose="020F0502020204030204" pitchFamily="34" charset="0"/>
                          <a:sym typeface="Arial"/>
                        </a:rPr>
                        <a:t>Step 3)</a:t>
                      </a:r>
                      <a:endParaRPr kumimoji="0" lang="en-US" sz="2400" b="1" i="0" u="none" strike="noStrike" kern="0" cap="none" spc="0" normalizeH="0" baseline="0" noProof="0" dirty="0">
                        <a:ln>
                          <a:noFill/>
                        </a:ln>
                        <a:solidFill>
                          <a:schemeClr val="accent2"/>
                        </a:solidFill>
                        <a:effectLst/>
                        <a:uLnTx/>
                        <a:uFillTx/>
                        <a:latin typeface="+mj-lt"/>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0" i="0" u="none" strike="noStrike" cap="none" dirty="0">
                          <a:solidFill>
                            <a:schemeClr val="tx1"/>
                          </a:solidFill>
                          <a:effectLst/>
                          <a:latin typeface="+mj-lt"/>
                          <a:ea typeface="+mn-ea"/>
                          <a:cs typeface="+mn-cs"/>
                          <a:sym typeface="Arial"/>
                        </a:rPr>
                        <a:t>Is </a:t>
                      </a:r>
                      <a:r>
                        <a:rPr lang="en-US" sz="2400" b="1" i="0" u="none" strike="noStrike" cap="none" dirty="0">
                          <a:solidFill>
                            <a:srgbClr val="D30F7F"/>
                          </a:solidFill>
                          <a:effectLst/>
                          <a:latin typeface="+mj-lt"/>
                          <a:ea typeface="+mn-ea"/>
                          <a:cs typeface="+mn-cs"/>
                          <a:sym typeface="Arial"/>
                        </a:rPr>
                        <a:t>20.25 ×10</a:t>
                      </a:r>
                      <a:r>
                        <a:rPr lang="en-US" sz="2400" b="1" i="0" u="none" strike="noStrike" cap="none" baseline="30000" dirty="0">
                          <a:solidFill>
                            <a:srgbClr val="D30F7F"/>
                          </a:solidFill>
                          <a:effectLst/>
                          <a:latin typeface="+mj-lt"/>
                          <a:ea typeface="+mn-ea"/>
                          <a:cs typeface="+mn-cs"/>
                          <a:sym typeface="Arial"/>
                        </a:rPr>
                        <a:t>7</a:t>
                      </a:r>
                      <a:r>
                        <a:rPr lang="en-US" sz="2400" b="0" i="0" u="none" strike="noStrike" cap="none" dirty="0">
                          <a:solidFill>
                            <a:schemeClr val="tx1"/>
                          </a:solidFill>
                          <a:effectLst/>
                          <a:latin typeface="+mj-lt"/>
                          <a:ea typeface="+mn-ea"/>
                          <a:cs typeface="+mn-cs"/>
                          <a:sym typeface="Arial"/>
                        </a:rPr>
                        <a:t> written in scientific notation?</a:t>
                      </a:r>
                      <a:br>
                        <a:rPr lang="en-US" sz="2400" b="0" i="0" u="none" strike="noStrike" cap="none" dirty="0">
                          <a:solidFill>
                            <a:schemeClr val="tx1"/>
                          </a:solidFill>
                          <a:effectLst/>
                          <a:latin typeface="+mj-lt"/>
                          <a:ea typeface="+mn-ea"/>
                          <a:cs typeface="+mn-cs"/>
                          <a:sym typeface="Arial"/>
                        </a:rPr>
                      </a:br>
                      <a:r>
                        <a:rPr lang="en-US" sz="2400" b="0" i="0" u="none" strike="noStrike" cap="none" dirty="0">
                          <a:solidFill>
                            <a:schemeClr val="tx1"/>
                          </a:solidFill>
                          <a:effectLst/>
                          <a:latin typeface="+mj-lt"/>
                          <a:ea typeface="+mn-ea"/>
                          <a:cs typeface="+mn-cs"/>
                          <a:sym typeface="Arial"/>
                        </a:rPr>
                        <a:t>Why or why not?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chemeClr val="accent2"/>
                        </a:solidFill>
                        <a:effectLst/>
                        <a:uLnTx/>
                        <a:uFillTx/>
                        <a:latin typeface="+mj-lt"/>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extLst>
                  <a:ext uri="{0D108BD9-81ED-4DB2-BD59-A6C34878D82A}">
                    <a16:rowId xmlns:a16="http://schemas.microsoft.com/office/drawing/2014/main" val="766142948"/>
                  </a:ext>
                </a:extLst>
              </a:tr>
            </a:tbl>
          </a:graphicData>
        </a:graphic>
      </p:graphicFrame>
      <p:graphicFrame>
        <p:nvGraphicFramePr>
          <p:cNvPr id="7" name="Object 6">
            <a:extLst>
              <a:ext uri="{FF2B5EF4-FFF2-40B4-BE49-F238E27FC236}">
                <a16:creationId xmlns:a16="http://schemas.microsoft.com/office/drawing/2014/main" id="{EC7DDD92-6AAC-1E6A-9696-6B3C6855E890}"/>
              </a:ext>
            </a:extLst>
          </p:cNvPr>
          <p:cNvGraphicFramePr>
            <a:graphicFrameLocks noChangeAspect="1"/>
          </p:cNvGraphicFramePr>
          <p:nvPr>
            <p:extLst>
              <p:ext uri="{D42A27DB-BD31-4B8C-83A1-F6EECF244321}">
                <p14:modId xmlns:p14="http://schemas.microsoft.com/office/powerpoint/2010/main" val="4219259411"/>
              </p:ext>
            </p:extLst>
          </p:nvPr>
        </p:nvGraphicFramePr>
        <p:xfrm>
          <a:off x="2334063" y="631336"/>
          <a:ext cx="3949700" cy="736600"/>
        </p:xfrm>
        <a:graphic>
          <a:graphicData uri="http://schemas.openxmlformats.org/presentationml/2006/ole">
            <mc:AlternateContent xmlns:mc="http://schemas.openxmlformats.org/markup-compatibility/2006">
              <mc:Choice xmlns:v="urn:schemas-microsoft-com:vml" Requires="v">
                <p:oleObj name="Equation" r:id="rId2" imgW="3949560" imgH="736560" progId="Equation.DSMT4">
                  <p:embed/>
                </p:oleObj>
              </mc:Choice>
              <mc:Fallback>
                <p:oleObj name="Equation" r:id="rId2" imgW="3949560" imgH="736560" progId="Equation.DSMT4">
                  <p:embed/>
                  <p:pic>
                    <p:nvPicPr>
                      <p:cNvPr id="0" name=""/>
                      <p:cNvPicPr/>
                      <p:nvPr/>
                    </p:nvPicPr>
                    <p:blipFill>
                      <a:blip r:embed="rId3"/>
                      <a:stretch>
                        <a:fillRect/>
                      </a:stretch>
                    </p:blipFill>
                    <p:spPr>
                      <a:xfrm>
                        <a:off x="2334063" y="631336"/>
                        <a:ext cx="3949700" cy="7366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F878C1D8-CF52-E47C-8867-5ED9E7D0E896}"/>
              </a:ext>
            </a:extLst>
          </p:cNvPr>
          <p:cNvGraphicFramePr>
            <a:graphicFrameLocks noChangeAspect="1"/>
          </p:cNvGraphicFramePr>
          <p:nvPr>
            <p:extLst>
              <p:ext uri="{D42A27DB-BD31-4B8C-83A1-F6EECF244321}">
                <p14:modId xmlns:p14="http://schemas.microsoft.com/office/powerpoint/2010/main" val="1343799660"/>
              </p:ext>
            </p:extLst>
          </p:nvPr>
        </p:nvGraphicFramePr>
        <p:xfrm>
          <a:off x="1847194" y="1607820"/>
          <a:ext cx="2349500" cy="431800"/>
        </p:xfrm>
        <a:graphic>
          <a:graphicData uri="http://schemas.openxmlformats.org/presentationml/2006/ole">
            <mc:AlternateContent xmlns:mc="http://schemas.openxmlformats.org/markup-compatibility/2006">
              <mc:Choice xmlns:v="urn:schemas-microsoft-com:vml" Requires="v">
                <p:oleObj name="Equation" r:id="rId4" imgW="2349360" imgH="431640" progId="Equation.DSMT4">
                  <p:embed/>
                </p:oleObj>
              </mc:Choice>
              <mc:Fallback>
                <p:oleObj name="Equation" r:id="rId4" imgW="2349360" imgH="431640" progId="Equation.DSMT4">
                  <p:embed/>
                  <p:pic>
                    <p:nvPicPr>
                      <p:cNvPr id="0" name=""/>
                      <p:cNvPicPr/>
                      <p:nvPr/>
                    </p:nvPicPr>
                    <p:blipFill>
                      <a:blip r:embed="rId5"/>
                      <a:stretch>
                        <a:fillRect/>
                      </a:stretch>
                    </p:blipFill>
                    <p:spPr>
                      <a:xfrm>
                        <a:off x="1847194" y="1607820"/>
                        <a:ext cx="2349500" cy="4318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D4446E90-D3DB-9ED5-3771-9C880B86C579}"/>
              </a:ext>
            </a:extLst>
          </p:cNvPr>
          <p:cNvGraphicFramePr>
            <a:graphicFrameLocks noChangeAspect="1"/>
          </p:cNvGraphicFramePr>
          <p:nvPr>
            <p:extLst>
              <p:ext uri="{D42A27DB-BD31-4B8C-83A1-F6EECF244321}">
                <p14:modId xmlns:p14="http://schemas.microsoft.com/office/powerpoint/2010/main" val="900916390"/>
              </p:ext>
            </p:extLst>
          </p:nvPr>
        </p:nvGraphicFramePr>
        <p:xfrm>
          <a:off x="1847194" y="2359790"/>
          <a:ext cx="2120900" cy="508000"/>
        </p:xfrm>
        <a:graphic>
          <a:graphicData uri="http://schemas.openxmlformats.org/presentationml/2006/ole">
            <mc:AlternateContent xmlns:mc="http://schemas.openxmlformats.org/markup-compatibility/2006">
              <mc:Choice xmlns:v="urn:schemas-microsoft-com:vml" Requires="v">
                <p:oleObj name="Equation" r:id="rId6" imgW="2120760" imgH="507960" progId="Equation.DSMT4">
                  <p:embed/>
                </p:oleObj>
              </mc:Choice>
              <mc:Fallback>
                <p:oleObj name="Equation" r:id="rId6" imgW="2120760" imgH="507960" progId="Equation.DSMT4">
                  <p:embed/>
                  <p:pic>
                    <p:nvPicPr>
                      <p:cNvPr id="0" name=""/>
                      <p:cNvPicPr/>
                      <p:nvPr/>
                    </p:nvPicPr>
                    <p:blipFill>
                      <a:blip r:embed="rId7"/>
                      <a:stretch>
                        <a:fillRect/>
                      </a:stretch>
                    </p:blipFill>
                    <p:spPr>
                      <a:xfrm>
                        <a:off x="1847194" y="2359790"/>
                        <a:ext cx="2120900" cy="508000"/>
                      </a:xfrm>
                      <a:prstGeom prst="rect">
                        <a:avLst/>
                      </a:prstGeom>
                    </p:spPr>
                  </p:pic>
                </p:oleObj>
              </mc:Fallback>
            </mc:AlternateContent>
          </a:graphicData>
        </a:graphic>
      </p:graphicFrame>
    </p:spTree>
    <p:extLst>
      <p:ext uri="{BB962C8B-B14F-4D97-AF65-F5344CB8AC3E}">
        <p14:creationId xmlns:p14="http://schemas.microsoft.com/office/powerpoint/2010/main" val="1250764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63B7C-4DEE-43C4-371C-62F41F1E38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71BCD3-3DEC-6045-AB86-322FC920A126}"/>
              </a:ext>
            </a:extLst>
          </p:cNvPr>
          <p:cNvSpPr>
            <a:spLocks noGrp="1"/>
          </p:cNvSpPr>
          <p:nvPr>
            <p:ph type="title"/>
          </p:nvPr>
        </p:nvSpPr>
        <p:spPr/>
        <p:txBody>
          <a:bodyPr/>
          <a:lstStyle/>
          <a:p>
            <a:r>
              <a:rPr lang="en" dirty="0"/>
              <a:t>Rewriting Numbers in Scientific Notation</a:t>
            </a:r>
            <a:endParaRPr lang="en-US" dirty="0"/>
          </a:p>
        </p:txBody>
      </p:sp>
      <p:sp>
        <p:nvSpPr>
          <p:cNvPr id="3" name="Text Placeholder 2">
            <a:extLst>
              <a:ext uri="{FF2B5EF4-FFF2-40B4-BE49-F238E27FC236}">
                <a16:creationId xmlns:a16="http://schemas.microsoft.com/office/drawing/2014/main" id="{FE95AD78-0A8A-8D79-0585-A2BEC12FC94A}"/>
              </a:ext>
            </a:extLst>
          </p:cNvPr>
          <p:cNvSpPr>
            <a:spLocks noGrp="1"/>
          </p:cNvSpPr>
          <p:nvPr>
            <p:ph type="body" idx="1"/>
          </p:nvPr>
        </p:nvSpPr>
        <p:spPr>
          <a:xfrm>
            <a:off x="456300" y="1263110"/>
            <a:ext cx="8225400" cy="3435365"/>
          </a:xfrm>
        </p:spPr>
        <p:txBody>
          <a:bodyPr/>
          <a:lstStyle/>
          <a:p>
            <a:pPr marL="577850" lvl="0" indent="-514350">
              <a:lnSpc>
                <a:spcPct val="114000"/>
              </a:lnSpc>
              <a:spcBef>
                <a:spcPts val="624"/>
              </a:spcBef>
              <a:buClr>
                <a:srgbClr val="91192A"/>
              </a:buClr>
              <a:buFont typeface="+mj-lt"/>
              <a:buAutoNum type="arabicParenR"/>
            </a:pPr>
            <a:r>
              <a:rPr lang="en-US" dirty="0"/>
              <a:t>Move the decimal in the number so there is only </a:t>
            </a:r>
            <a:r>
              <a:rPr lang="en-US" b="1" i="1" u="sng" dirty="0">
                <a:solidFill>
                  <a:schemeClr val="accent3"/>
                </a:solidFill>
              </a:rPr>
              <a:t>one nonzero digit</a:t>
            </a:r>
            <a:r>
              <a:rPr lang="en-US" dirty="0"/>
              <a:t> before it.</a:t>
            </a:r>
          </a:p>
          <a:p>
            <a:pPr marL="577850" lvl="0" indent="-514350">
              <a:lnSpc>
                <a:spcPct val="114000"/>
              </a:lnSpc>
              <a:spcBef>
                <a:spcPts val="624"/>
              </a:spcBef>
              <a:buClr>
                <a:srgbClr val="91192A"/>
              </a:buClr>
              <a:buFont typeface="+mj-lt"/>
              <a:buAutoNum type="arabicParenR"/>
            </a:pPr>
            <a:r>
              <a:rPr lang="en-US" dirty="0"/>
              <a:t>Count the number of places and note </a:t>
            </a:r>
            <a:r>
              <a:rPr lang="en-US" b="1" i="1" u="sng" dirty="0">
                <a:solidFill>
                  <a:schemeClr val="accent3"/>
                </a:solidFill>
              </a:rPr>
              <a:t>the direction</a:t>
            </a:r>
            <a:r>
              <a:rPr lang="en-US" dirty="0"/>
              <a:t> you moved the decimal.</a:t>
            </a:r>
          </a:p>
        </p:txBody>
      </p:sp>
    </p:spTree>
    <p:extLst>
      <p:ext uri="{BB962C8B-B14F-4D97-AF65-F5344CB8AC3E}">
        <p14:creationId xmlns:p14="http://schemas.microsoft.com/office/powerpoint/2010/main" val="3982525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D771D-A89E-1872-1B81-18A4B329AE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4F9BC6-25F1-2A5B-8F31-390FD30D7CAE}"/>
              </a:ext>
            </a:extLst>
          </p:cNvPr>
          <p:cNvSpPr>
            <a:spLocks noGrp="1"/>
          </p:cNvSpPr>
          <p:nvPr>
            <p:ph type="title"/>
          </p:nvPr>
        </p:nvSpPr>
        <p:spPr/>
        <p:txBody>
          <a:bodyPr/>
          <a:lstStyle/>
          <a:p>
            <a:r>
              <a:rPr lang="en" dirty="0"/>
              <a:t>Rewriting Numbers in Scientific Notation</a:t>
            </a:r>
            <a:endParaRPr lang="en-US" dirty="0"/>
          </a:p>
        </p:txBody>
      </p:sp>
      <p:sp>
        <p:nvSpPr>
          <p:cNvPr id="3" name="Text Placeholder 2">
            <a:extLst>
              <a:ext uri="{FF2B5EF4-FFF2-40B4-BE49-F238E27FC236}">
                <a16:creationId xmlns:a16="http://schemas.microsoft.com/office/drawing/2014/main" id="{10F46032-4FA5-C903-B085-8E2611197CAB}"/>
              </a:ext>
            </a:extLst>
          </p:cNvPr>
          <p:cNvSpPr>
            <a:spLocks noGrp="1"/>
          </p:cNvSpPr>
          <p:nvPr>
            <p:ph type="body" idx="1"/>
          </p:nvPr>
        </p:nvSpPr>
        <p:spPr>
          <a:xfrm>
            <a:off x="456300" y="1263110"/>
            <a:ext cx="8225400" cy="3435365"/>
          </a:xfrm>
        </p:spPr>
        <p:txBody>
          <a:bodyPr/>
          <a:lstStyle/>
          <a:p>
            <a:pPr marL="577850" lvl="0" indent="-514350">
              <a:lnSpc>
                <a:spcPct val="114000"/>
              </a:lnSpc>
              <a:spcBef>
                <a:spcPts val="624"/>
              </a:spcBef>
              <a:buClr>
                <a:srgbClr val="91192A"/>
              </a:buClr>
              <a:buFont typeface="+mj-lt"/>
              <a:buAutoNum type="arabicParenR" startAt="3"/>
            </a:pPr>
            <a:r>
              <a:rPr lang="en-US" dirty="0"/>
              <a:t>Change the exponent.</a:t>
            </a:r>
          </a:p>
          <a:p>
            <a:pPr lvl="1">
              <a:lnSpc>
                <a:spcPct val="114000"/>
              </a:lnSpc>
              <a:spcBef>
                <a:spcPts val="480"/>
              </a:spcBef>
            </a:pPr>
            <a:r>
              <a:rPr lang="en-US" dirty="0"/>
              <a:t>If you moved the decimal </a:t>
            </a:r>
            <a:r>
              <a:rPr lang="en-US" b="1" i="1" u="sng" dirty="0">
                <a:solidFill>
                  <a:schemeClr val="accent3"/>
                </a:solidFill>
              </a:rPr>
              <a:t>left</a:t>
            </a:r>
            <a:r>
              <a:rPr lang="en-US" dirty="0"/>
              <a:t>, add the number of places to the exponent.</a:t>
            </a:r>
          </a:p>
          <a:p>
            <a:pPr lvl="1">
              <a:lnSpc>
                <a:spcPct val="114000"/>
              </a:lnSpc>
              <a:spcBef>
                <a:spcPts val="480"/>
              </a:spcBef>
            </a:pPr>
            <a:r>
              <a:rPr lang="en-US" dirty="0"/>
              <a:t>If you moved the decimal </a:t>
            </a:r>
            <a:r>
              <a:rPr lang="en-US" b="1" i="1" u="sng" dirty="0">
                <a:solidFill>
                  <a:schemeClr val="accent3"/>
                </a:solidFill>
              </a:rPr>
              <a:t>right</a:t>
            </a:r>
            <a:r>
              <a:rPr lang="en-US" dirty="0"/>
              <a:t>, subtract the number of places from the exponent.</a:t>
            </a:r>
          </a:p>
        </p:txBody>
      </p:sp>
    </p:spTree>
    <p:extLst>
      <p:ext uri="{BB962C8B-B14F-4D97-AF65-F5344CB8AC3E}">
        <p14:creationId xmlns:p14="http://schemas.microsoft.com/office/powerpoint/2010/main" val="4085426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1959A-AC23-89BE-EE96-59BB5A9F23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7EFDBC-9B37-D0E1-7321-EF07BC885796}"/>
              </a:ext>
            </a:extLst>
          </p:cNvPr>
          <p:cNvSpPr>
            <a:spLocks noGrp="1"/>
          </p:cNvSpPr>
          <p:nvPr>
            <p:ph type="title"/>
          </p:nvPr>
        </p:nvSpPr>
        <p:spPr/>
        <p:txBody>
          <a:bodyPr/>
          <a:lstStyle/>
          <a:p>
            <a:r>
              <a:rPr lang="en" dirty="0"/>
              <a:t>Example</a:t>
            </a:r>
            <a:endParaRPr lang="en-US" dirty="0"/>
          </a:p>
        </p:txBody>
      </p:sp>
      <p:sp>
        <p:nvSpPr>
          <p:cNvPr id="3" name="Text Placeholder 2">
            <a:extLst>
              <a:ext uri="{FF2B5EF4-FFF2-40B4-BE49-F238E27FC236}">
                <a16:creationId xmlns:a16="http://schemas.microsoft.com/office/drawing/2014/main" id="{9C17E6AA-A816-C505-6C15-FD725009CAC0}"/>
              </a:ext>
            </a:extLst>
          </p:cNvPr>
          <p:cNvSpPr>
            <a:spLocks noGrp="1"/>
          </p:cNvSpPr>
          <p:nvPr>
            <p:ph type="body" idx="1"/>
          </p:nvPr>
        </p:nvSpPr>
        <p:spPr>
          <a:xfrm>
            <a:off x="456300" y="1263111"/>
            <a:ext cx="8225400" cy="2751936"/>
          </a:xfrm>
        </p:spPr>
        <p:txBody>
          <a:bodyPr/>
          <a:lstStyle/>
          <a:p>
            <a:pPr marL="63500" lvl="0" indent="0">
              <a:lnSpc>
                <a:spcPct val="100000"/>
              </a:lnSpc>
              <a:spcBef>
                <a:spcPts val="624"/>
              </a:spcBef>
              <a:buClr>
                <a:srgbClr val="91192A"/>
              </a:buClr>
              <a:buNone/>
            </a:pPr>
            <a:r>
              <a:rPr lang="en-US" sz="2800" dirty="0">
                <a:sym typeface="Arial"/>
              </a:rPr>
              <a:t>How could we write </a:t>
            </a:r>
            <a:r>
              <a:rPr lang="en-US" sz="2800" b="1" dirty="0">
                <a:sym typeface="Arial"/>
              </a:rPr>
              <a:t>20.25 ×10</a:t>
            </a:r>
            <a:r>
              <a:rPr lang="en-US" sz="2800" b="1" baseline="30000" dirty="0">
                <a:sym typeface="Arial"/>
              </a:rPr>
              <a:t>7</a:t>
            </a:r>
            <a:r>
              <a:rPr lang="en-US" sz="2800" dirty="0">
                <a:sym typeface="Arial"/>
              </a:rPr>
              <a:t> in scientific notation?</a:t>
            </a:r>
            <a:endParaRPr lang="en-US" dirty="0"/>
          </a:p>
        </p:txBody>
      </p:sp>
      <p:sp>
        <p:nvSpPr>
          <p:cNvPr id="15" name="Rectangle 14">
            <a:extLst>
              <a:ext uri="{FF2B5EF4-FFF2-40B4-BE49-F238E27FC236}">
                <a16:creationId xmlns:a16="http://schemas.microsoft.com/office/drawing/2014/main" id="{1C80E6EC-806C-C598-1FF6-BFB192FEEB6B}"/>
              </a:ext>
            </a:extLst>
          </p:cNvPr>
          <p:cNvSpPr/>
          <p:nvPr/>
        </p:nvSpPr>
        <p:spPr>
          <a:xfrm>
            <a:off x="0" y="1937888"/>
            <a:ext cx="9144000" cy="12542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762CE654-8784-F15A-C8C1-623DA6DE54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00121" y="2093751"/>
            <a:ext cx="3143759" cy="955997"/>
          </a:xfrm>
          <a:prstGeom prst="rect">
            <a:avLst/>
          </a:prstGeom>
        </p:spPr>
      </p:pic>
      <p:cxnSp>
        <p:nvCxnSpPr>
          <p:cNvPr id="18" name="Straight Arrow Connector 17">
            <a:extLst>
              <a:ext uri="{FF2B5EF4-FFF2-40B4-BE49-F238E27FC236}">
                <a16:creationId xmlns:a16="http://schemas.microsoft.com/office/drawing/2014/main" id="{0738EFDF-4B5F-D876-8766-4A3551872714}"/>
              </a:ext>
            </a:extLst>
          </p:cNvPr>
          <p:cNvCxnSpPr>
            <a:cxnSpLocks/>
          </p:cNvCxnSpPr>
          <p:nvPr/>
        </p:nvCxnSpPr>
        <p:spPr>
          <a:xfrm flipH="1" flipV="1">
            <a:off x="6114074" y="2437292"/>
            <a:ext cx="566034" cy="583974"/>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graphicFrame>
        <p:nvGraphicFramePr>
          <p:cNvPr id="19" name="Object 18">
            <a:extLst>
              <a:ext uri="{FF2B5EF4-FFF2-40B4-BE49-F238E27FC236}">
                <a16:creationId xmlns:a16="http://schemas.microsoft.com/office/drawing/2014/main" id="{19B1EF1C-B1C7-4B43-FE15-35373DB7363C}"/>
              </a:ext>
            </a:extLst>
          </p:cNvPr>
          <p:cNvGraphicFramePr>
            <a:graphicFrameLocks noChangeAspect="1"/>
          </p:cNvGraphicFramePr>
          <p:nvPr>
            <p:extLst>
              <p:ext uri="{D42A27DB-BD31-4B8C-83A1-F6EECF244321}">
                <p14:modId xmlns:p14="http://schemas.microsoft.com/office/powerpoint/2010/main" val="867373333"/>
              </p:ext>
            </p:extLst>
          </p:nvPr>
        </p:nvGraphicFramePr>
        <p:xfrm>
          <a:off x="2651125" y="3802063"/>
          <a:ext cx="3841750" cy="822325"/>
        </p:xfrm>
        <a:graphic>
          <a:graphicData uri="http://schemas.openxmlformats.org/presentationml/2006/ole">
            <mc:AlternateContent xmlns:mc="http://schemas.openxmlformats.org/markup-compatibility/2006">
              <mc:Choice xmlns:v="urn:schemas-microsoft-com:vml" Requires="v">
                <p:oleObj name="Equation" r:id="rId4" imgW="1600200" imgH="342720" progId="Equation.DSMT4">
                  <p:embed/>
                </p:oleObj>
              </mc:Choice>
              <mc:Fallback>
                <p:oleObj name="Equation" r:id="rId4" imgW="1600200" imgH="342720" progId="Equation.DSMT4">
                  <p:embed/>
                  <p:pic>
                    <p:nvPicPr>
                      <p:cNvPr id="10" name="Object 9">
                        <a:extLst>
                          <a:ext uri="{FF2B5EF4-FFF2-40B4-BE49-F238E27FC236}">
                            <a16:creationId xmlns:a16="http://schemas.microsoft.com/office/drawing/2014/main" id="{D4446E90-D3DB-9ED5-3771-9C880B86C579}"/>
                          </a:ext>
                        </a:extLst>
                      </p:cNvPr>
                      <p:cNvPicPr/>
                      <p:nvPr/>
                    </p:nvPicPr>
                    <p:blipFill>
                      <a:blip r:embed="rId5"/>
                      <a:stretch>
                        <a:fillRect/>
                      </a:stretch>
                    </p:blipFill>
                    <p:spPr>
                      <a:xfrm>
                        <a:off x="2651125" y="3802063"/>
                        <a:ext cx="3841750" cy="822325"/>
                      </a:xfrm>
                      <a:prstGeom prst="rect">
                        <a:avLst/>
                      </a:prstGeom>
                    </p:spPr>
                  </p:pic>
                </p:oleObj>
              </mc:Fallback>
            </mc:AlternateContent>
          </a:graphicData>
        </a:graphic>
      </p:graphicFrame>
      <p:grpSp>
        <p:nvGrpSpPr>
          <p:cNvPr id="35" name="Group 34">
            <a:extLst>
              <a:ext uri="{FF2B5EF4-FFF2-40B4-BE49-F238E27FC236}">
                <a16:creationId xmlns:a16="http://schemas.microsoft.com/office/drawing/2014/main" id="{EE9E8B52-0354-304B-0B7D-E11B46C9C6C5}"/>
              </a:ext>
            </a:extLst>
          </p:cNvPr>
          <p:cNvGrpSpPr/>
          <p:nvPr/>
        </p:nvGrpSpPr>
        <p:grpSpPr>
          <a:xfrm>
            <a:off x="3625850" y="3049748"/>
            <a:ext cx="851260" cy="322004"/>
            <a:chOff x="3625850" y="3049748"/>
            <a:chExt cx="851260" cy="322004"/>
          </a:xfrm>
        </p:grpSpPr>
        <p:cxnSp>
          <p:nvCxnSpPr>
            <p:cNvPr id="28" name="Straight Arrow Connector 27">
              <a:extLst>
                <a:ext uri="{FF2B5EF4-FFF2-40B4-BE49-F238E27FC236}">
                  <a16:creationId xmlns:a16="http://schemas.microsoft.com/office/drawing/2014/main" id="{F4BC16EA-E1BB-3041-2629-C59BCFBABA5B}"/>
                </a:ext>
              </a:extLst>
            </p:cNvPr>
            <p:cNvCxnSpPr>
              <a:cxnSpLocks/>
            </p:cNvCxnSpPr>
            <p:nvPr/>
          </p:nvCxnSpPr>
          <p:spPr>
            <a:xfrm>
              <a:off x="3630083" y="3359050"/>
              <a:ext cx="847027"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2" name="Straight Connector 31">
              <a:extLst>
                <a:ext uri="{FF2B5EF4-FFF2-40B4-BE49-F238E27FC236}">
                  <a16:creationId xmlns:a16="http://schemas.microsoft.com/office/drawing/2014/main" id="{5BB7E993-0D77-D9C7-1F92-CC02DD30867D}"/>
                </a:ext>
              </a:extLst>
            </p:cNvPr>
            <p:cNvCxnSpPr>
              <a:cxnSpLocks/>
            </p:cNvCxnSpPr>
            <p:nvPr/>
          </p:nvCxnSpPr>
          <p:spPr>
            <a:xfrm flipV="1">
              <a:off x="3625850" y="3049748"/>
              <a:ext cx="0" cy="322004"/>
            </a:xfrm>
            <a:prstGeom prst="line">
              <a:avLst/>
            </a:prstGeom>
            <a:ln>
              <a:tailEnd type="none"/>
            </a:ln>
          </p:spPr>
          <p:style>
            <a:lnRef idx="2">
              <a:schemeClr val="accent3"/>
            </a:lnRef>
            <a:fillRef idx="0">
              <a:schemeClr val="accent3"/>
            </a:fillRef>
            <a:effectRef idx="1">
              <a:schemeClr val="accent3"/>
            </a:effectRef>
            <a:fontRef idx="minor">
              <a:schemeClr val="tx1"/>
            </a:fontRef>
          </p:style>
        </p:cxnSp>
      </p:grpSp>
      <p:sp>
        <p:nvSpPr>
          <p:cNvPr id="17" name="Rectangle 16">
            <a:extLst>
              <a:ext uri="{FF2B5EF4-FFF2-40B4-BE49-F238E27FC236}">
                <a16:creationId xmlns:a16="http://schemas.microsoft.com/office/drawing/2014/main" id="{031AC22E-B322-A571-BDFD-E6AB747F1523}"/>
              </a:ext>
            </a:extLst>
          </p:cNvPr>
          <p:cNvSpPr/>
          <p:nvPr/>
        </p:nvSpPr>
        <p:spPr>
          <a:xfrm>
            <a:off x="4477110" y="2945448"/>
            <a:ext cx="2938914" cy="697831"/>
          </a:xfrm>
          <a:prstGeom prst="rect">
            <a:avLst/>
          </a:prstGeom>
          <a:solidFill>
            <a:schemeClr val="accent3"/>
          </a:solidFill>
          <a:ln>
            <a:solidFill>
              <a:schemeClr val="accent3">
                <a:lumMod val="50000"/>
              </a:schemeClr>
            </a:solidFill>
            <a:tailEnd type="triangle"/>
          </a:ln>
        </p:spPr>
        <p:style>
          <a:lnRef idx="2">
            <a:schemeClr val="accent3"/>
          </a:lnRef>
          <a:fillRef idx="0">
            <a:schemeClr val="accent3"/>
          </a:fillRef>
          <a:effectRef idx="1">
            <a:schemeClr val="accent3"/>
          </a:effectRef>
          <a:fontRef idx="minor">
            <a:schemeClr val="tx1"/>
          </a:fontRef>
        </p:style>
        <p:txBody>
          <a:bodyPr rtlCol="0" anchor="ctr"/>
          <a:lstStyle/>
          <a:p>
            <a:pPr algn="ctr"/>
            <a:r>
              <a:rPr lang="en-US" sz="2200" dirty="0">
                <a:solidFill>
                  <a:schemeClr val="bg1"/>
                </a:solidFill>
              </a:rPr>
              <a:t>left one, so add one</a:t>
            </a:r>
          </a:p>
        </p:txBody>
      </p:sp>
    </p:spTree>
    <p:extLst>
      <p:ext uri="{BB962C8B-B14F-4D97-AF65-F5344CB8AC3E}">
        <p14:creationId xmlns:p14="http://schemas.microsoft.com/office/powerpoint/2010/main" val="875831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E920217-6A59-85B7-2D82-3E78E3CD02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20162C-EC0B-0A0B-BD07-9A5F9A2B331E}"/>
              </a:ext>
            </a:extLst>
          </p:cNvPr>
          <p:cNvSpPr>
            <a:spLocks noGrp="1"/>
          </p:cNvSpPr>
          <p:nvPr>
            <p:ph type="title"/>
          </p:nvPr>
        </p:nvSpPr>
        <p:spPr/>
        <p:txBody>
          <a:bodyPr/>
          <a:lstStyle/>
          <a:p>
            <a:r>
              <a:rPr lang="en" dirty="0"/>
              <a:t>Examples</a:t>
            </a:r>
            <a:endParaRPr lang="en-US" dirty="0"/>
          </a:p>
        </p:txBody>
      </p:sp>
      <p:sp>
        <p:nvSpPr>
          <p:cNvPr id="3" name="Text Placeholder 2">
            <a:extLst>
              <a:ext uri="{FF2B5EF4-FFF2-40B4-BE49-F238E27FC236}">
                <a16:creationId xmlns:a16="http://schemas.microsoft.com/office/drawing/2014/main" id="{8EA2147F-A356-890E-DF07-38589FE36E79}"/>
              </a:ext>
            </a:extLst>
          </p:cNvPr>
          <p:cNvSpPr>
            <a:spLocks noGrp="1"/>
          </p:cNvSpPr>
          <p:nvPr>
            <p:ph type="body" idx="1"/>
          </p:nvPr>
        </p:nvSpPr>
        <p:spPr>
          <a:xfrm>
            <a:off x="456300" y="1263111"/>
            <a:ext cx="8225400" cy="1091470"/>
          </a:xfrm>
        </p:spPr>
        <p:txBody>
          <a:bodyPr/>
          <a:lstStyle/>
          <a:p>
            <a:pPr marL="63500" lvl="0" indent="0">
              <a:lnSpc>
                <a:spcPct val="100000"/>
              </a:lnSpc>
              <a:spcBef>
                <a:spcPts val="624"/>
              </a:spcBef>
              <a:buClr>
                <a:srgbClr val="91192A"/>
              </a:buClr>
              <a:buNone/>
            </a:pPr>
            <a:r>
              <a:rPr lang="en-US" dirty="0"/>
              <a:t>Write each product in scientific notation. Round each answer to two decimal places.</a:t>
            </a:r>
          </a:p>
        </p:txBody>
      </p:sp>
      <p:graphicFrame>
        <p:nvGraphicFramePr>
          <p:cNvPr id="4" name="Google Shape;84;p17">
            <a:extLst>
              <a:ext uri="{FF2B5EF4-FFF2-40B4-BE49-F238E27FC236}">
                <a16:creationId xmlns:a16="http://schemas.microsoft.com/office/drawing/2014/main" id="{959DC1FF-27B0-524B-6D4C-5B1CC753ECFA}"/>
              </a:ext>
            </a:extLst>
          </p:cNvPr>
          <p:cNvGraphicFramePr/>
          <p:nvPr>
            <p:extLst>
              <p:ext uri="{D42A27DB-BD31-4B8C-83A1-F6EECF244321}">
                <p14:modId xmlns:p14="http://schemas.microsoft.com/office/powerpoint/2010/main" val="1978009986"/>
              </p:ext>
            </p:extLst>
          </p:nvPr>
        </p:nvGraphicFramePr>
        <p:xfrm>
          <a:off x="456175" y="2285999"/>
          <a:ext cx="8225400" cy="2324916"/>
        </p:xfrm>
        <a:graphic>
          <a:graphicData uri="http://schemas.openxmlformats.org/drawingml/2006/table">
            <a:tbl>
              <a:tblPr>
                <a:noFill/>
              </a:tblPr>
              <a:tblGrid>
                <a:gridCol w="4112700">
                  <a:extLst>
                    <a:ext uri="{9D8B030D-6E8A-4147-A177-3AD203B41FA5}">
                      <a16:colId xmlns:a16="http://schemas.microsoft.com/office/drawing/2014/main" val="20000"/>
                    </a:ext>
                  </a:extLst>
                </a:gridCol>
                <a:gridCol w="4112700">
                  <a:extLst>
                    <a:ext uri="{9D8B030D-6E8A-4147-A177-3AD203B41FA5}">
                      <a16:colId xmlns:a16="http://schemas.microsoft.com/office/drawing/2014/main" val="20001"/>
                    </a:ext>
                  </a:extLst>
                </a:gridCol>
              </a:tblGrid>
              <a:tr h="11624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(a)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rgbClr val="D30F7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(b)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extLst>
                  <a:ext uri="{0D108BD9-81ED-4DB2-BD59-A6C34878D82A}">
                    <a16:rowId xmlns:a16="http://schemas.microsoft.com/office/drawing/2014/main" val="10001"/>
                  </a:ext>
                </a:extLst>
              </a:tr>
              <a:tr h="11624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(c)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(d)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extLst>
                  <a:ext uri="{0D108BD9-81ED-4DB2-BD59-A6C34878D82A}">
                    <a16:rowId xmlns:a16="http://schemas.microsoft.com/office/drawing/2014/main" val="766142948"/>
                  </a:ext>
                </a:extLst>
              </a:tr>
            </a:tbl>
          </a:graphicData>
        </a:graphic>
      </p:graphicFrame>
      <p:graphicFrame>
        <p:nvGraphicFramePr>
          <p:cNvPr id="6" name="Object 5">
            <a:extLst>
              <a:ext uri="{FF2B5EF4-FFF2-40B4-BE49-F238E27FC236}">
                <a16:creationId xmlns:a16="http://schemas.microsoft.com/office/drawing/2014/main" id="{61D19804-D3EE-C829-CFE5-00B9D0CFDE03}"/>
              </a:ext>
            </a:extLst>
          </p:cNvPr>
          <p:cNvGraphicFramePr>
            <a:graphicFrameLocks noChangeAspect="1"/>
          </p:cNvGraphicFramePr>
          <p:nvPr>
            <p:extLst>
              <p:ext uri="{D42A27DB-BD31-4B8C-83A1-F6EECF244321}">
                <p14:modId xmlns:p14="http://schemas.microsoft.com/office/powerpoint/2010/main" val="2646491715"/>
              </p:ext>
            </p:extLst>
          </p:nvPr>
        </p:nvGraphicFramePr>
        <p:xfrm>
          <a:off x="949712" y="2341600"/>
          <a:ext cx="2654300" cy="508000"/>
        </p:xfrm>
        <a:graphic>
          <a:graphicData uri="http://schemas.openxmlformats.org/presentationml/2006/ole">
            <mc:AlternateContent xmlns:mc="http://schemas.openxmlformats.org/markup-compatibility/2006">
              <mc:Choice xmlns:v="urn:schemas-microsoft-com:vml" Requires="v">
                <p:oleObj name="Equation" r:id="rId3" imgW="2654280" imgH="507960" progId="Equation.DSMT4">
                  <p:embed/>
                </p:oleObj>
              </mc:Choice>
              <mc:Fallback>
                <p:oleObj name="Equation" r:id="rId3" imgW="2654280" imgH="507960" progId="Equation.DSMT4">
                  <p:embed/>
                  <p:pic>
                    <p:nvPicPr>
                      <p:cNvPr id="0" name=""/>
                      <p:cNvPicPr/>
                      <p:nvPr/>
                    </p:nvPicPr>
                    <p:blipFill>
                      <a:blip r:embed="rId4"/>
                      <a:stretch>
                        <a:fillRect/>
                      </a:stretch>
                    </p:blipFill>
                    <p:spPr>
                      <a:xfrm>
                        <a:off x="949712" y="2341600"/>
                        <a:ext cx="2654300" cy="5080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4BA74B4-46A6-E483-6DE0-DC87FBFF530D}"/>
              </a:ext>
            </a:extLst>
          </p:cNvPr>
          <p:cNvGraphicFramePr>
            <a:graphicFrameLocks noChangeAspect="1"/>
          </p:cNvGraphicFramePr>
          <p:nvPr>
            <p:extLst>
              <p:ext uri="{D42A27DB-BD31-4B8C-83A1-F6EECF244321}">
                <p14:modId xmlns:p14="http://schemas.microsoft.com/office/powerpoint/2010/main" val="3131849969"/>
              </p:ext>
            </p:extLst>
          </p:nvPr>
        </p:nvGraphicFramePr>
        <p:xfrm>
          <a:off x="5074253" y="2339975"/>
          <a:ext cx="2641600" cy="508000"/>
        </p:xfrm>
        <a:graphic>
          <a:graphicData uri="http://schemas.openxmlformats.org/presentationml/2006/ole">
            <mc:AlternateContent xmlns:mc="http://schemas.openxmlformats.org/markup-compatibility/2006">
              <mc:Choice xmlns:v="urn:schemas-microsoft-com:vml" Requires="v">
                <p:oleObj name="Equation" r:id="rId5" imgW="2641320" imgH="507960" progId="Equation.DSMT4">
                  <p:embed/>
                </p:oleObj>
              </mc:Choice>
              <mc:Fallback>
                <p:oleObj name="Equation" r:id="rId5" imgW="2641320" imgH="507960" progId="Equation.DSMT4">
                  <p:embed/>
                  <p:pic>
                    <p:nvPicPr>
                      <p:cNvPr id="0" name=""/>
                      <p:cNvPicPr/>
                      <p:nvPr/>
                    </p:nvPicPr>
                    <p:blipFill>
                      <a:blip r:embed="rId6"/>
                      <a:stretch>
                        <a:fillRect/>
                      </a:stretch>
                    </p:blipFill>
                    <p:spPr>
                      <a:xfrm>
                        <a:off x="5074253" y="2339975"/>
                        <a:ext cx="2641600" cy="5080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1D98FE0-DA13-2256-466A-A993D524E5B2}"/>
              </a:ext>
            </a:extLst>
          </p:cNvPr>
          <p:cNvGraphicFramePr>
            <a:graphicFrameLocks noChangeAspect="1"/>
          </p:cNvGraphicFramePr>
          <p:nvPr>
            <p:extLst>
              <p:ext uri="{D42A27DB-BD31-4B8C-83A1-F6EECF244321}">
                <p14:modId xmlns:p14="http://schemas.microsoft.com/office/powerpoint/2010/main" val="2205845693"/>
              </p:ext>
            </p:extLst>
          </p:nvPr>
        </p:nvGraphicFramePr>
        <p:xfrm>
          <a:off x="914189" y="3503613"/>
          <a:ext cx="2844800" cy="508000"/>
        </p:xfrm>
        <a:graphic>
          <a:graphicData uri="http://schemas.openxmlformats.org/presentationml/2006/ole">
            <mc:AlternateContent xmlns:mc="http://schemas.openxmlformats.org/markup-compatibility/2006">
              <mc:Choice xmlns:v="urn:schemas-microsoft-com:vml" Requires="v">
                <p:oleObj name="Equation" r:id="rId7" imgW="2844720" imgH="507960" progId="Equation.DSMT4">
                  <p:embed/>
                </p:oleObj>
              </mc:Choice>
              <mc:Fallback>
                <p:oleObj name="Equation" r:id="rId7" imgW="2844720" imgH="507960" progId="Equation.DSMT4">
                  <p:embed/>
                  <p:pic>
                    <p:nvPicPr>
                      <p:cNvPr id="0" name=""/>
                      <p:cNvPicPr/>
                      <p:nvPr/>
                    </p:nvPicPr>
                    <p:blipFill>
                      <a:blip r:embed="rId8"/>
                      <a:stretch>
                        <a:fillRect/>
                      </a:stretch>
                    </p:blipFill>
                    <p:spPr>
                      <a:xfrm>
                        <a:off x="914189" y="3503613"/>
                        <a:ext cx="2844800" cy="5080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F730953-C59E-CCCD-23A3-570775B005EE}"/>
              </a:ext>
            </a:extLst>
          </p:cNvPr>
          <p:cNvGraphicFramePr>
            <a:graphicFrameLocks noChangeAspect="1"/>
          </p:cNvGraphicFramePr>
          <p:nvPr>
            <p:extLst>
              <p:ext uri="{D42A27DB-BD31-4B8C-83A1-F6EECF244321}">
                <p14:modId xmlns:p14="http://schemas.microsoft.com/office/powerpoint/2010/main" val="1616133065"/>
              </p:ext>
            </p:extLst>
          </p:nvPr>
        </p:nvGraphicFramePr>
        <p:xfrm>
          <a:off x="5066148" y="3503613"/>
          <a:ext cx="2857500" cy="508000"/>
        </p:xfrm>
        <a:graphic>
          <a:graphicData uri="http://schemas.openxmlformats.org/presentationml/2006/ole">
            <mc:AlternateContent xmlns:mc="http://schemas.openxmlformats.org/markup-compatibility/2006">
              <mc:Choice xmlns:v="urn:schemas-microsoft-com:vml" Requires="v">
                <p:oleObj name="Equation" r:id="rId9" imgW="2857320" imgH="507960" progId="Equation.DSMT4">
                  <p:embed/>
                </p:oleObj>
              </mc:Choice>
              <mc:Fallback>
                <p:oleObj name="Equation" r:id="rId9" imgW="2857320" imgH="507960" progId="Equation.DSMT4">
                  <p:embed/>
                  <p:pic>
                    <p:nvPicPr>
                      <p:cNvPr id="0" name=""/>
                      <p:cNvPicPr/>
                      <p:nvPr/>
                    </p:nvPicPr>
                    <p:blipFill>
                      <a:blip r:embed="rId10"/>
                      <a:stretch>
                        <a:fillRect/>
                      </a:stretch>
                    </p:blipFill>
                    <p:spPr>
                      <a:xfrm>
                        <a:off x="5066148" y="3503613"/>
                        <a:ext cx="2857500" cy="508000"/>
                      </a:xfrm>
                      <a:prstGeom prst="rect">
                        <a:avLst/>
                      </a:prstGeom>
                    </p:spPr>
                  </p:pic>
                </p:oleObj>
              </mc:Fallback>
            </mc:AlternateContent>
          </a:graphicData>
        </a:graphic>
      </p:graphicFrame>
    </p:spTree>
    <p:extLst>
      <p:ext uri="{BB962C8B-B14F-4D97-AF65-F5344CB8AC3E}">
        <p14:creationId xmlns:p14="http://schemas.microsoft.com/office/powerpoint/2010/main" val="357324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4B6D175-D35D-2A55-C44C-00A993953A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666EBB-A2B0-79CE-31B9-4EB67D72DA36}"/>
              </a:ext>
            </a:extLst>
          </p:cNvPr>
          <p:cNvSpPr>
            <a:spLocks noGrp="1"/>
          </p:cNvSpPr>
          <p:nvPr>
            <p:ph type="title"/>
          </p:nvPr>
        </p:nvSpPr>
        <p:spPr/>
        <p:txBody>
          <a:bodyPr/>
          <a:lstStyle/>
          <a:p>
            <a:r>
              <a:rPr lang="en" dirty="0"/>
              <a:t>Examples</a:t>
            </a:r>
            <a:endParaRPr lang="en-US" dirty="0"/>
          </a:p>
        </p:txBody>
      </p:sp>
      <p:sp>
        <p:nvSpPr>
          <p:cNvPr id="3" name="Text Placeholder 2">
            <a:extLst>
              <a:ext uri="{FF2B5EF4-FFF2-40B4-BE49-F238E27FC236}">
                <a16:creationId xmlns:a16="http://schemas.microsoft.com/office/drawing/2014/main" id="{291DA3EF-B1C3-675E-37C1-B73605C0F531}"/>
              </a:ext>
            </a:extLst>
          </p:cNvPr>
          <p:cNvSpPr>
            <a:spLocks noGrp="1"/>
          </p:cNvSpPr>
          <p:nvPr>
            <p:ph type="body" idx="1"/>
          </p:nvPr>
        </p:nvSpPr>
        <p:spPr>
          <a:xfrm>
            <a:off x="456300" y="1263111"/>
            <a:ext cx="8225400" cy="1091470"/>
          </a:xfrm>
        </p:spPr>
        <p:txBody>
          <a:bodyPr/>
          <a:lstStyle/>
          <a:p>
            <a:pPr marL="63500" lvl="0" indent="0">
              <a:lnSpc>
                <a:spcPct val="100000"/>
              </a:lnSpc>
              <a:spcBef>
                <a:spcPts val="624"/>
              </a:spcBef>
              <a:buClr>
                <a:srgbClr val="91192A"/>
              </a:buClr>
              <a:buNone/>
            </a:pPr>
            <a:r>
              <a:rPr lang="en-US" dirty="0"/>
              <a:t>Write each product in scientific notation. Round each answer to two decimal places.</a:t>
            </a:r>
          </a:p>
        </p:txBody>
      </p:sp>
      <p:graphicFrame>
        <p:nvGraphicFramePr>
          <p:cNvPr id="4" name="Google Shape;84;p17">
            <a:extLst>
              <a:ext uri="{FF2B5EF4-FFF2-40B4-BE49-F238E27FC236}">
                <a16:creationId xmlns:a16="http://schemas.microsoft.com/office/drawing/2014/main" id="{4E0BF431-2525-86A4-B421-B286788C35F8}"/>
              </a:ext>
            </a:extLst>
          </p:cNvPr>
          <p:cNvGraphicFramePr/>
          <p:nvPr>
            <p:extLst>
              <p:ext uri="{D42A27DB-BD31-4B8C-83A1-F6EECF244321}">
                <p14:modId xmlns:p14="http://schemas.microsoft.com/office/powerpoint/2010/main" val="2235515031"/>
              </p:ext>
            </p:extLst>
          </p:nvPr>
        </p:nvGraphicFramePr>
        <p:xfrm>
          <a:off x="456175" y="2285999"/>
          <a:ext cx="8225400" cy="2324916"/>
        </p:xfrm>
        <a:graphic>
          <a:graphicData uri="http://schemas.openxmlformats.org/drawingml/2006/table">
            <a:tbl>
              <a:tblPr>
                <a:noFill/>
              </a:tblPr>
              <a:tblGrid>
                <a:gridCol w="4112700">
                  <a:extLst>
                    <a:ext uri="{9D8B030D-6E8A-4147-A177-3AD203B41FA5}">
                      <a16:colId xmlns:a16="http://schemas.microsoft.com/office/drawing/2014/main" val="20000"/>
                    </a:ext>
                  </a:extLst>
                </a:gridCol>
                <a:gridCol w="4112700">
                  <a:extLst>
                    <a:ext uri="{9D8B030D-6E8A-4147-A177-3AD203B41FA5}">
                      <a16:colId xmlns:a16="http://schemas.microsoft.com/office/drawing/2014/main" val="20001"/>
                    </a:ext>
                  </a:extLst>
                </a:gridCol>
              </a:tblGrid>
              <a:tr h="11624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(a)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2.09 × 10</a:t>
                      </a:r>
                      <a:r>
                        <a:rPr lang="en-US" sz="2400" b="0" baseline="3000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8</a:t>
                      </a:r>
                      <a:endParaRPr kumimoji="0" lang="en-US" sz="2400" b="0" i="0" u="none" strike="noStrike" kern="0" cap="none" spc="0" normalizeH="0" baseline="0" noProof="0" dirty="0">
                        <a:ln>
                          <a:noFill/>
                        </a:ln>
                        <a:solidFill>
                          <a:srgbClr val="D30F7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(b)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extLst>
                  <a:ext uri="{0D108BD9-81ED-4DB2-BD59-A6C34878D82A}">
                    <a16:rowId xmlns:a16="http://schemas.microsoft.com/office/drawing/2014/main" val="10001"/>
                  </a:ext>
                </a:extLst>
              </a:tr>
              <a:tr h="11624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(c)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(d)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extLst>
                  <a:ext uri="{0D108BD9-81ED-4DB2-BD59-A6C34878D82A}">
                    <a16:rowId xmlns:a16="http://schemas.microsoft.com/office/drawing/2014/main" val="766142948"/>
                  </a:ext>
                </a:extLst>
              </a:tr>
            </a:tbl>
          </a:graphicData>
        </a:graphic>
      </p:graphicFrame>
      <p:graphicFrame>
        <p:nvGraphicFramePr>
          <p:cNvPr id="6" name="Object 5">
            <a:extLst>
              <a:ext uri="{FF2B5EF4-FFF2-40B4-BE49-F238E27FC236}">
                <a16:creationId xmlns:a16="http://schemas.microsoft.com/office/drawing/2014/main" id="{47A5010F-8DAA-B9D9-4AE8-AA0AC3AE3157}"/>
              </a:ext>
            </a:extLst>
          </p:cNvPr>
          <p:cNvGraphicFramePr>
            <a:graphicFrameLocks noChangeAspect="1"/>
          </p:cNvGraphicFramePr>
          <p:nvPr/>
        </p:nvGraphicFramePr>
        <p:xfrm>
          <a:off x="949712" y="2341600"/>
          <a:ext cx="2654300" cy="508000"/>
        </p:xfrm>
        <a:graphic>
          <a:graphicData uri="http://schemas.openxmlformats.org/presentationml/2006/ole">
            <mc:AlternateContent xmlns:mc="http://schemas.openxmlformats.org/markup-compatibility/2006">
              <mc:Choice xmlns:v="urn:schemas-microsoft-com:vml" Requires="v">
                <p:oleObj name="Equation" r:id="rId3" imgW="2654280" imgH="507960" progId="Equation.DSMT4">
                  <p:embed/>
                </p:oleObj>
              </mc:Choice>
              <mc:Fallback>
                <p:oleObj name="Equation" r:id="rId3" imgW="2654280" imgH="507960" progId="Equation.DSMT4">
                  <p:embed/>
                  <p:pic>
                    <p:nvPicPr>
                      <p:cNvPr id="6" name="Object 5">
                        <a:extLst>
                          <a:ext uri="{FF2B5EF4-FFF2-40B4-BE49-F238E27FC236}">
                            <a16:creationId xmlns:a16="http://schemas.microsoft.com/office/drawing/2014/main" id="{61D19804-D3EE-C829-CFE5-00B9D0CFDE03}"/>
                          </a:ext>
                        </a:extLst>
                      </p:cNvPr>
                      <p:cNvPicPr/>
                      <p:nvPr/>
                    </p:nvPicPr>
                    <p:blipFill>
                      <a:blip r:embed="rId4"/>
                      <a:stretch>
                        <a:fillRect/>
                      </a:stretch>
                    </p:blipFill>
                    <p:spPr>
                      <a:xfrm>
                        <a:off x="949712" y="2341600"/>
                        <a:ext cx="2654300" cy="5080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C637B0D-AFF8-00CA-2100-19C91FF64F7A}"/>
              </a:ext>
            </a:extLst>
          </p:cNvPr>
          <p:cNvGraphicFramePr>
            <a:graphicFrameLocks noChangeAspect="1"/>
          </p:cNvGraphicFramePr>
          <p:nvPr/>
        </p:nvGraphicFramePr>
        <p:xfrm>
          <a:off x="5074253" y="2339975"/>
          <a:ext cx="2641600" cy="508000"/>
        </p:xfrm>
        <a:graphic>
          <a:graphicData uri="http://schemas.openxmlformats.org/presentationml/2006/ole">
            <mc:AlternateContent xmlns:mc="http://schemas.openxmlformats.org/markup-compatibility/2006">
              <mc:Choice xmlns:v="urn:schemas-microsoft-com:vml" Requires="v">
                <p:oleObj name="Equation" r:id="rId5" imgW="2641320" imgH="507960" progId="Equation.DSMT4">
                  <p:embed/>
                </p:oleObj>
              </mc:Choice>
              <mc:Fallback>
                <p:oleObj name="Equation" r:id="rId5" imgW="2641320" imgH="507960" progId="Equation.DSMT4">
                  <p:embed/>
                  <p:pic>
                    <p:nvPicPr>
                      <p:cNvPr id="7" name="Object 6">
                        <a:extLst>
                          <a:ext uri="{FF2B5EF4-FFF2-40B4-BE49-F238E27FC236}">
                            <a16:creationId xmlns:a16="http://schemas.microsoft.com/office/drawing/2014/main" id="{D4BA74B4-46A6-E483-6DE0-DC87FBFF530D}"/>
                          </a:ext>
                        </a:extLst>
                      </p:cNvPr>
                      <p:cNvPicPr/>
                      <p:nvPr/>
                    </p:nvPicPr>
                    <p:blipFill>
                      <a:blip r:embed="rId6"/>
                      <a:stretch>
                        <a:fillRect/>
                      </a:stretch>
                    </p:blipFill>
                    <p:spPr>
                      <a:xfrm>
                        <a:off x="5074253" y="2339975"/>
                        <a:ext cx="2641600" cy="5080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B2EF449-0EB7-40F7-EE10-72B659BB6223}"/>
              </a:ext>
            </a:extLst>
          </p:cNvPr>
          <p:cNvGraphicFramePr>
            <a:graphicFrameLocks noChangeAspect="1"/>
          </p:cNvGraphicFramePr>
          <p:nvPr>
            <p:extLst>
              <p:ext uri="{D42A27DB-BD31-4B8C-83A1-F6EECF244321}">
                <p14:modId xmlns:p14="http://schemas.microsoft.com/office/powerpoint/2010/main" val="445786439"/>
              </p:ext>
            </p:extLst>
          </p:nvPr>
        </p:nvGraphicFramePr>
        <p:xfrm>
          <a:off x="914189" y="3503613"/>
          <a:ext cx="2844800" cy="508000"/>
        </p:xfrm>
        <a:graphic>
          <a:graphicData uri="http://schemas.openxmlformats.org/presentationml/2006/ole">
            <mc:AlternateContent xmlns:mc="http://schemas.openxmlformats.org/markup-compatibility/2006">
              <mc:Choice xmlns:v="urn:schemas-microsoft-com:vml" Requires="v">
                <p:oleObj name="Equation" r:id="rId7" imgW="2844720" imgH="507960" progId="Equation.DSMT4">
                  <p:embed/>
                </p:oleObj>
              </mc:Choice>
              <mc:Fallback>
                <p:oleObj name="Equation" r:id="rId7" imgW="2844720" imgH="507960" progId="Equation.DSMT4">
                  <p:embed/>
                  <p:pic>
                    <p:nvPicPr>
                      <p:cNvPr id="8" name="Object 7">
                        <a:extLst>
                          <a:ext uri="{FF2B5EF4-FFF2-40B4-BE49-F238E27FC236}">
                            <a16:creationId xmlns:a16="http://schemas.microsoft.com/office/drawing/2014/main" id="{01D98FE0-DA13-2256-466A-A993D524E5B2}"/>
                          </a:ext>
                        </a:extLst>
                      </p:cNvPr>
                      <p:cNvPicPr/>
                      <p:nvPr/>
                    </p:nvPicPr>
                    <p:blipFill>
                      <a:blip r:embed="rId8"/>
                      <a:stretch>
                        <a:fillRect/>
                      </a:stretch>
                    </p:blipFill>
                    <p:spPr>
                      <a:xfrm>
                        <a:off x="914189" y="3503613"/>
                        <a:ext cx="2844800" cy="5080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08B936A7-3FE1-66AD-94E4-2BF5E102D6A0}"/>
              </a:ext>
            </a:extLst>
          </p:cNvPr>
          <p:cNvGraphicFramePr>
            <a:graphicFrameLocks noChangeAspect="1"/>
          </p:cNvGraphicFramePr>
          <p:nvPr/>
        </p:nvGraphicFramePr>
        <p:xfrm>
          <a:off x="5066148" y="3503613"/>
          <a:ext cx="2857500" cy="508000"/>
        </p:xfrm>
        <a:graphic>
          <a:graphicData uri="http://schemas.openxmlformats.org/presentationml/2006/ole">
            <mc:AlternateContent xmlns:mc="http://schemas.openxmlformats.org/markup-compatibility/2006">
              <mc:Choice xmlns:v="urn:schemas-microsoft-com:vml" Requires="v">
                <p:oleObj name="Equation" r:id="rId9" imgW="2857320" imgH="507960" progId="Equation.DSMT4">
                  <p:embed/>
                </p:oleObj>
              </mc:Choice>
              <mc:Fallback>
                <p:oleObj name="Equation" r:id="rId9" imgW="2857320" imgH="507960" progId="Equation.DSMT4">
                  <p:embed/>
                  <p:pic>
                    <p:nvPicPr>
                      <p:cNvPr id="9" name="Object 8">
                        <a:extLst>
                          <a:ext uri="{FF2B5EF4-FFF2-40B4-BE49-F238E27FC236}">
                            <a16:creationId xmlns:a16="http://schemas.microsoft.com/office/drawing/2014/main" id="{2F730953-C59E-CCCD-23A3-570775B005EE}"/>
                          </a:ext>
                        </a:extLst>
                      </p:cNvPr>
                      <p:cNvPicPr/>
                      <p:nvPr/>
                    </p:nvPicPr>
                    <p:blipFill>
                      <a:blip r:embed="rId10"/>
                      <a:stretch>
                        <a:fillRect/>
                      </a:stretch>
                    </p:blipFill>
                    <p:spPr>
                      <a:xfrm>
                        <a:off x="5066148" y="3503613"/>
                        <a:ext cx="2857500" cy="508000"/>
                      </a:xfrm>
                      <a:prstGeom prst="rect">
                        <a:avLst/>
                      </a:prstGeom>
                    </p:spPr>
                  </p:pic>
                </p:oleObj>
              </mc:Fallback>
            </mc:AlternateContent>
          </a:graphicData>
        </a:graphic>
      </p:graphicFrame>
    </p:spTree>
    <p:extLst>
      <p:ext uri="{BB962C8B-B14F-4D97-AF65-F5344CB8AC3E}">
        <p14:creationId xmlns:p14="http://schemas.microsoft.com/office/powerpoint/2010/main" val="2160219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E89DAE5-375A-7BDB-9594-3E1E775FD5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561927-63F8-53F4-5479-F8FD32940F57}"/>
              </a:ext>
            </a:extLst>
          </p:cNvPr>
          <p:cNvSpPr>
            <a:spLocks noGrp="1"/>
          </p:cNvSpPr>
          <p:nvPr>
            <p:ph type="title"/>
          </p:nvPr>
        </p:nvSpPr>
        <p:spPr/>
        <p:txBody>
          <a:bodyPr/>
          <a:lstStyle/>
          <a:p>
            <a:r>
              <a:rPr lang="en" dirty="0"/>
              <a:t>Examples</a:t>
            </a:r>
            <a:endParaRPr lang="en-US" dirty="0"/>
          </a:p>
        </p:txBody>
      </p:sp>
      <p:sp>
        <p:nvSpPr>
          <p:cNvPr id="3" name="Text Placeholder 2">
            <a:extLst>
              <a:ext uri="{FF2B5EF4-FFF2-40B4-BE49-F238E27FC236}">
                <a16:creationId xmlns:a16="http://schemas.microsoft.com/office/drawing/2014/main" id="{38888416-279A-82B9-A718-CFB45933EA87}"/>
              </a:ext>
            </a:extLst>
          </p:cNvPr>
          <p:cNvSpPr>
            <a:spLocks noGrp="1"/>
          </p:cNvSpPr>
          <p:nvPr>
            <p:ph type="body" idx="1"/>
          </p:nvPr>
        </p:nvSpPr>
        <p:spPr>
          <a:xfrm>
            <a:off x="456300" y="1263111"/>
            <a:ext cx="8225400" cy="1091470"/>
          </a:xfrm>
        </p:spPr>
        <p:txBody>
          <a:bodyPr/>
          <a:lstStyle/>
          <a:p>
            <a:pPr marL="63500" lvl="0" indent="0">
              <a:lnSpc>
                <a:spcPct val="100000"/>
              </a:lnSpc>
              <a:spcBef>
                <a:spcPts val="624"/>
              </a:spcBef>
              <a:buClr>
                <a:srgbClr val="91192A"/>
              </a:buClr>
              <a:buNone/>
            </a:pPr>
            <a:r>
              <a:rPr lang="en-US" dirty="0"/>
              <a:t>Write each product in scientific notation. Round each answer to two decimal places.</a:t>
            </a:r>
          </a:p>
        </p:txBody>
      </p:sp>
      <p:graphicFrame>
        <p:nvGraphicFramePr>
          <p:cNvPr id="4" name="Google Shape;84;p17">
            <a:extLst>
              <a:ext uri="{FF2B5EF4-FFF2-40B4-BE49-F238E27FC236}">
                <a16:creationId xmlns:a16="http://schemas.microsoft.com/office/drawing/2014/main" id="{E0CB5F2F-B6A5-E16C-F5DA-B36258BE76EA}"/>
              </a:ext>
            </a:extLst>
          </p:cNvPr>
          <p:cNvGraphicFramePr/>
          <p:nvPr/>
        </p:nvGraphicFramePr>
        <p:xfrm>
          <a:off x="456175" y="2285999"/>
          <a:ext cx="8225400" cy="2324916"/>
        </p:xfrm>
        <a:graphic>
          <a:graphicData uri="http://schemas.openxmlformats.org/drawingml/2006/table">
            <a:tbl>
              <a:tblPr>
                <a:noFill/>
              </a:tblPr>
              <a:tblGrid>
                <a:gridCol w="4112700">
                  <a:extLst>
                    <a:ext uri="{9D8B030D-6E8A-4147-A177-3AD203B41FA5}">
                      <a16:colId xmlns:a16="http://schemas.microsoft.com/office/drawing/2014/main" val="20000"/>
                    </a:ext>
                  </a:extLst>
                </a:gridCol>
                <a:gridCol w="4112700">
                  <a:extLst>
                    <a:ext uri="{9D8B030D-6E8A-4147-A177-3AD203B41FA5}">
                      <a16:colId xmlns:a16="http://schemas.microsoft.com/office/drawing/2014/main" val="20001"/>
                    </a:ext>
                  </a:extLst>
                </a:gridCol>
              </a:tblGrid>
              <a:tr h="11624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(a)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2.09 × 10</a:t>
                      </a:r>
                      <a:r>
                        <a:rPr lang="en-US" sz="2400" b="0" baseline="3000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8</a:t>
                      </a:r>
                      <a:endParaRPr kumimoji="0" lang="en-US" sz="2400" b="0" i="0" u="none" strike="noStrike" kern="0" cap="none" spc="0" normalizeH="0" baseline="0" noProof="0" dirty="0">
                        <a:ln>
                          <a:noFill/>
                        </a:ln>
                        <a:solidFill>
                          <a:srgbClr val="D30F7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(b)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1.14 × 10</a:t>
                      </a:r>
                      <a:r>
                        <a:rPr lang="en-US" sz="2400" b="0" baseline="3000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9</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extLst>
                  <a:ext uri="{0D108BD9-81ED-4DB2-BD59-A6C34878D82A}">
                    <a16:rowId xmlns:a16="http://schemas.microsoft.com/office/drawing/2014/main" val="10001"/>
                  </a:ext>
                </a:extLst>
              </a:tr>
              <a:tr h="11624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(c)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(d)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extLst>
                  <a:ext uri="{0D108BD9-81ED-4DB2-BD59-A6C34878D82A}">
                    <a16:rowId xmlns:a16="http://schemas.microsoft.com/office/drawing/2014/main" val="766142948"/>
                  </a:ext>
                </a:extLst>
              </a:tr>
            </a:tbl>
          </a:graphicData>
        </a:graphic>
      </p:graphicFrame>
      <p:graphicFrame>
        <p:nvGraphicFramePr>
          <p:cNvPr id="6" name="Object 5">
            <a:extLst>
              <a:ext uri="{FF2B5EF4-FFF2-40B4-BE49-F238E27FC236}">
                <a16:creationId xmlns:a16="http://schemas.microsoft.com/office/drawing/2014/main" id="{86D0B299-6622-F994-E6DF-F8C3CFE4579F}"/>
              </a:ext>
            </a:extLst>
          </p:cNvPr>
          <p:cNvGraphicFramePr>
            <a:graphicFrameLocks noChangeAspect="1"/>
          </p:cNvGraphicFramePr>
          <p:nvPr/>
        </p:nvGraphicFramePr>
        <p:xfrm>
          <a:off x="949712" y="2341600"/>
          <a:ext cx="2654300" cy="508000"/>
        </p:xfrm>
        <a:graphic>
          <a:graphicData uri="http://schemas.openxmlformats.org/presentationml/2006/ole">
            <mc:AlternateContent xmlns:mc="http://schemas.openxmlformats.org/markup-compatibility/2006">
              <mc:Choice xmlns:v="urn:schemas-microsoft-com:vml" Requires="v">
                <p:oleObj name="Equation" r:id="rId3" imgW="2654280" imgH="507960" progId="Equation.DSMT4">
                  <p:embed/>
                </p:oleObj>
              </mc:Choice>
              <mc:Fallback>
                <p:oleObj name="Equation" r:id="rId3" imgW="2654280" imgH="507960" progId="Equation.DSMT4">
                  <p:embed/>
                  <p:pic>
                    <p:nvPicPr>
                      <p:cNvPr id="6" name="Object 5">
                        <a:extLst>
                          <a:ext uri="{FF2B5EF4-FFF2-40B4-BE49-F238E27FC236}">
                            <a16:creationId xmlns:a16="http://schemas.microsoft.com/office/drawing/2014/main" id="{47A5010F-8DAA-B9D9-4AE8-AA0AC3AE3157}"/>
                          </a:ext>
                        </a:extLst>
                      </p:cNvPr>
                      <p:cNvPicPr/>
                      <p:nvPr/>
                    </p:nvPicPr>
                    <p:blipFill>
                      <a:blip r:embed="rId4"/>
                      <a:stretch>
                        <a:fillRect/>
                      </a:stretch>
                    </p:blipFill>
                    <p:spPr>
                      <a:xfrm>
                        <a:off x="949712" y="2341600"/>
                        <a:ext cx="2654300" cy="5080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E2F3A85-0A34-02C9-B872-734448CD38D7}"/>
              </a:ext>
            </a:extLst>
          </p:cNvPr>
          <p:cNvGraphicFramePr>
            <a:graphicFrameLocks noChangeAspect="1"/>
          </p:cNvGraphicFramePr>
          <p:nvPr/>
        </p:nvGraphicFramePr>
        <p:xfrm>
          <a:off x="5074253" y="2339975"/>
          <a:ext cx="2641600" cy="508000"/>
        </p:xfrm>
        <a:graphic>
          <a:graphicData uri="http://schemas.openxmlformats.org/presentationml/2006/ole">
            <mc:AlternateContent xmlns:mc="http://schemas.openxmlformats.org/markup-compatibility/2006">
              <mc:Choice xmlns:v="urn:schemas-microsoft-com:vml" Requires="v">
                <p:oleObj name="Equation" r:id="rId5" imgW="2641320" imgH="507960" progId="Equation.DSMT4">
                  <p:embed/>
                </p:oleObj>
              </mc:Choice>
              <mc:Fallback>
                <p:oleObj name="Equation" r:id="rId5" imgW="2641320" imgH="507960" progId="Equation.DSMT4">
                  <p:embed/>
                  <p:pic>
                    <p:nvPicPr>
                      <p:cNvPr id="7" name="Object 6">
                        <a:extLst>
                          <a:ext uri="{FF2B5EF4-FFF2-40B4-BE49-F238E27FC236}">
                            <a16:creationId xmlns:a16="http://schemas.microsoft.com/office/drawing/2014/main" id="{7C637B0D-AFF8-00CA-2100-19C91FF64F7A}"/>
                          </a:ext>
                        </a:extLst>
                      </p:cNvPr>
                      <p:cNvPicPr/>
                      <p:nvPr/>
                    </p:nvPicPr>
                    <p:blipFill>
                      <a:blip r:embed="rId6"/>
                      <a:stretch>
                        <a:fillRect/>
                      </a:stretch>
                    </p:blipFill>
                    <p:spPr>
                      <a:xfrm>
                        <a:off x="5074253" y="2339975"/>
                        <a:ext cx="2641600" cy="5080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CC1B271E-F15A-60D2-C053-2F951AA982D2}"/>
              </a:ext>
            </a:extLst>
          </p:cNvPr>
          <p:cNvGraphicFramePr>
            <a:graphicFrameLocks noChangeAspect="1"/>
          </p:cNvGraphicFramePr>
          <p:nvPr/>
        </p:nvGraphicFramePr>
        <p:xfrm>
          <a:off x="914189" y="3503613"/>
          <a:ext cx="2844800" cy="508000"/>
        </p:xfrm>
        <a:graphic>
          <a:graphicData uri="http://schemas.openxmlformats.org/presentationml/2006/ole">
            <mc:AlternateContent xmlns:mc="http://schemas.openxmlformats.org/markup-compatibility/2006">
              <mc:Choice xmlns:v="urn:schemas-microsoft-com:vml" Requires="v">
                <p:oleObj name="Equation" r:id="rId7" imgW="2844720" imgH="507960" progId="Equation.DSMT4">
                  <p:embed/>
                </p:oleObj>
              </mc:Choice>
              <mc:Fallback>
                <p:oleObj name="Equation" r:id="rId7" imgW="2844720" imgH="507960" progId="Equation.DSMT4">
                  <p:embed/>
                  <p:pic>
                    <p:nvPicPr>
                      <p:cNvPr id="8" name="Object 7">
                        <a:extLst>
                          <a:ext uri="{FF2B5EF4-FFF2-40B4-BE49-F238E27FC236}">
                            <a16:creationId xmlns:a16="http://schemas.microsoft.com/office/drawing/2014/main" id="{EB2EF449-0EB7-40F7-EE10-72B659BB6223}"/>
                          </a:ext>
                        </a:extLst>
                      </p:cNvPr>
                      <p:cNvPicPr/>
                      <p:nvPr/>
                    </p:nvPicPr>
                    <p:blipFill>
                      <a:blip r:embed="rId8"/>
                      <a:stretch>
                        <a:fillRect/>
                      </a:stretch>
                    </p:blipFill>
                    <p:spPr>
                      <a:xfrm>
                        <a:off x="914189" y="3503613"/>
                        <a:ext cx="2844800" cy="5080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55A4F17C-D01D-3058-4431-2E7CDAD8597A}"/>
              </a:ext>
            </a:extLst>
          </p:cNvPr>
          <p:cNvGraphicFramePr>
            <a:graphicFrameLocks noChangeAspect="1"/>
          </p:cNvGraphicFramePr>
          <p:nvPr/>
        </p:nvGraphicFramePr>
        <p:xfrm>
          <a:off x="5066148" y="3503613"/>
          <a:ext cx="2857500" cy="508000"/>
        </p:xfrm>
        <a:graphic>
          <a:graphicData uri="http://schemas.openxmlformats.org/presentationml/2006/ole">
            <mc:AlternateContent xmlns:mc="http://schemas.openxmlformats.org/markup-compatibility/2006">
              <mc:Choice xmlns:v="urn:schemas-microsoft-com:vml" Requires="v">
                <p:oleObj name="Equation" r:id="rId9" imgW="2857320" imgH="507960" progId="Equation.DSMT4">
                  <p:embed/>
                </p:oleObj>
              </mc:Choice>
              <mc:Fallback>
                <p:oleObj name="Equation" r:id="rId9" imgW="2857320" imgH="507960" progId="Equation.DSMT4">
                  <p:embed/>
                  <p:pic>
                    <p:nvPicPr>
                      <p:cNvPr id="9" name="Object 8">
                        <a:extLst>
                          <a:ext uri="{FF2B5EF4-FFF2-40B4-BE49-F238E27FC236}">
                            <a16:creationId xmlns:a16="http://schemas.microsoft.com/office/drawing/2014/main" id="{08B936A7-3FE1-66AD-94E4-2BF5E102D6A0}"/>
                          </a:ext>
                        </a:extLst>
                      </p:cNvPr>
                      <p:cNvPicPr/>
                      <p:nvPr/>
                    </p:nvPicPr>
                    <p:blipFill>
                      <a:blip r:embed="rId10"/>
                      <a:stretch>
                        <a:fillRect/>
                      </a:stretch>
                    </p:blipFill>
                    <p:spPr>
                      <a:xfrm>
                        <a:off x="5066148" y="3503613"/>
                        <a:ext cx="2857500" cy="508000"/>
                      </a:xfrm>
                      <a:prstGeom prst="rect">
                        <a:avLst/>
                      </a:prstGeom>
                    </p:spPr>
                  </p:pic>
                </p:oleObj>
              </mc:Fallback>
            </mc:AlternateContent>
          </a:graphicData>
        </a:graphic>
      </p:graphicFrame>
    </p:spTree>
    <p:extLst>
      <p:ext uri="{BB962C8B-B14F-4D97-AF65-F5344CB8AC3E}">
        <p14:creationId xmlns:p14="http://schemas.microsoft.com/office/powerpoint/2010/main" val="827161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1014B15-D253-E9CE-699D-FCA88E014D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B10CDA-3D84-C742-715D-7E14BA4A2E0B}"/>
              </a:ext>
            </a:extLst>
          </p:cNvPr>
          <p:cNvSpPr>
            <a:spLocks noGrp="1"/>
          </p:cNvSpPr>
          <p:nvPr>
            <p:ph type="title"/>
          </p:nvPr>
        </p:nvSpPr>
        <p:spPr/>
        <p:txBody>
          <a:bodyPr/>
          <a:lstStyle/>
          <a:p>
            <a:r>
              <a:rPr lang="en" dirty="0"/>
              <a:t>Examples</a:t>
            </a:r>
            <a:endParaRPr lang="en-US" dirty="0"/>
          </a:p>
        </p:txBody>
      </p:sp>
      <p:sp>
        <p:nvSpPr>
          <p:cNvPr id="3" name="Text Placeholder 2">
            <a:extLst>
              <a:ext uri="{FF2B5EF4-FFF2-40B4-BE49-F238E27FC236}">
                <a16:creationId xmlns:a16="http://schemas.microsoft.com/office/drawing/2014/main" id="{1792091C-E25C-06A2-ADEE-3479010EDEEC}"/>
              </a:ext>
            </a:extLst>
          </p:cNvPr>
          <p:cNvSpPr>
            <a:spLocks noGrp="1"/>
          </p:cNvSpPr>
          <p:nvPr>
            <p:ph type="body" idx="1"/>
          </p:nvPr>
        </p:nvSpPr>
        <p:spPr>
          <a:xfrm>
            <a:off x="456300" y="1263111"/>
            <a:ext cx="8225400" cy="1091470"/>
          </a:xfrm>
        </p:spPr>
        <p:txBody>
          <a:bodyPr/>
          <a:lstStyle/>
          <a:p>
            <a:pPr marL="63500" lvl="0" indent="0">
              <a:lnSpc>
                <a:spcPct val="100000"/>
              </a:lnSpc>
              <a:spcBef>
                <a:spcPts val="624"/>
              </a:spcBef>
              <a:buClr>
                <a:srgbClr val="91192A"/>
              </a:buClr>
              <a:buNone/>
            </a:pPr>
            <a:r>
              <a:rPr lang="en-US" dirty="0"/>
              <a:t>Write each product in scientific notation. Round each answer to two decimal places.</a:t>
            </a:r>
          </a:p>
        </p:txBody>
      </p:sp>
      <p:graphicFrame>
        <p:nvGraphicFramePr>
          <p:cNvPr id="4" name="Google Shape;84;p17">
            <a:extLst>
              <a:ext uri="{FF2B5EF4-FFF2-40B4-BE49-F238E27FC236}">
                <a16:creationId xmlns:a16="http://schemas.microsoft.com/office/drawing/2014/main" id="{19AD1D77-A852-EB23-08D8-5361A1CF9342}"/>
              </a:ext>
            </a:extLst>
          </p:cNvPr>
          <p:cNvGraphicFramePr/>
          <p:nvPr/>
        </p:nvGraphicFramePr>
        <p:xfrm>
          <a:off x="456175" y="2285999"/>
          <a:ext cx="8225400" cy="2324916"/>
        </p:xfrm>
        <a:graphic>
          <a:graphicData uri="http://schemas.openxmlformats.org/drawingml/2006/table">
            <a:tbl>
              <a:tblPr>
                <a:noFill/>
              </a:tblPr>
              <a:tblGrid>
                <a:gridCol w="4112700">
                  <a:extLst>
                    <a:ext uri="{9D8B030D-6E8A-4147-A177-3AD203B41FA5}">
                      <a16:colId xmlns:a16="http://schemas.microsoft.com/office/drawing/2014/main" val="20000"/>
                    </a:ext>
                  </a:extLst>
                </a:gridCol>
                <a:gridCol w="4112700">
                  <a:extLst>
                    <a:ext uri="{9D8B030D-6E8A-4147-A177-3AD203B41FA5}">
                      <a16:colId xmlns:a16="http://schemas.microsoft.com/office/drawing/2014/main" val="20001"/>
                    </a:ext>
                  </a:extLst>
                </a:gridCol>
              </a:tblGrid>
              <a:tr h="11624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(a)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2.09 × 10</a:t>
                      </a:r>
                      <a:r>
                        <a:rPr lang="en-US" sz="2400" b="0" baseline="3000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8</a:t>
                      </a:r>
                      <a:endParaRPr kumimoji="0" lang="en-US" sz="2400" b="0" i="0" u="none" strike="noStrike" kern="0" cap="none" spc="0" normalizeH="0" baseline="0" noProof="0" dirty="0">
                        <a:ln>
                          <a:noFill/>
                        </a:ln>
                        <a:solidFill>
                          <a:srgbClr val="D30F7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(b)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1.14 × 10</a:t>
                      </a:r>
                      <a:r>
                        <a:rPr lang="en-US" sz="2400" b="0" baseline="3000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9</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extLst>
                  <a:ext uri="{0D108BD9-81ED-4DB2-BD59-A6C34878D82A}">
                    <a16:rowId xmlns:a16="http://schemas.microsoft.com/office/drawing/2014/main" val="10001"/>
                  </a:ext>
                </a:extLst>
              </a:tr>
              <a:tr h="11624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(c)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3.81 × 10</a:t>
                      </a:r>
                      <a:r>
                        <a:rPr lang="en-US" sz="2400" b="0" baseline="3000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–7</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(d)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extLst>
                  <a:ext uri="{0D108BD9-81ED-4DB2-BD59-A6C34878D82A}">
                    <a16:rowId xmlns:a16="http://schemas.microsoft.com/office/drawing/2014/main" val="766142948"/>
                  </a:ext>
                </a:extLst>
              </a:tr>
            </a:tbl>
          </a:graphicData>
        </a:graphic>
      </p:graphicFrame>
      <p:graphicFrame>
        <p:nvGraphicFramePr>
          <p:cNvPr id="6" name="Object 5">
            <a:extLst>
              <a:ext uri="{FF2B5EF4-FFF2-40B4-BE49-F238E27FC236}">
                <a16:creationId xmlns:a16="http://schemas.microsoft.com/office/drawing/2014/main" id="{CE31C6C6-7B10-ABE9-4879-87B40B04A86C}"/>
              </a:ext>
            </a:extLst>
          </p:cNvPr>
          <p:cNvGraphicFramePr>
            <a:graphicFrameLocks noChangeAspect="1"/>
          </p:cNvGraphicFramePr>
          <p:nvPr/>
        </p:nvGraphicFramePr>
        <p:xfrm>
          <a:off x="949712" y="2341600"/>
          <a:ext cx="2654300" cy="508000"/>
        </p:xfrm>
        <a:graphic>
          <a:graphicData uri="http://schemas.openxmlformats.org/presentationml/2006/ole">
            <mc:AlternateContent xmlns:mc="http://schemas.openxmlformats.org/markup-compatibility/2006">
              <mc:Choice xmlns:v="urn:schemas-microsoft-com:vml" Requires="v">
                <p:oleObj name="Equation" r:id="rId3" imgW="2654280" imgH="507960" progId="Equation.DSMT4">
                  <p:embed/>
                </p:oleObj>
              </mc:Choice>
              <mc:Fallback>
                <p:oleObj name="Equation" r:id="rId3" imgW="2654280" imgH="507960" progId="Equation.DSMT4">
                  <p:embed/>
                  <p:pic>
                    <p:nvPicPr>
                      <p:cNvPr id="6" name="Object 5">
                        <a:extLst>
                          <a:ext uri="{FF2B5EF4-FFF2-40B4-BE49-F238E27FC236}">
                            <a16:creationId xmlns:a16="http://schemas.microsoft.com/office/drawing/2014/main" id="{47A5010F-8DAA-B9D9-4AE8-AA0AC3AE3157}"/>
                          </a:ext>
                        </a:extLst>
                      </p:cNvPr>
                      <p:cNvPicPr/>
                      <p:nvPr/>
                    </p:nvPicPr>
                    <p:blipFill>
                      <a:blip r:embed="rId4"/>
                      <a:stretch>
                        <a:fillRect/>
                      </a:stretch>
                    </p:blipFill>
                    <p:spPr>
                      <a:xfrm>
                        <a:off x="949712" y="2341600"/>
                        <a:ext cx="2654300" cy="5080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E067371B-371F-4B49-8B6D-049FDB2A271E}"/>
              </a:ext>
            </a:extLst>
          </p:cNvPr>
          <p:cNvGraphicFramePr>
            <a:graphicFrameLocks noChangeAspect="1"/>
          </p:cNvGraphicFramePr>
          <p:nvPr/>
        </p:nvGraphicFramePr>
        <p:xfrm>
          <a:off x="5074253" y="2339975"/>
          <a:ext cx="2641600" cy="508000"/>
        </p:xfrm>
        <a:graphic>
          <a:graphicData uri="http://schemas.openxmlformats.org/presentationml/2006/ole">
            <mc:AlternateContent xmlns:mc="http://schemas.openxmlformats.org/markup-compatibility/2006">
              <mc:Choice xmlns:v="urn:schemas-microsoft-com:vml" Requires="v">
                <p:oleObj name="Equation" r:id="rId5" imgW="2641320" imgH="507960" progId="Equation.DSMT4">
                  <p:embed/>
                </p:oleObj>
              </mc:Choice>
              <mc:Fallback>
                <p:oleObj name="Equation" r:id="rId5" imgW="2641320" imgH="507960" progId="Equation.DSMT4">
                  <p:embed/>
                  <p:pic>
                    <p:nvPicPr>
                      <p:cNvPr id="7" name="Object 6">
                        <a:extLst>
                          <a:ext uri="{FF2B5EF4-FFF2-40B4-BE49-F238E27FC236}">
                            <a16:creationId xmlns:a16="http://schemas.microsoft.com/office/drawing/2014/main" id="{7C637B0D-AFF8-00CA-2100-19C91FF64F7A}"/>
                          </a:ext>
                        </a:extLst>
                      </p:cNvPr>
                      <p:cNvPicPr/>
                      <p:nvPr/>
                    </p:nvPicPr>
                    <p:blipFill>
                      <a:blip r:embed="rId6"/>
                      <a:stretch>
                        <a:fillRect/>
                      </a:stretch>
                    </p:blipFill>
                    <p:spPr>
                      <a:xfrm>
                        <a:off x="5074253" y="2339975"/>
                        <a:ext cx="2641600" cy="5080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BAAABA1-7ADB-154A-4ECC-F809B94229FA}"/>
              </a:ext>
            </a:extLst>
          </p:cNvPr>
          <p:cNvGraphicFramePr>
            <a:graphicFrameLocks noChangeAspect="1"/>
          </p:cNvGraphicFramePr>
          <p:nvPr/>
        </p:nvGraphicFramePr>
        <p:xfrm>
          <a:off x="914189" y="3503613"/>
          <a:ext cx="2844800" cy="508000"/>
        </p:xfrm>
        <a:graphic>
          <a:graphicData uri="http://schemas.openxmlformats.org/presentationml/2006/ole">
            <mc:AlternateContent xmlns:mc="http://schemas.openxmlformats.org/markup-compatibility/2006">
              <mc:Choice xmlns:v="urn:schemas-microsoft-com:vml" Requires="v">
                <p:oleObj name="Equation" r:id="rId7" imgW="2844720" imgH="507960" progId="Equation.DSMT4">
                  <p:embed/>
                </p:oleObj>
              </mc:Choice>
              <mc:Fallback>
                <p:oleObj name="Equation" r:id="rId7" imgW="2844720" imgH="507960" progId="Equation.DSMT4">
                  <p:embed/>
                  <p:pic>
                    <p:nvPicPr>
                      <p:cNvPr id="8" name="Object 7">
                        <a:extLst>
                          <a:ext uri="{FF2B5EF4-FFF2-40B4-BE49-F238E27FC236}">
                            <a16:creationId xmlns:a16="http://schemas.microsoft.com/office/drawing/2014/main" id="{EB2EF449-0EB7-40F7-EE10-72B659BB6223}"/>
                          </a:ext>
                        </a:extLst>
                      </p:cNvPr>
                      <p:cNvPicPr/>
                      <p:nvPr/>
                    </p:nvPicPr>
                    <p:blipFill>
                      <a:blip r:embed="rId8"/>
                      <a:stretch>
                        <a:fillRect/>
                      </a:stretch>
                    </p:blipFill>
                    <p:spPr>
                      <a:xfrm>
                        <a:off x="914189" y="3503613"/>
                        <a:ext cx="2844800" cy="5080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06F5A126-24F5-8CC2-B62E-A019E970390C}"/>
              </a:ext>
            </a:extLst>
          </p:cNvPr>
          <p:cNvGraphicFramePr>
            <a:graphicFrameLocks noChangeAspect="1"/>
          </p:cNvGraphicFramePr>
          <p:nvPr/>
        </p:nvGraphicFramePr>
        <p:xfrm>
          <a:off x="5066148" y="3503613"/>
          <a:ext cx="2857500" cy="508000"/>
        </p:xfrm>
        <a:graphic>
          <a:graphicData uri="http://schemas.openxmlformats.org/presentationml/2006/ole">
            <mc:AlternateContent xmlns:mc="http://schemas.openxmlformats.org/markup-compatibility/2006">
              <mc:Choice xmlns:v="urn:schemas-microsoft-com:vml" Requires="v">
                <p:oleObj name="Equation" r:id="rId9" imgW="2857320" imgH="507960" progId="Equation.DSMT4">
                  <p:embed/>
                </p:oleObj>
              </mc:Choice>
              <mc:Fallback>
                <p:oleObj name="Equation" r:id="rId9" imgW="2857320" imgH="507960" progId="Equation.DSMT4">
                  <p:embed/>
                  <p:pic>
                    <p:nvPicPr>
                      <p:cNvPr id="9" name="Object 8">
                        <a:extLst>
                          <a:ext uri="{FF2B5EF4-FFF2-40B4-BE49-F238E27FC236}">
                            <a16:creationId xmlns:a16="http://schemas.microsoft.com/office/drawing/2014/main" id="{08B936A7-3FE1-66AD-94E4-2BF5E102D6A0}"/>
                          </a:ext>
                        </a:extLst>
                      </p:cNvPr>
                      <p:cNvPicPr/>
                      <p:nvPr/>
                    </p:nvPicPr>
                    <p:blipFill>
                      <a:blip r:embed="rId10"/>
                      <a:stretch>
                        <a:fillRect/>
                      </a:stretch>
                    </p:blipFill>
                    <p:spPr>
                      <a:xfrm>
                        <a:off x="5066148" y="3503613"/>
                        <a:ext cx="2857500" cy="508000"/>
                      </a:xfrm>
                      <a:prstGeom prst="rect">
                        <a:avLst/>
                      </a:prstGeom>
                    </p:spPr>
                  </p:pic>
                </p:oleObj>
              </mc:Fallback>
            </mc:AlternateContent>
          </a:graphicData>
        </a:graphic>
      </p:graphicFrame>
    </p:spTree>
    <p:extLst>
      <p:ext uri="{BB962C8B-B14F-4D97-AF65-F5344CB8AC3E}">
        <p14:creationId xmlns:p14="http://schemas.microsoft.com/office/powerpoint/2010/main" val="3452881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FF286-303C-81ED-59DF-84321098A2EE}"/>
              </a:ext>
            </a:extLst>
          </p:cNvPr>
          <p:cNvSpPr>
            <a:spLocks noGrp="1"/>
          </p:cNvSpPr>
          <p:nvPr>
            <p:ph type="ctrTitle"/>
          </p:nvPr>
        </p:nvSpPr>
        <p:spPr/>
        <p:txBody>
          <a:bodyPr/>
          <a:lstStyle/>
          <a:p>
            <a:r>
              <a:rPr lang="en-US" dirty="0"/>
              <a:t>Essential Question:</a:t>
            </a:r>
          </a:p>
        </p:txBody>
      </p:sp>
      <p:sp>
        <p:nvSpPr>
          <p:cNvPr id="3" name="Subtitle 2">
            <a:extLst>
              <a:ext uri="{FF2B5EF4-FFF2-40B4-BE49-F238E27FC236}">
                <a16:creationId xmlns:a16="http://schemas.microsoft.com/office/drawing/2014/main" id="{9BD37B74-C867-6561-A03A-FDBE004625CC}"/>
              </a:ext>
            </a:extLst>
          </p:cNvPr>
          <p:cNvSpPr>
            <a:spLocks noGrp="1"/>
          </p:cNvSpPr>
          <p:nvPr>
            <p:ph type="subTitle" idx="1"/>
          </p:nvPr>
        </p:nvSpPr>
        <p:spPr/>
        <p:txBody>
          <a:bodyPr/>
          <a:lstStyle/>
          <a:p>
            <a:pPr marL="114300" indent="0">
              <a:buNone/>
            </a:pPr>
            <a:r>
              <a:rPr lang="en-US" dirty="0"/>
              <a:t>How can we use very large or very small numbers?</a:t>
            </a:r>
          </a:p>
        </p:txBody>
      </p:sp>
    </p:spTree>
    <p:extLst>
      <p:ext uri="{BB962C8B-B14F-4D97-AF65-F5344CB8AC3E}">
        <p14:creationId xmlns:p14="http://schemas.microsoft.com/office/powerpoint/2010/main" val="2571864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88B2A87-B892-1798-8EAA-A2B93098B2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6104CC-6B87-6CCE-6290-953678B7F779}"/>
              </a:ext>
            </a:extLst>
          </p:cNvPr>
          <p:cNvSpPr>
            <a:spLocks noGrp="1"/>
          </p:cNvSpPr>
          <p:nvPr>
            <p:ph type="title"/>
          </p:nvPr>
        </p:nvSpPr>
        <p:spPr/>
        <p:txBody>
          <a:bodyPr/>
          <a:lstStyle/>
          <a:p>
            <a:r>
              <a:rPr lang="en" dirty="0"/>
              <a:t>Examples</a:t>
            </a:r>
            <a:endParaRPr lang="en-US" dirty="0"/>
          </a:p>
        </p:txBody>
      </p:sp>
      <p:sp>
        <p:nvSpPr>
          <p:cNvPr id="3" name="Text Placeholder 2">
            <a:extLst>
              <a:ext uri="{FF2B5EF4-FFF2-40B4-BE49-F238E27FC236}">
                <a16:creationId xmlns:a16="http://schemas.microsoft.com/office/drawing/2014/main" id="{DA869FEB-D8C4-804C-FFB8-3D7D477E9800}"/>
              </a:ext>
            </a:extLst>
          </p:cNvPr>
          <p:cNvSpPr>
            <a:spLocks noGrp="1"/>
          </p:cNvSpPr>
          <p:nvPr>
            <p:ph type="body" idx="1"/>
          </p:nvPr>
        </p:nvSpPr>
        <p:spPr>
          <a:xfrm>
            <a:off x="456300" y="1263111"/>
            <a:ext cx="8225400" cy="1091470"/>
          </a:xfrm>
        </p:spPr>
        <p:txBody>
          <a:bodyPr/>
          <a:lstStyle/>
          <a:p>
            <a:pPr marL="63500" lvl="0" indent="0">
              <a:lnSpc>
                <a:spcPct val="100000"/>
              </a:lnSpc>
              <a:spcBef>
                <a:spcPts val="624"/>
              </a:spcBef>
              <a:buClr>
                <a:srgbClr val="91192A"/>
              </a:buClr>
              <a:buNone/>
            </a:pPr>
            <a:r>
              <a:rPr lang="en-US" dirty="0"/>
              <a:t>Write each product in scientific notation. Round each answer to two decimal places.</a:t>
            </a:r>
          </a:p>
        </p:txBody>
      </p:sp>
      <p:graphicFrame>
        <p:nvGraphicFramePr>
          <p:cNvPr id="4" name="Google Shape;84;p17">
            <a:extLst>
              <a:ext uri="{FF2B5EF4-FFF2-40B4-BE49-F238E27FC236}">
                <a16:creationId xmlns:a16="http://schemas.microsoft.com/office/drawing/2014/main" id="{C4B8022D-A55B-7951-8D91-2A3E67E3AF3D}"/>
              </a:ext>
            </a:extLst>
          </p:cNvPr>
          <p:cNvGraphicFramePr/>
          <p:nvPr/>
        </p:nvGraphicFramePr>
        <p:xfrm>
          <a:off x="456175" y="2285999"/>
          <a:ext cx="8225400" cy="2324916"/>
        </p:xfrm>
        <a:graphic>
          <a:graphicData uri="http://schemas.openxmlformats.org/drawingml/2006/table">
            <a:tbl>
              <a:tblPr>
                <a:noFill/>
              </a:tblPr>
              <a:tblGrid>
                <a:gridCol w="4112700">
                  <a:extLst>
                    <a:ext uri="{9D8B030D-6E8A-4147-A177-3AD203B41FA5}">
                      <a16:colId xmlns:a16="http://schemas.microsoft.com/office/drawing/2014/main" val="20000"/>
                    </a:ext>
                  </a:extLst>
                </a:gridCol>
                <a:gridCol w="4112700">
                  <a:extLst>
                    <a:ext uri="{9D8B030D-6E8A-4147-A177-3AD203B41FA5}">
                      <a16:colId xmlns:a16="http://schemas.microsoft.com/office/drawing/2014/main" val="20001"/>
                    </a:ext>
                  </a:extLst>
                </a:gridCol>
              </a:tblGrid>
              <a:tr h="11624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(a)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2.09 × 10</a:t>
                      </a:r>
                      <a:r>
                        <a:rPr lang="en-US" sz="2400" b="0" baseline="3000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8</a:t>
                      </a:r>
                      <a:endParaRPr kumimoji="0" lang="en-US" sz="2400" b="0" i="0" u="none" strike="noStrike" kern="0" cap="none" spc="0" normalizeH="0" baseline="0" noProof="0" dirty="0">
                        <a:ln>
                          <a:noFill/>
                        </a:ln>
                        <a:solidFill>
                          <a:srgbClr val="D30F7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(b)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1.14 × 10</a:t>
                      </a:r>
                      <a:r>
                        <a:rPr lang="en-US" sz="2400" b="0" baseline="3000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9</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extLst>
                  <a:ext uri="{0D108BD9-81ED-4DB2-BD59-A6C34878D82A}">
                    <a16:rowId xmlns:a16="http://schemas.microsoft.com/office/drawing/2014/main" val="10001"/>
                  </a:ext>
                </a:extLst>
              </a:tr>
              <a:tr h="11624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(c)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3.81 × 10</a:t>
                      </a:r>
                      <a:r>
                        <a:rPr lang="en-US" sz="2400" b="0" baseline="3000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–7</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(d)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1.68 × 10</a:t>
                      </a:r>
                      <a:r>
                        <a:rPr lang="en-US" sz="2400" b="0" baseline="3000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–4</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extLst>
                  <a:ext uri="{0D108BD9-81ED-4DB2-BD59-A6C34878D82A}">
                    <a16:rowId xmlns:a16="http://schemas.microsoft.com/office/drawing/2014/main" val="766142948"/>
                  </a:ext>
                </a:extLst>
              </a:tr>
            </a:tbl>
          </a:graphicData>
        </a:graphic>
      </p:graphicFrame>
      <p:graphicFrame>
        <p:nvGraphicFramePr>
          <p:cNvPr id="6" name="Object 5">
            <a:extLst>
              <a:ext uri="{FF2B5EF4-FFF2-40B4-BE49-F238E27FC236}">
                <a16:creationId xmlns:a16="http://schemas.microsoft.com/office/drawing/2014/main" id="{0A574CE1-2EFE-3C0E-B176-463E7103BC31}"/>
              </a:ext>
            </a:extLst>
          </p:cNvPr>
          <p:cNvGraphicFramePr>
            <a:graphicFrameLocks noChangeAspect="1"/>
          </p:cNvGraphicFramePr>
          <p:nvPr/>
        </p:nvGraphicFramePr>
        <p:xfrm>
          <a:off x="949712" y="2341600"/>
          <a:ext cx="2654300" cy="508000"/>
        </p:xfrm>
        <a:graphic>
          <a:graphicData uri="http://schemas.openxmlformats.org/presentationml/2006/ole">
            <mc:AlternateContent xmlns:mc="http://schemas.openxmlformats.org/markup-compatibility/2006">
              <mc:Choice xmlns:v="urn:schemas-microsoft-com:vml" Requires="v">
                <p:oleObj name="Equation" r:id="rId3" imgW="2654280" imgH="507960" progId="Equation.DSMT4">
                  <p:embed/>
                </p:oleObj>
              </mc:Choice>
              <mc:Fallback>
                <p:oleObj name="Equation" r:id="rId3" imgW="2654280" imgH="507960" progId="Equation.DSMT4">
                  <p:embed/>
                  <p:pic>
                    <p:nvPicPr>
                      <p:cNvPr id="6" name="Object 5">
                        <a:extLst>
                          <a:ext uri="{FF2B5EF4-FFF2-40B4-BE49-F238E27FC236}">
                            <a16:creationId xmlns:a16="http://schemas.microsoft.com/office/drawing/2014/main" id="{47A5010F-8DAA-B9D9-4AE8-AA0AC3AE3157}"/>
                          </a:ext>
                        </a:extLst>
                      </p:cNvPr>
                      <p:cNvPicPr/>
                      <p:nvPr/>
                    </p:nvPicPr>
                    <p:blipFill>
                      <a:blip r:embed="rId4"/>
                      <a:stretch>
                        <a:fillRect/>
                      </a:stretch>
                    </p:blipFill>
                    <p:spPr>
                      <a:xfrm>
                        <a:off x="949712" y="2341600"/>
                        <a:ext cx="2654300" cy="5080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3CAFF3B9-EE9A-17F7-6DF2-28C1B3DFEDB8}"/>
              </a:ext>
            </a:extLst>
          </p:cNvPr>
          <p:cNvGraphicFramePr>
            <a:graphicFrameLocks noChangeAspect="1"/>
          </p:cNvGraphicFramePr>
          <p:nvPr/>
        </p:nvGraphicFramePr>
        <p:xfrm>
          <a:off x="5074253" y="2339975"/>
          <a:ext cx="2641600" cy="508000"/>
        </p:xfrm>
        <a:graphic>
          <a:graphicData uri="http://schemas.openxmlformats.org/presentationml/2006/ole">
            <mc:AlternateContent xmlns:mc="http://schemas.openxmlformats.org/markup-compatibility/2006">
              <mc:Choice xmlns:v="urn:schemas-microsoft-com:vml" Requires="v">
                <p:oleObj name="Equation" r:id="rId5" imgW="2641320" imgH="507960" progId="Equation.DSMT4">
                  <p:embed/>
                </p:oleObj>
              </mc:Choice>
              <mc:Fallback>
                <p:oleObj name="Equation" r:id="rId5" imgW="2641320" imgH="507960" progId="Equation.DSMT4">
                  <p:embed/>
                  <p:pic>
                    <p:nvPicPr>
                      <p:cNvPr id="7" name="Object 6">
                        <a:extLst>
                          <a:ext uri="{FF2B5EF4-FFF2-40B4-BE49-F238E27FC236}">
                            <a16:creationId xmlns:a16="http://schemas.microsoft.com/office/drawing/2014/main" id="{7C637B0D-AFF8-00CA-2100-19C91FF64F7A}"/>
                          </a:ext>
                        </a:extLst>
                      </p:cNvPr>
                      <p:cNvPicPr/>
                      <p:nvPr/>
                    </p:nvPicPr>
                    <p:blipFill>
                      <a:blip r:embed="rId6"/>
                      <a:stretch>
                        <a:fillRect/>
                      </a:stretch>
                    </p:blipFill>
                    <p:spPr>
                      <a:xfrm>
                        <a:off x="5074253" y="2339975"/>
                        <a:ext cx="2641600" cy="5080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B50994F1-5D87-116C-5B35-FFFA490D57DD}"/>
              </a:ext>
            </a:extLst>
          </p:cNvPr>
          <p:cNvGraphicFramePr>
            <a:graphicFrameLocks noChangeAspect="1"/>
          </p:cNvGraphicFramePr>
          <p:nvPr/>
        </p:nvGraphicFramePr>
        <p:xfrm>
          <a:off x="914189" y="3503613"/>
          <a:ext cx="2844800" cy="508000"/>
        </p:xfrm>
        <a:graphic>
          <a:graphicData uri="http://schemas.openxmlformats.org/presentationml/2006/ole">
            <mc:AlternateContent xmlns:mc="http://schemas.openxmlformats.org/markup-compatibility/2006">
              <mc:Choice xmlns:v="urn:schemas-microsoft-com:vml" Requires="v">
                <p:oleObj name="Equation" r:id="rId7" imgW="2844720" imgH="507960" progId="Equation.DSMT4">
                  <p:embed/>
                </p:oleObj>
              </mc:Choice>
              <mc:Fallback>
                <p:oleObj name="Equation" r:id="rId7" imgW="2844720" imgH="507960" progId="Equation.DSMT4">
                  <p:embed/>
                  <p:pic>
                    <p:nvPicPr>
                      <p:cNvPr id="8" name="Object 7">
                        <a:extLst>
                          <a:ext uri="{FF2B5EF4-FFF2-40B4-BE49-F238E27FC236}">
                            <a16:creationId xmlns:a16="http://schemas.microsoft.com/office/drawing/2014/main" id="{EB2EF449-0EB7-40F7-EE10-72B659BB6223}"/>
                          </a:ext>
                        </a:extLst>
                      </p:cNvPr>
                      <p:cNvPicPr/>
                      <p:nvPr/>
                    </p:nvPicPr>
                    <p:blipFill>
                      <a:blip r:embed="rId8"/>
                      <a:stretch>
                        <a:fillRect/>
                      </a:stretch>
                    </p:blipFill>
                    <p:spPr>
                      <a:xfrm>
                        <a:off x="914189" y="3503613"/>
                        <a:ext cx="2844800" cy="5080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E5E0CBCE-2F93-1E9C-5A95-55251704F2B4}"/>
              </a:ext>
            </a:extLst>
          </p:cNvPr>
          <p:cNvGraphicFramePr>
            <a:graphicFrameLocks noChangeAspect="1"/>
          </p:cNvGraphicFramePr>
          <p:nvPr/>
        </p:nvGraphicFramePr>
        <p:xfrm>
          <a:off x="5066148" y="3503613"/>
          <a:ext cx="2857500" cy="508000"/>
        </p:xfrm>
        <a:graphic>
          <a:graphicData uri="http://schemas.openxmlformats.org/presentationml/2006/ole">
            <mc:AlternateContent xmlns:mc="http://schemas.openxmlformats.org/markup-compatibility/2006">
              <mc:Choice xmlns:v="urn:schemas-microsoft-com:vml" Requires="v">
                <p:oleObj name="Equation" r:id="rId9" imgW="2857320" imgH="507960" progId="Equation.DSMT4">
                  <p:embed/>
                </p:oleObj>
              </mc:Choice>
              <mc:Fallback>
                <p:oleObj name="Equation" r:id="rId9" imgW="2857320" imgH="507960" progId="Equation.DSMT4">
                  <p:embed/>
                  <p:pic>
                    <p:nvPicPr>
                      <p:cNvPr id="9" name="Object 8">
                        <a:extLst>
                          <a:ext uri="{FF2B5EF4-FFF2-40B4-BE49-F238E27FC236}">
                            <a16:creationId xmlns:a16="http://schemas.microsoft.com/office/drawing/2014/main" id="{08B936A7-3FE1-66AD-94E4-2BF5E102D6A0}"/>
                          </a:ext>
                        </a:extLst>
                      </p:cNvPr>
                      <p:cNvPicPr/>
                      <p:nvPr/>
                    </p:nvPicPr>
                    <p:blipFill>
                      <a:blip r:embed="rId10"/>
                      <a:stretch>
                        <a:fillRect/>
                      </a:stretch>
                    </p:blipFill>
                    <p:spPr>
                      <a:xfrm>
                        <a:off x="5066148" y="3503613"/>
                        <a:ext cx="2857500" cy="508000"/>
                      </a:xfrm>
                      <a:prstGeom prst="rect">
                        <a:avLst/>
                      </a:prstGeom>
                    </p:spPr>
                  </p:pic>
                </p:oleObj>
              </mc:Fallback>
            </mc:AlternateContent>
          </a:graphicData>
        </a:graphic>
      </p:graphicFrame>
    </p:spTree>
    <p:extLst>
      <p:ext uri="{BB962C8B-B14F-4D97-AF65-F5344CB8AC3E}">
        <p14:creationId xmlns:p14="http://schemas.microsoft.com/office/powerpoint/2010/main" val="2520151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0280E-98BC-313C-F448-91C5E73AC5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BEA219-F460-C17C-38B3-1A226946D6B2}"/>
              </a:ext>
            </a:extLst>
          </p:cNvPr>
          <p:cNvSpPr>
            <a:spLocks noGrp="1"/>
          </p:cNvSpPr>
          <p:nvPr>
            <p:ph type="title"/>
          </p:nvPr>
        </p:nvSpPr>
        <p:spPr/>
        <p:txBody>
          <a:bodyPr/>
          <a:lstStyle/>
          <a:p>
            <a:r>
              <a:rPr lang="en" dirty="0"/>
              <a:t>Dividing Numbers in Scientific Notation</a:t>
            </a:r>
            <a:endParaRPr lang="en-US" dirty="0"/>
          </a:p>
        </p:txBody>
      </p:sp>
      <p:sp>
        <p:nvSpPr>
          <p:cNvPr id="3" name="Text Placeholder 2">
            <a:extLst>
              <a:ext uri="{FF2B5EF4-FFF2-40B4-BE49-F238E27FC236}">
                <a16:creationId xmlns:a16="http://schemas.microsoft.com/office/drawing/2014/main" id="{4A786DC6-B13D-33D6-5A26-10246CEC47FA}"/>
              </a:ext>
            </a:extLst>
          </p:cNvPr>
          <p:cNvSpPr>
            <a:spLocks noGrp="1"/>
          </p:cNvSpPr>
          <p:nvPr>
            <p:ph type="body" idx="1"/>
          </p:nvPr>
        </p:nvSpPr>
        <p:spPr>
          <a:xfrm>
            <a:off x="456300" y="1263110"/>
            <a:ext cx="8225400" cy="3435365"/>
          </a:xfrm>
        </p:spPr>
        <p:txBody>
          <a:bodyPr/>
          <a:lstStyle/>
          <a:p>
            <a:pPr marL="577850" lvl="0" indent="-514350">
              <a:lnSpc>
                <a:spcPct val="114000"/>
              </a:lnSpc>
              <a:spcBef>
                <a:spcPts val="624"/>
              </a:spcBef>
              <a:buClr>
                <a:srgbClr val="91192A"/>
              </a:buClr>
              <a:buFont typeface="+mj-lt"/>
              <a:buAutoNum type="arabicParenR"/>
            </a:pPr>
            <a:r>
              <a:rPr lang="en-US" dirty="0"/>
              <a:t>Divide the </a:t>
            </a:r>
            <a:r>
              <a:rPr lang="en-US" b="1" i="1" u="sng" dirty="0">
                <a:solidFill>
                  <a:schemeClr val="accent3"/>
                </a:solidFill>
              </a:rPr>
              <a:t>decimal numbers (coefficients)</a:t>
            </a:r>
            <a:r>
              <a:rPr lang="en-US" dirty="0"/>
              <a:t>.</a:t>
            </a:r>
          </a:p>
          <a:p>
            <a:pPr marL="577850" lvl="0" indent="-514350">
              <a:lnSpc>
                <a:spcPct val="114000"/>
              </a:lnSpc>
              <a:spcBef>
                <a:spcPts val="624"/>
              </a:spcBef>
              <a:buClr>
                <a:srgbClr val="91192A"/>
              </a:buClr>
              <a:buFont typeface="+mj-lt"/>
              <a:buAutoNum type="arabicParenR"/>
            </a:pPr>
            <a:r>
              <a:rPr lang="en-US" dirty="0"/>
              <a:t> </a:t>
            </a:r>
            <a:r>
              <a:rPr lang="en-US" b="1" i="1" u="sng" dirty="0">
                <a:solidFill>
                  <a:schemeClr val="accent3"/>
                </a:solidFill>
              </a:rPr>
              <a:t>Subtract</a:t>
            </a:r>
            <a:r>
              <a:rPr lang="en-US" dirty="0"/>
              <a:t> the exponents.</a:t>
            </a:r>
          </a:p>
          <a:p>
            <a:pPr marL="577850" lvl="0" indent="-514350">
              <a:lnSpc>
                <a:spcPct val="114000"/>
              </a:lnSpc>
              <a:spcBef>
                <a:spcPts val="624"/>
              </a:spcBef>
              <a:buClr>
                <a:srgbClr val="91192A"/>
              </a:buClr>
              <a:buFont typeface="+mj-lt"/>
              <a:buAutoNum type="arabicParenR"/>
            </a:pPr>
            <a:r>
              <a:rPr lang="en-US" dirty="0"/>
              <a:t>Rewrite the result in scientific notation.</a:t>
            </a:r>
          </a:p>
          <a:p>
            <a:pPr lvl="1">
              <a:lnSpc>
                <a:spcPct val="114000"/>
              </a:lnSpc>
              <a:spcBef>
                <a:spcPts val="480"/>
              </a:spcBef>
            </a:pPr>
            <a:r>
              <a:rPr lang="en-US" i="1" dirty="0"/>
              <a:t>Remember the number before the decimal point should be </a:t>
            </a:r>
            <a:r>
              <a:rPr lang="en-US" b="1" i="1" u="sng" dirty="0">
                <a:solidFill>
                  <a:schemeClr val="accent3"/>
                </a:solidFill>
              </a:rPr>
              <a:t>0–9</a:t>
            </a:r>
            <a:r>
              <a:rPr lang="en-US" i="1" dirty="0"/>
              <a:t>.</a:t>
            </a:r>
          </a:p>
        </p:txBody>
      </p:sp>
    </p:spTree>
    <p:extLst>
      <p:ext uri="{BB962C8B-B14F-4D97-AF65-F5344CB8AC3E}">
        <p14:creationId xmlns:p14="http://schemas.microsoft.com/office/powerpoint/2010/main" val="878085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B0943DA-6A8D-B3FD-963D-A7C7BF5B6D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40A86D-2542-BB68-82E3-0C1A0C777317}"/>
              </a:ext>
            </a:extLst>
          </p:cNvPr>
          <p:cNvSpPr>
            <a:spLocks noGrp="1"/>
          </p:cNvSpPr>
          <p:nvPr>
            <p:ph type="title"/>
          </p:nvPr>
        </p:nvSpPr>
        <p:spPr/>
        <p:txBody>
          <a:bodyPr/>
          <a:lstStyle/>
          <a:p>
            <a:r>
              <a:rPr lang="en" dirty="0"/>
              <a:t>Examples</a:t>
            </a:r>
            <a:endParaRPr lang="en-US" dirty="0"/>
          </a:p>
        </p:txBody>
      </p:sp>
      <p:sp>
        <p:nvSpPr>
          <p:cNvPr id="3" name="Text Placeholder 2">
            <a:extLst>
              <a:ext uri="{FF2B5EF4-FFF2-40B4-BE49-F238E27FC236}">
                <a16:creationId xmlns:a16="http://schemas.microsoft.com/office/drawing/2014/main" id="{5799D19D-2115-2775-B318-47B749B70F50}"/>
              </a:ext>
            </a:extLst>
          </p:cNvPr>
          <p:cNvSpPr>
            <a:spLocks noGrp="1"/>
          </p:cNvSpPr>
          <p:nvPr>
            <p:ph type="body" idx="1"/>
          </p:nvPr>
        </p:nvSpPr>
        <p:spPr>
          <a:xfrm>
            <a:off x="456300" y="1263111"/>
            <a:ext cx="8225400" cy="1091470"/>
          </a:xfrm>
        </p:spPr>
        <p:txBody>
          <a:bodyPr/>
          <a:lstStyle/>
          <a:p>
            <a:pPr marL="63500" lvl="0" indent="0">
              <a:lnSpc>
                <a:spcPct val="100000"/>
              </a:lnSpc>
              <a:spcBef>
                <a:spcPts val="624"/>
              </a:spcBef>
              <a:buClr>
                <a:srgbClr val="91192A"/>
              </a:buClr>
              <a:buNone/>
            </a:pPr>
            <a:r>
              <a:rPr lang="en-US" dirty="0"/>
              <a:t>Write each quotient in scientific notation. Round each answer to two decimal places.</a:t>
            </a:r>
          </a:p>
        </p:txBody>
      </p:sp>
      <p:graphicFrame>
        <p:nvGraphicFramePr>
          <p:cNvPr id="4" name="Google Shape;84;p17">
            <a:extLst>
              <a:ext uri="{FF2B5EF4-FFF2-40B4-BE49-F238E27FC236}">
                <a16:creationId xmlns:a16="http://schemas.microsoft.com/office/drawing/2014/main" id="{122022A4-55BD-F7B1-04CD-D3D60D99ECBD}"/>
              </a:ext>
            </a:extLst>
          </p:cNvPr>
          <p:cNvGraphicFramePr/>
          <p:nvPr>
            <p:extLst>
              <p:ext uri="{D42A27DB-BD31-4B8C-83A1-F6EECF244321}">
                <p14:modId xmlns:p14="http://schemas.microsoft.com/office/powerpoint/2010/main" val="3400081125"/>
              </p:ext>
            </p:extLst>
          </p:nvPr>
        </p:nvGraphicFramePr>
        <p:xfrm>
          <a:off x="456175" y="2285999"/>
          <a:ext cx="8225400" cy="2480064"/>
        </p:xfrm>
        <a:graphic>
          <a:graphicData uri="http://schemas.openxmlformats.org/drawingml/2006/table">
            <a:tbl>
              <a:tblPr>
                <a:noFill/>
              </a:tblPr>
              <a:tblGrid>
                <a:gridCol w="4112700">
                  <a:extLst>
                    <a:ext uri="{9D8B030D-6E8A-4147-A177-3AD203B41FA5}">
                      <a16:colId xmlns:a16="http://schemas.microsoft.com/office/drawing/2014/main" val="20000"/>
                    </a:ext>
                  </a:extLst>
                </a:gridCol>
                <a:gridCol w="4112700">
                  <a:extLst>
                    <a:ext uri="{9D8B030D-6E8A-4147-A177-3AD203B41FA5}">
                      <a16:colId xmlns:a16="http://schemas.microsoft.com/office/drawing/2014/main" val="20001"/>
                    </a:ext>
                  </a:extLst>
                </a:gridCol>
              </a:tblGrid>
              <a:tr h="110846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(a)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rgbClr val="D30F7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(b)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extLst>
                  <a:ext uri="{0D108BD9-81ED-4DB2-BD59-A6C34878D82A}">
                    <a16:rowId xmlns:a16="http://schemas.microsoft.com/office/drawing/2014/main" val="10001"/>
                  </a:ext>
                </a:extLst>
              </a:tr>
              <a:tr h="13716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(c)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(d)   </a:t>
                      </a:r>
                      <a:b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extLst>
                  <a:ext uri="{0D108BD9-81ED-4DB2-BD59-A6C34878D82A}">
                    <a16:rowId xmlns:a16="http://schemas.microsoft.com/office/drawing/2014/main" val="766142948"/>
                  </a:ext>
                </a:extLst>
              </a:tr>
            </a:tbl>
          </a:graphicData>
        </a:graphic>
      </p:graphicFrame>
      <p:graphicFrame>
        <p:nvGraphicFramePr>
          <p:cNvPr id="6" name="Object 5">
            <a:extLst>
              <a:ext uri="{FF2B5EF4-FFF2-40B4-BE49-F238E27FC236}">
                <a16:creationId xmlns:a16="http://schemas.microsoft.com/office/drawing/2014/main" id="{8116C4E8-63D1-726D-84DF-55C6877042DD}"/>
              </a:ext>
            </a:extLst>
          </p:cNvPr>
          <p:cNvGraphicFramePr>
            <a:graphicFrameLocks noChangeAspect="1"/>
          </p:cNvGraphicFramePr>
          <p:nvPr>
            <p:extLst>
              <p:ext uri="{D42A27DB-BD31-4B8C-83A1-F6EECF244321}">
                <p14:modId xmlns:p14="http://schemas.microsoft.com/office/powerpoint/2010/main" val="821694461"/>
              </p:ext>
            </p:extLst>
          </p:nvPr>
        </p:nvGraphicFramePr>
        <p:xfrm>
          <a:off x="948885" y="2341563"/>
          <a:ext cx="2781300" cy="508000"/>
        </p:xfrm>
        <a:graphic>
          <a:graphicData uri="http://schemas.openxmlformats.org/presentationml/2006/ole">
            <mc:AlternateContent xmlns:mc="http://schemas.openxmlformats.org/markup-compatibility/2006">
              <mc:Choice xmlns:v="urn:schemas-microsoft-com:vml" Requires="v">
                <p:oleObj name="Equation" r:id="rId3" imgW="2781000" imgH="507960" progId="Equation.DSMT4">
                  <p:embed/>
                </p:oleObj>
              </mc:Choice>
              <mc:Fallback>
                <p:oleObj name="Equation" r:id="rId3" imgW="2781000" imgH="507960" progId="Equation.DSMT4">
                  <p:embed/>
                  <p:pic>
                    <p:nvPicPr>
                      <p:cNvPr id="6" name="Object 5">
                        <a:extLst>
                          <a:ext uri="{FF2B5EF4-FFF2-40B4-BE49-F238E27FC236}">
                            <a16:creationId xmlns:a16="http://schemas.microsoft.com/office/drawing/2014/main" id="{47A5010F-8DAA-B9D9-4AE8-AA0AC3AE3157}"/>
                          </a:ext>
                        </a:extLst>
                      </p:cNvPr>
                      <p:cNvPicPr/>
                      <p:nvPr/>
                    </p:nvPicPr>
                    <p:blipFill>
                      <a:blip r:embed="rId4"/>
                      <a:stretch>
                        <a:fillRect/>
                      </a:stretch>
                    </p:blipFill>
                    <p:spPr>
                      <a:xfrm>
                        <a:off x="948885" y="2341563"/>
                        <a:ext cx="2781300" cy="5080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6F50373-4AEE-1EDA-F15D-EDFC64EE2470}"/>
              </a:ext>
            </a:extLst>
          </p:cNvPr>
          <p:cNvGraphicFramePr>
            <a:graphicFrameLocks noChangeAspect="1"/>
          </p:cNvGraphicFramePr>
          <p:nvPr>
            <p:extLst>
              <p:ext uri="{D42A27DB-BD31-4B8C-83A1-F6EECF244321}">
                <p14:modId xmlns:p14="http://schemas.microsoft.com/office/powerpoint/2010/main" val="35788321"/>
              </p:ext>
            </p:extLst>
          </p:nvPr>
        </p:nvGraphicFramePr>
        <p:xfrm>
          <a:off x="5075401" y="2339975"/>
          <a:ext cx="2743200" cy="508000"/>
        </p:xfrm>
        <a:graphic>
          <a:graphicData uri="http://schemas.openxmlformats.org/presentationml/2006/ole">
            <mc:AlternateContent xmlns:mc="http://schemas.openxmlformats.org/markup-compatibility/2006">
              <mc:Choice xmlns:v="urn:schemas-microsoft-com:vml" Requires="v">
                <p:oleObj name="Equation" r:id="rId5" imgW="2743200" imgH="507960" progId="Equation.DSMT4">
                  <p:embed/>
                </p:oleObj>
              </mc:Choice>
              <mc:Fallback>
                <p:oleObj name="Equation" r:id="rId5" imgW="2743200" imgH="507960" progId="Equation.DSMT4">
                  <p:embed/>
                  <p:pic>
                    <p:nvPicPr>
                      <p:cNvPr id="7" name="Object 6">
                        <a:extLst>
                          <a:ext uri="{FF2B5EF4-FFF2-40B4-BE49-F238E27FC236}">
                            <a16:creationId xmlns:a16="http://schemas.microsoft.com/office/drawing/2014/main" id="{7C637B0D-AFF8-00CA-2100-19C91FF64F7A}"/>
                          </a:ext>
                        </a:extLst>
                      </p:cNvPr>
                      <p:cNvPicPr/>
                      <p:nvPr/>
                    </p:nvPicPr>
                    <p:blipFill>
                      <a:blip r:embed="rId6"/>
                      <a:stretch>
                        <a:fillRect/>
                      </a:stretch>
                    </p:blipFill>
                    <p:spPr>
                      <a:xfrm>
                        <a:off x="5075401" y="2339975"/>
                        <a:ext cx="2743200" cy="5080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D1021EF-22C7-E5A1-6420-BC01D5F6856E}"/>
              </a:ext>
            </a:extLst>
          </p:cNvPr>
          <p:cNvGraphicFramePr>
            <a:graphicFrameLocks noChangeAspect="1"/>
          </p:cNvGraphicFramePr>
          <p:nvPr>
            <p:extLst>
              <p:ext uri="{D42A27DB-BD31-4B8C-83A1-F6EECF244321}">
                <p14:modId xmlns:p14="http://schemas.microsoft.com/office/powerpoint/2010/main" val="1492561417"/>
              </p:ext>
            </p:extLst>
          </p:nvPr>
        </p:nvGraphicFramePr>
        <p:xfrm>
          <a:off x="1041452" y="3473305"/>
          <a:ext cx="1168400" cy="774700"/>
        </p:xfrm>
        <a:graphic>
          <a:graphicData uri="http://schemas.openxmlformats.org/presentationml/2006/ole">
            <mc:AlternateContent xmlns:mc="http://schemas.openxmlformats.org/markup-compatibility/2006">
              <mc:Choice xmlns:v="urn:schemas-microsoft-com:vml" Requires="v">
                <p:oleObj name="Equation" r:id="rId7" imgW="1168200" imgH="774360" progId="Equation.DSMT4">
                  <p:embed/>
                </p:oleObj>
              </mc:Choice>
              <mc:Fallback>
                <p:oleObj name="Equation" r:id="rId7" imgW="1168200" imgH="774360" progId="Equation.DSMT4">
                  <p:embed/>
                  <p:pic>
                    <p:nvPicPr>
                      <p:cNvPr id="8" name="Object 7">
                        <a:extLst>
                          <a:ext uri="{FF2B5EF4-FFF2-40B4-BE49-F238E27FC236}">
                            <a16:creationId xmlns:a16="http://schemas.microsoft.com/office/drawing/2014/main" id="{EB2EF449-0EB7-40F7-EE10-72B659BB6223}"/>
                          </a:ext>
                        </a:extLst>
                      </p:cNvPr>
                      <p:cNvPicPr/>
                      <p:nvPr/>
                    </p:nvPicPr>
                    <p:blipFill>
                      <a:blip r:embed="rId8"/>
                      <a:stretch>
                        <a:fillRect/>
                      </a:stretch>
                    </p:blipFill>
                    <p:spPr>
                      <a:xfrm>
                        <a:off x="1041452" y="3473305"/>
                        <a:ext cx="1168400" cy="7747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5D93CB90-5EDB-A09E-0D55-1B229F2DF3C8}"/>
              </a:ext>
            </a:extLst>
          </p:cNvPr>
          <p:cNvGraphicFramePr>
            <a:graphicFrameLocks noChangeAspect="1"/>
          </p:cNvGraphicFramePr>
          <p:nvPr>
            <p:extLst>
              <p:ext uri="{D42A27DB-BD31-4B8C-83A1-F6EECF244321}">
                <p14:modId xmlns:p14="http://schemas.microsoft.com/office/powerpoint/2010/main" val="2249138907"/>
              </p:ext>
            </p:extLst>
          </p:nvPr>
        </p:nvGraphicFramePr>
        <p:xfrm>
          <a:off x="5154201" y="3472293"/>
          <a:ext cx="1193800" cy="774700"/>
        </p:xfrm>
        <a:graphic>
          <a:graphicData uri="http://schemas.openxmlformats.org/presentationml/2006/ole">
            <mc:AlternateContent xmlns:mc="http://schemas.openxmlformats.org/markup-compatibility/2006">
              <mc:Choice xmlns:v="urn:schemas-microsoft-com:vml" Requires="v">
                <p:oleObj name="Equation" r:id="rId9" imgW="1193760" imgH="774360" progId="Equation.DSMT4">
                  <p:embed/>
                </p:oleObj>
              </mc:Choice>
              <mc:Fallback>
                <p:oleObj name="Equation" r:id="rId9" imgW="1193760" imgH="774360" progId="Equation.DSMT4">
                  <p:embed/>
                  <p:pic>
                    <p:nvPicPr>
                      <p:cNvPr id="9" name="Object 8">
                        <a:extLst>
                          <a:ext uri="{FF2B5EF4-FFF2-40B4-BE49-F238E27FC236}">
                            <a16:creationId xmlns:a16="http://schemas.microsoft.com/office/drawing/2014/main" id="{08B936A7-3FE1-66AD-94E4-2BF5E102D6A0}"/>
                          </a:ext>
                        </a:extLst>
                      </p:cNvPr>
                      <p:cNvPicPr/>
                      <p:nvPr/>
                    </p:nvPicPr>
                    <p:blipFill>
                      <a:blip r:embed="rId10"/>
                      <a:stretch>
                        <a:fillRect/>
                      </a:stretch>
                    </p:blipFill>
                    <p:spPr>
                      <a:xfrm>
                        <a:off x="5154201" y="3472293"/>
                        <a:ext cx="1193800" cy="774700"/>
                      </a:xfrm>
                      <a:prstGeom prst="rect">
                        <a:avLst/>
                      </a:prstGeom>
                    </p:spPr>
                  </p:pic>
                </p:oleObj>
              </mc:Fallback>
            </mc:AlternateContent>
          </a:graphicData>
        </a:graphic>
      </p:graphicFrame>
    </p:spTree>
    <p:extLst>
      <p:ext uri="{BB962C8B-B14F-4D97-AF65-F5344CB8AC3E}">
        <p14:creationId xmlns:p14="http://schemas.microsoft.com/office/powerpoint/2010/main" val="3510728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F428145-89C6-C8E5-7509-8616C630DA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AC3A9B-3730-5A77-23BD-A6A671147699}"/>
              </a:ext>
            </a:extLst>
          </p:cNvPr>
          <p:cNvSpPr>
            <a:spLocks noGrp="1"/>
          </p:cNvSpPr>
          <p:nvPr>
            <p:ph type="title"/>
          </p:nvPr>
        </p:nvSpPr>
        <p:spPr/>
        <p:txBody>
          <a:bodyPr/>
          <a:lstStyle/>
          <a:p>
            <a:r>
              <a:rPr lang="en" dirty="0"/>
              <a:t>Examples</a:t>
            </a:r>
            <a:endParaRPr lang="en-US" dirty="0"/>
          </a:p>
        </p:txBody>
      </p:sp>
      <p:sp>
        <p:nvSpPr>
          <p:cNvPr id="3" name="Text Placeholder 2">
            <a:extLst>
              <a:ext uri="{FF2B5EF4-FFF2-40B4-BE49-F238E27FC236}">
                <a16:creationId xmlns:a16="http://schemas.microsoft.com/office/drawing/2014/main" id="{F0054FE4-C9CF-1E66-5AB0-D813D45A9ABE}"/>
              </a:ext>
            </a:extLst>
          </p:cNvPr>
          <p:cNvSpPr>
            <a:spLocks noGrp="1"/>
          </p:cNvSpPr>
          <p:nvPr>
            <p:ph type="body" idx="1"/>
          </p:nvPr>
        </p:nvSpPr>
        <p:spPr>
          <a:xfrm>
            <a:off x="456300" y="1263111"/>
            <a:ext cx="8225400" cy="1091470"/>
          </a:xfrm>
        </p:spPr>
        <p:txBody>
          <a:bodyPr/>
          <a:lstStyle/>
          <a:p>
            <a:pPr marL="63500" lvl="0" indent="0">
              <a:lnSpc>
                <a:spcPct val="100000"/>
              </a:lnSpc>
              <a:spcBef>
                <a:spcPts val="624"/>
              </a:spcBef>
              <a:buClr>
                <a:srgbClr val="91192A"/>
              </a:buClr>
              <a:buNone/>
            </a:pPr>
            <a:r>
              <a:rPr lang="en-US" dirty="0"/>
              <a:t>Write each quotient in scientific notation. Round each answer to two decimal places.</a:t>
            </a:r>
          </a:p>
        </p:txBody>
      </p:sp>
      <p:graphicFrame>
        <p:nvGraphicFramePr>
          <p:cNvPr id="4" name="Google Shape;84;p17">
            <a:extLst>
              <a:ext uri="{FF2B5EF4-FFF2-40B4-BE49-F238E27FC236}">
                <a16:creationId xmlns:a16="http://schemas.microsoft.com/office/drawing/2014/main" id="{C5CD35D8-2D80-35CB-ED10-C9A24E58D5DD}"/>
              </a:ext>
            </a:extLst>
          </p:cNvPr>
          <p:cNvGraphicFramePr/>
          <p:nvPr>
            <p:extLst>
              <p:ext uri="{D42A27DB-BD31-4B8C-83A1-F6EECF244321}">
                <p14:modId xmlns:p14="http://schemas.microsoft.com/office/powerpoint/2010/main" val="1441483343"/>
              </p:ext>
            </p:extLst>
          </p:nvPr>
        </p:nvGraphicFramePr>
        <p:xfrm>
          <a:off x="456175" y="2285999"/>
          <a:ext cx="8225400" cy="2480064"/>
        </p:xfrm>
        <a:graphic>
          <a:graphicData uri="http://schemas.openxmlformats.org/drawingml/2006/table">
            <a:tbl>
              <a:tblPr>
                <a:noFill/>
              </a:tblPr>
              <a:tblGrid>
                <a:gridCol w="4112700">
                  <a:extLst>
                    <a:ext uri="{9D8B030D-6E8A-4147-A177-3AD203B41FA5}">
                      <a16:colId xmlns:a16="http://schemas.microsoft.com/office/drawing/2014/main" val="20000"/>
                    </a:ext>
                  </a:extLst>
                </a:gridCol>
                <a:gridCol w="4112700">
                  <a:extLst>
                    <a:ext uri="{9D8B030D-6E8A-4147-A177-3AD203B41FA5}">
                      <a16:colId xmlns:a16="http://schemas.microsoft.com/office/drawing/2014/main" val="20001"/>
                    </a:ext>
                  </a:extLst>
                </a:gridCol>
              </a:tblGrid>
              <a:tr h="110846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(a)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1.86 × 10</a:t>
                      </a:r>
                      <a:r>
                        <a:rPr lang="en-US" sz="2400" b="0" baseline="3000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4</a:t>
                      </a:r>
                      <a:endParaRPr kumimoji="0" lang="en-US" sz="2400" b="0" i="0" u="none" strike="noStrike" kern="0" cap="none" spc="0" normalizeH="0" baseline="0" noProof="0" dirty="0">
                        <a:ln>
                          <a:noFill/>
                        </a:ln>
                        <a:solidFill>
                          <a:srgbClr val="D30F7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(b)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extLst>
                  <a:ext uri="{0D108BD9-81ED-4DB2-BD59-A6C34878D82A}">
                    <a16:rowId xmlns:a16="http://schemas.microsoft.com/office/drawing/2014/main" val="10001"/>
                  </a:ext>
                </a:extLst>
              </a:tr>
              <a:tr h="13716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(c)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(d)   </a:t>
                      </a:r>
                      <a:b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extLst>
                  <a:ext uri="{0D108BD9-81ED-4DB2-BD59-A6C34878D82A}">
                    <a16:rowId xmlns:a16="http://schemas.microsoft.com/office/drawing/2014/main" val="766142948"/>
                  </a:ext>
                </a:extLst>
              </a:tr>
            </a:tbl>
          </a:graphicData>
        </a:graphic>
      </p:graphicFrame>
      <p:graphicFrame>
        <p:nvGraphicFramePr>
          <p:cNvPr id="6" name="Object 5">
            <a:extLst>
              <a:ext uri="{FF2B5EF4-FFF2-40B4-BE49-F238E27FC236}">
                <a16:creationId xmlns:a16="http://schemas.microsoft.com/office/drawing/2014/main" id="{C246E91C-DE72-478B-7242-F447205EB7D0}"/>
              </a:ext>
            </a:extLst>
          </p:cNvPr>
          <p:cNvGraphicFramePr>
            <a:graphicFrameLocks noChangeAspect="1"/>
          </p:cNvGraphicFramePr>
          <p:nvPr/>
        </p:nvGraphicFramePr>
        <p:xfrm>
          <a:off x="948885" y="2341563"/>
          <a:ext cx="2781300" cy="508000"/>
        </p:xfrm>
        <a:graphic>
          <a:graphicData uri="http://schemas.openxmlformats.org/presentationml/2006/ole">
            <mc:AlternateContent xmlns:mc="http://schemas.openxmlformats.org/markup-compatibility/2006">
              <mc:Choice xmlns:v="urn:schemas-microsoft-com:vml" Requires="v">
                <p:oleObj name="Equation" r:id="rId3" imgW="2781000" imgH="507960" progId="Equation.DSMT4">
                  <p:embed/>
                </p:oleObj>
              </mc:Choice>
              <mc:Fallback>
                <p:oleObj name="Equation" r:id="rId3" imgW="2781000" imgH="507960" progId="Equation.DSMT4">
                  <p:embed/>
                  <p:pic>
                    <p:nvPicPr>
                      <p:cNvPr id="6" name="Object 5">
                        <a:extLst>
                          <a:ext uri="{FF2B5EF4-FFF2-40B4-BE49-F238E27FC236}">
                            <a16:creationId xmlns:a16="http://schemas.microsoft.com/office/drawing/2014/main" id="{8116C4E8-63D1-726D-84DF-55C6877042DD}"/>
                          </a:ext>
                        </a:extLst>
                      </p:cNvPr>
                      <p:cNvPicPr/>
                      <p:nvPr/>
                    </p:nvPicPr>
                    <p:blipFill>
                      <a:blip r:embed="rId4"/>
                      <a:stretch>
                        <a:fillRect/>
                      </a:stretch>
                    </p:blipFill>
                    <p:spPr>
                      <a:xfrm>
                        <a:off x="948885" y="2341563"/>
                        <a:ext cx="2781300" cy="5080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199A3899-8592-F2A2-D245-ECF4D0527259}"/>
              </a:ext>
            </a:extLst>
          </p:cNvPr>
          <p:cNvGraphicFramePr>
            <a:graphicFrameLocks noChangeAspect="1"/>
          </p:cNvGraphicFramePr>
          <p:nvPr/>
        </p:nvGraphicFramePr>
        <p:xfrm>
          <a:off x="5075401" y="2339975"/>
          <a:ext cx="2743200" cy="508000"/>
        </p:xfrm>
        <a:graphic>
          <a:graphicData uri="http://schemas.openxmlformats.org/presentationml/2006/ole">
            <mc:AlternateContent xmlns:mc="http://schemas.openxmlformats.org/markup-compatibility/2006">
              <mc:Choice xmlns:v="urn:schemas-microsoft-com:vml" Requires="v">
                <p:oleObj name="Equation" r:id="rId5" imgW="2743200" imgH="507960" progId="Equation.DSMT4">
                  <p:embed/>
                </p:oleObj>
              </mc:Choice>
              <mc:Fallback>
                <p:oleObj name="Equation" r:id="rId5" imgW="2743200" imgH="507960" progId="Equation.DSMT4">
                  <p:embed/>
                  <p:pic>
                    <p:nvPicPr>
                      <p:cNvPr id="7" name="Object 6">
                        <a:extLst>
                          <a:ext uri="{FF2B5EF4-FFF2-40B4-BE49-F238E27FC236}">
                            <a16:creationId xmlns:a16="http://schemas.microsoft.com/office/drawing/2014/main" id="{46F50373-4AEE-1EDA-F15D-EDFC64EE2470}"/>
                          </a:ext>
                        </a:extLst>
                      </p:cNvPr>
                      <p:cNvPicPr/>
                      <p:nvPr/>
                    </p:nvPicPr>
                    <p:blipFill>
                      <a:blip r:embed="rId6"/>
                      <a:stretch>
                        <a:fillRect/>
                      </a:stretch>
                    </p:blipFill>
                    <p:spPr>
                      <a:xfrm>
                        <a:off x="5075401" y="2339975"/>
                        <a:ext cx="2743200" cy="5080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87166C9-5264-469B-AB0A-1BE2D85AFA08}"/>
              </a:ext>
            </a:extLst>
          </p:cNvPr>
          <p:cNvGraphicFramePr>
            <a:graphicFrameLocks noChangeAspect="1"/>
          </p:cNvGraphicFramePr>
          <p:nvPr/>
        </p:nvGraphicFramePr>
        <p:xfrm>
          <a:off x="1041452" y="3473305"/>
          <a:ext cx="1168400" cy="774700"/>
        </p:xfrm>
        <a:graphic>
          <a:graphicData uri="http://schemas.openxmlformats.org/presentationml/2006/ole">
            <mc:AlternateContent xmlns:mc="http://schemas.openxmlformats.org/markup-compatibility/2006">
              <mc:Choice xmlns:v="urn:schemas-microsoft-com:vml" Requires="v">
                <p:oleObj name="Equation" r:id="rId7" imgW="1168200" imgH="774360" progId="Equation.DSMT4">
                  <p:embed/>
                </p:oleObj>
              </mc:Choice>
              <mc:Fallback>
                <p:oleObj name="Equation" r:id="rId7" imgW="1168200" imgH="774360" progId="Equation.DSMT4">
                  <p:embed/>
                  <p:pic>
                    <p:nvPicPr>
                      <p:cNvPr id="8" name="Object 7">
                        <a:extLst>
                          <a:ext uri="{FF2B5EF4-FFF2-40B4-BE49-F238E27FC236}">
                            <a16:creationId xmlns:a16="http://schemas.microsoft.com/office/drawing/2014/main" id="{DD1021EF-22C7-E5A1-6420-BC01D5F6856E}"/>
                          </a:ext>
                        </a:extLst>
                      </p:cNvPr>
                      <p:cNvPicPr/>
                      <p:nvPr/>
                    </p:nvPicPr>
                    <p:blipFill>
                      <a:blip r:embed="rId8"/>
                      <a:stretch>
                        <a:fillRect/>
                      </a:stretch>
                    </p:blipFill>
                    <p:spPr>
                      <a:xfrm>
                        <a:off x="1041452" y="3473305"/>
                        <a:ext cx="1168400" cy="7747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BF5AB8AD-CE77-6487-1419-AA75A42D6BA4}"/>
              </a:ext>
            </a:extLst>
          </p:cNvPr>
          <p:cNvGraphicFramePr>
            <a:graphicFrameLocks noChangeAspect="1"/>
          </p:cNvGraphicFramePr>
          <p:nvPr/>
        </p:nvGraphicFramePr>
        <p:xfrm>
          <a:off x="5154201" y="3472293"/>
          <a:ext cx="1193800" cy="774700"/>
        </p:xfrm>
        <a:graphic>
          <a:graphicData uri="http://schemas.openxmlformats.org/presentationml/2006/ole">
            <mc:AlternateContent xmlns:mc="http://schemas.openxmlformats.org/markup-compatibility/2006">
              <mc:Choice xmlns:v="urn:schemas-microsoft-com:vml" Requires="v">
                <p:oleObj name="Equation" r:id="rId9" imgW="1193760" imgH="774360" progId="Equation.DSMT4">
                  <p:embed/>
                </p:oleObj>
              </mc:Choice>
              <mc:Fallback>
                <p:oleObj name="Equation" r:id="rId9" imgW="1193760" imgH="774360" progId="Equation.DSMT4">
                  <p:embed/>
                  <p:pic>
                    <p:nvPicPr>
                      <p:cNvPr id="9" name="Object 8">
                        <a:extLst>
                          <a:ext uri="{FF2B5EF4-FFF2-40B4-BE49-F238E27FC236}">
                            <a16:creationId xmlns:a16="http://schemas.microsoft.com/office/drawing/2014/main" id="{5D93CB90-5EDB-A09E-0D55-1B229F2DF3C8}"/>
                          </a:ext>
                        </a:extLst>
                      </p:cNvPr>
                      <p:cNvPicPr/>
                      <p:nvPr/>
                    </p:nvPicPr>
                    <p:blipFill>
                      <a:blip r:embed="rId10"/>
                      <a:stretch>
                        <a:fillRect/>
                      </a:stretch>
                    </p:blipFill>
                    <p:spPr>
                      <a:xfrm>
                        <a:off x="5154201" y="3472293"/>
                        <a:ext cx="1193800" cy="774700"/>
                      </a:xfrm>
                      <a:prstGeom prst="rect">
                        <a:avLst/>
                      </a:prstGeom>
                    </p:spPr>
                  </p:pic>
                </p:oleObj>
              </mc:Fallback>
            </mc:AlternateContent>
          </a:graphicData>
        </a:graphic>
      </p:graphicFrame>
    </p:spTree>
    <p:extLst>
      <p:ext uri="{BB962C8B-B14F-4D97-AF65-F5344CB8AC3E}">
        <p14:creationId xmlns:p14="http://schemas.microsoft.com/office/powerpoint/2010/main" val="3787595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88D0EEA-CCB2-7762-1145-61F63BFC24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E79785-0EC2-5606-2451-18E1A584EDC6}"/>
              </a:ext>
            </a:extLst>
          </p:cNvPr>
          <p:cNvSpPr>
            <a:spLocks noGrp="1"/>
          </p:cNvSpPr>
          <p:nvPr>
            <p:ph type="title"/>
          </p:nvPr>
        </p:nvSpPr>
        <p:spPr/>
        <p:txBody>
          <a:bodyPr/>
          <a:lstStyle/>
          <a:p>
            <a:r>
              <a:rPr lang="en" dirty="0"/>
              <a:t>Examples</a:t>
            </a:r>
            <a:endParaRPr lang="en-US" dirty="0"/>
          </a:p>
        </p:txBody>
      </p:sp>
      <p:sp>
        <p:nvSpPr>
          <p:cNvPr id="3" name="Text Placeholder 2">
            <a:extLst>
              <a:ext uri="{FF2B5EF4-FFF2-40B4-BE49-F238E27FC236}">
                <a16:creationId xmlns:a16="http://schemas.microsoft.com/office/drawing/2014/main" id="{A8469C13-0D41-1DC1-5FE5-F698DD6B22B2}"/>
              </a:ext>
            </a:extLst>
          </p:cNvPr>
          <p:cNvSpPr>
            <a:spLocks noGrp="1"/>
          </p:cNvSpPr>
          <p:nvPr>
            <p:ph type="body" idx="1"/>
          </p:nvPr>
        </p:nvSpPr>
        <p:spPr>
          <a:xfrm>
            <a:off x="456300" y="1263111"/>
            <a:ext cx="8225400" cy="1091470"/>
          </a:xfrm>
        </p:spPr>
        <p:txBody>
          <a:bodyPr/>
          <a:lstStyle/>
          <a:p>
            <a:pPr marL="63500" lvl="0" indent="0">
              <a:lnSpc>
                <a:spcPct val="100000"/>
              </a:lnSpc>
              <a:spcBef>
                <a:spcPts val="624"/>
              </a:spcBef>
              <a:buClr>
                <a:srgbClr val="91192A"/>
              </a:buClr>
              <a:buNone/>
            </a:pPr>
            <a:r>
              <a:rPr lang="en-US" dirty="0"/>
              <a:t>Write each quotient in scientific notation. Round each answer to two decimal places.</a:t>
            </a:r>
          </a:p>
        </p:txBody>
      </p:sp>
      <p:graphicFrame>
        <p:nvGraphicFramePr>
          <p:cNvPr id="4" name="Google Shape;84;p17">
            <a:extLst>
              <a:ext uri="{FF2B5EF4-FFF2-40B4-BE49-F238E27FC236}">
                <a16:creationId xmlns:a16="http://schemas.microsoft.com/office/drawing/2014/main" id="{54F20DDB-C22F-1696-6121-C6C1A53BA628}"/>
              </a:ext>
            </a:extLst>
          </p:cNvPr>
          <p:cNvGraphicFramePr/>
          <p:nvPr/>
        </p:nvGraphicFramePr>
        <p:xfrm>
          <a:off x="456175" y="2285999"/>
          <a:ext cx="8225400" cy="2480064"/>
        </p:xfrm>
        <a:graphic>
          <a:graphicData uri="http://schemas.openxmlformats.org/drawingml/2006/table">
            <a:tbl>
              <a:tblPr>
                <a:noFill/>
              </a:tblPr>
              <a:tblGrid>
                <a:gridCol w="4112700">
                  <a:extLst>
                    <a:ext uri="{9D8B030D-6E8A-4147-A177-3AD203B41FA5}">
                      <a16:colId xmlns:a16="http://schemas.microsoft.com/office/drawing/2014/main" val="20000"/>
                    </a:ext>
                  </a:extLst>
                </a:gridCol>
                <a:gridCol w="4112700">
                  <a:extLst>
                    <a:ext uri="{9D8B030D-6E8A-4147-A177-3AD203B41FA5}">
                      <a16:colId xmlns:a16="http://schemas.microsoft.com/office/drawing/2014/main" val="20001"/>
                    </a:ext>
                  </a:extLst>
                </a:gridCol>
              </a:tblGrid>
              <a:tr h="110846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(a)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1.86 × 10</a:t>
                      </a:r>
                      <a:r>
                        <a:rPr lang="en-US" sz="2400" b="0" baseline="3000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4</a:t>
                      </a:r>
                      <a:endParaRPr kumimoji="0" lang="en-US" sz="2400" b="0" i="0" u="none" strike="noStrike" kern="0" cap="none" spc="0" normalizeH="0" baseline="0" noProof="0" dirty="0">
                        <a:ln>
                          <a:noFill/>
                        </a:ln>
                        <a:solidFill>
                          <a:srgbClr val="D30F7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(b)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1.34 × 10</a:t>
                      </a:r>
                      <a:r>
                        <a:rPr lang="en-US" sz="2400" b="0" baseline="3000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–4</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extLst>
                  <a:ext uri="{0D108BD9-81ED-4DB2-BD59-A6C34878D82A}">
                    <a16:rowId xmlns:a16="http://schemas.microsoft.com/office/drawing/2014/main" val="10001"/>
                  </a:ext>
                </a:extLst>
              </a:tr>
              <a:tr h="13716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(c)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(d)   </a:t>
                      </a:r>
                      <a:b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extLst>
                  <a:ext uri="{0D108BD9-81ED-4DB2-BD59-A6C34878D82A}">
                    <a16:rowId xmlns:a16="http://schemas.microsoft.com/office/drawing/2014/main" val="766142948"/>
                  </a:ext>
                </a:extLst>
              </a:tr>
            </a:tbl>
          </a:graphicData>
        </a:graphic>
      </p:graphicFrame>
      <p:graphicFrame>
        <p:nvGraphicFramePr>
          <p:cNvPr id="6" name="Object 5">
            <a:extLst>
              <a:ext uri="{FF2B5EF4-FFF2-40B4-BE49-F238E27FC236}">
                <a16:creationId xmlns:a16="http://schemas.microsoft.com/office/drawing/2014/main" id="{271BD327-2507-BE4D-EF30-38EB0FF9F388}"/>
              </a:ext>
            </a:extLst>
          </p:cNvPr>
          <p:cNvGraphicFramePr>
            <a:graphicFrameLocks noChangeAspect="1"/>
          </p:cNvGraphicFramePr>
          <p:nvPr/>
        </p:nvGraphicFramePr>
        <p:xfrm>
          <a:off x="948885" y="2341563"/>
          <a:ext cx="2781300" cy="508000"/>
        </p:xfrm>
        <a:graphic>
          <a:graphicData uri="http://schemas.openxmlformats.org/presentationml/2006/ole">
            <mc:AlternateContent xmlns:mc="http://schemas.openxmlformats.org/markup-compatibility/2006">
              <mc:Choice xmlns:v="urn:schemas-microsoft-com:vml" Requires="v">
                <p:oleObj name="Equation" r:id="rId3" imgW="2781000" imgH="507960" progId="Equation.DSMT4">
                  <p:embed/>
                </p:oleObj>
              </mc:Choice>
              <mc:Fallback>
                <p:oleObj name="Equation" r:id="rId3" imgW="2781000" imgH="507960" progId="Equation.DSMT4">
                  <p:embed/>
                  <p:pic>
                    <p:nvPicPr>
                      <p:cNvPr id="6" name="Object 5">
                        <a:extLst>
                          <a:ext uri="{FF2B5EF4-FFF2-40B4-BE49-F238E27FC236}">
                            <a16:creationId xmlns:a16="http://schemas.microsoft.com/office/drawing/2014/main" id="{C246E91C-DE72-478B-7242-F447205EB7D0}"/>
                          </a:ext>
                        </a:extLst>
                      </p:cNvPr>
                      <p:cNvPicPr/>
                      <p:nvPr/>
                    </p:nvPicPr>
                    <p:blipFill>
                      <a:blip r:embed="rId4"/>
                      <a:stretch>
                        <a:fillRect/>
                      </a:stretch>
                    </p:blipFill>
                    <p:spPr>
                      <a:xfrm>
                        <a:off x="948885" y="2341563"/>
                        <a:ext cx="2781300" cy="5080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08E766AF-6CE8-E47C-8968-3B3E8A19382F}"/>
              </a:ext>
            </a:extLst>
          </p:cNvPr>
          <p:cNvGraphicFramePr>
            <a:graphicFrameLocks noChangeAspect="1"/>
          </p:cNvGraphicFramePr>
          <p:nvPr/>
        </p:nvGraphicFramePr>
        <p:xfrm>
          <a:off x="5075401" y="2339975"/>
          <a:ext cx="2743200" cy="508000"/>
        </p:xfrm>
        <a:graphic>
          <a:graphicData uri="http://schemas.openxmlformats.org/presentationml/2006/ole">
            <mc:AlternateContent xmlns:mc="http://schemas.openxmlformats.org/markup-compatibility/2006">
              <mc:Choice xmlns:v="urn:schemas-microsoft-com:vml" Requires="v">
                <p:oleObj name="Equation" r:id="rId5" imgW="2743200" imgH="507960" progId="Equation.DSMT4">
                  <p:embed/>
                </p:oleObj>
              </mc:Choice>
              <mc:Fallback>
                <p:oleObj name="Equation" r:id="rId5" imgW="2743200" imgH="507960" progId="Equation.DSMT4">
                  <p:embed/>
                  <p:pic>
                    <p:nvPicPr>
                      <p:cNvPr id="7" name="Object 6">
                        <a:extLst>
                          <a:ext uri="{FF2B5EF4-FFF2-40B4-BE49-F238E27FC236}">
                            <a16:creationId xmlns:a16="http://schemas.microsoft.com/office/drawing/2014/main" id="{199A3899-8592-F2A2-D245-ECF4D0527259}"/>
                          </a:ext>
                        </a:extLst>
                      </p:cNvPr>
                      <p:cNvPicPr/>
                      <p:nvPr/>
                    </p:nvPicPr>
                    <p:blipFill>
                      <a:blip r:embed="rId6"/>
                      <a:stretch>
                        <a:fillRect/>
                      </a:stretch>
                    </p:blipFill>
                    <p:spPr>
                      <a:xfrm>
                        <a:off x="5075401" y="2339975"/>
                        <a:ext cx="2743200" cy="5080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6EB28CD0-C0EF-E062-96DA-0806AB0BCD00}"/>
              </a:ext>
            </a:extLst>
          </p:cNvPr>
          <p:cNvGraphicFramePr>
            <a:graphicFrameLocks noChangeAspect="1"/>
          </p:cNvGraphicFramePr>
          <p:nvPr/>
        </p:nvGraphicFramePr>
        <p:xfrm>
          <a:off x="1041452" y="3473305"/>
          <a:ext cx="1168400" cy="774700"/>
        </p:xfrm>
        <a:graphic>
          <a:graphicData uri="http://schemas.openxmlformats.org/presentationml/2006/ole">
            <mc:AlternateContent xmlns:mc="http://schemas.openxmlformats.org/markup-compatibility/2006">
              <mc:Choice xmlns:v="urn:schemas-microsoft-com:vml" Requires="v">
                <p:oleObj name="Equation" r:id="rId7" imgW="1168200" imgH="774360" progId="Equation.DSMT4">
                  <p:embed/>
                </p:oleObj>
              </mc:Choice>
              <mc:Fallback>
                <p:oleObj name="Equation" r:id="rId7" imgW="1168200" imgH="774360" progId="Equation.DSMT4">
                  <p:embed/>
                  <p:pic>
                    <p:nvPicPr>
                      <p:cNvPr id="8" name="Object 7">
                        <a:extLst>
                          <a:ext uri="{FF2B5EF4-FFF2-40B4-BE49-F238E27FC236}">
                            <a16:creationId xmlns:a16="http://schemas.microsoft.com/office/drawing/2014/main" id="{087166C9-5264-469B-AB0A-1BE2D85AFA08}"/>
                          </a:ext>
                        </a:extLst>
                      </p:cNvPr>
                      <p:cNvPicPr/>
                      <p:nvPr/>
                    </p:nvPicPr>
                    <p:blipFill>
                      <a:blip r:embed="rId8"/>
                      <a:stretch>
                        <a:fillRect/>
                      </a:stretch>
                    </p:blipFill>
                    <p:spPr>
                      <a:xfrm>
                        <a:off x="1041452" y="3473305"/>
                        <a:ext cx="1168400" cy="7747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943FEE51-1712-66E1-FA13-A181B7D43F89}"/>
              </a:ext>
            </a:extLst>
          </p:cNvPr>
          <p:cNvGraphicFramePr>
            <a:graphicFrameLocks noChangeAspect="1"/>
          </p:cNvGraphicFramePr>
          <p:nvPr/>
        </p:nvGraphicFramePr>
        <p:xfrm>
          <a:off x="5154201" y="3472293"/>
          <a:ext cx="1193800" cy="774700"/>
        </p:xfrm>
        <a:graphic>
          <a:graphicData uri="http://schemas.openxmlformats.org/presentationml/2006/ole">
            <mc:AlternateContent xmlns:mc="http://schemas.openxmlformats.org/markup-compatibility/2006">
              <mc:Choice xmlns:v="urn:schemas-microsoft-com:vml" Requires="v">
                <p:oleObj name="Equation" r:id="rId9" imgW="1193760" imgH="774360" progId="Equation.DSMT4">
                  <p:embed/>
                </p:oleObj>
              </mc:Choice>
              <mc:Fallback>
                <p:oleObj name="Equation" r:id="rId9" imgW="1193760" imgH="774360" progId="Equation.DSMT4">
                  <p:embed/>
                  <p:pic>
                    <p:nvPicPr>
                      <p:cNvPr id="9" name="Object 8">
                        <a:extLst>
                          <a:ext uri="{FF2B5EF4-FFF2-40B4-BE49-F238E27FC236}">
                            <a16:creationId xmlns:a16="http://schemas.microsoft.com/office/drawing/2014/main" id="{BF5AB8AD-CE77-6487-1419-AA75A42D6BA4}"/>
                          </a:ext>
                        </a:extLst>
                      </p:cNvPr>
                      <p:cNvPicPr/>
                      <p:nvPr/>
                    </p:nvPicPr>
                    <p:blipFill>
                      <a:blip r:embed="rId10"/>
                      <a:stretch>
                        <a:fillRect/>
                      </a:stretch>
                    </p:blipFill>
                    <p:spPr>
                      <a:xfrm>
                        <a:off x="5154201" y="3472293"/>
                        <a:ext cx="1193800" cy="774700"/>
                      </a:xfrm>
                      <a:prstGeom prst="rect">
                        <a:avLst/>
                      </a:prstGeom>
                    </p:spPr>
                  </p:pic>
                </p:oleObj>
              </mc:Fallback>
            </mc:AlternateContent>
          </a:graphicData>
        </a:graphic>
      </p:graphicFrame>
    </p:spTree>
    <p:extLst>
      <p:ext uri="{BB962C8B-B14F-4D97-AF65-F5344CB8AC3E}">
        <p14:creationId xmlns:p14="http://schemas.microsoft.com/office/powerpoint/2010/main" val="901150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35B0FFB-BAA1-E5C6-FE05-02C76915B6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5DAEB0-554B-AA90-2D32-6612C3CD6BFC}"/>
              </a:ext>
            </a:extLst>
          </p:cNvPr>
          <p:cNvSpPr>
            <a:spLocks noGrp="1"/>
          </p:cNvSpPr>
          <p:nvPr>
            <p:ph type="title"/>
          </p:nvPr>
        </p:nvSpPr>
        <p:spPr/>
        <p:txBody>
          <a:bodyPr/>
          <a:lstStyle/>
          <a:p>
            <a:r>
              <a:rPr lang="en" dirty="0"/>
              <a:t>Examples</a:t>
            </a:r>
            <a:endParaRPr lang="en-US" dirty="0"/>
          </a:p>
        </p:txBody>
      </p:sp>
      <p:sp>
        <p:nvSpPr>
          <p:cNvPr id="3" name="Text Placeholder 2">
            <a:extLst>
              <a:ext uri="{FF2B5EF4-FFF2-40B4-BE49-F238E27FC236}">
                <a16:creationId xmlns:a16="http://schemas.microsoft.com/office/drawing/2014/main" id="{FD08AA5A-77C0-BDED-929C-FD5113457860}"/>
              </a:ext>
            </a:extLst>
          </p:cNvPr>
          <p:cNvSpPr>
            <a:spLocks noGrp="1"/>
          </p:cNvSpPr>
          <p:nvPr>
            <p:ph type="body" idx="1"/>
          </p:nvPr>
        </p:nvSpPr>
        <p:spPr>
          <a:xfrm>
            <a:off x="456300" y="1263111"/>
            <a:ext cx="8225400" cy="1091470"/>
          </a:xfrm>
        </p:spPr>
        <p:txBody>
          <a:bodyPr/>
          <a:lstStyle/>
          <a:p>
            <a:pPr marL="63500" lvl="0" indent="0">
              <a:lnSpc>
                <a:spcPct val="100000"/>
              </a:lnSpc>
              <a:spcBef>
                <a:spcPts val="624"/>
              </a:spcBef>
              <a:buClr>
                <a:srgbClr val="91192A"/>
              </a:buClr>
              <a:buNone/>
            </a:pPr>
            <a:r>
              <a:rPr lang="en-US" dirty="0"/>
              <a:t>Write each quotient in scientific notation. Round each answer to two decimal places.</a:t>
            </a:r>
          </a:p>
        </p:txBody>
      </p:sp>
      <p:graphicFrame>
        <p:nvGraphicFramePr>
          <p:cNvPr id="4" name="Google Shape;84;p17">
            <a:extLst>
              <a:ext uri="{FF2B5EF4-FFF2-40B4-BE49-F238E27FC236}">
                <a16:creationId xmlns:a16="http://schemas.microsoft.com/office/drawing/2014/main" id="{073569C7-3920-0E6C-35BA-691CDA0F4464}"/>
              </a:ext>
            </a:extLst>
          </p:cNvPr>
          <p:cNvGraphicFramePr/>
          <p:nvPr/>
        </p:nvGraphicFramePr>
        <p:xfrm>
          <a:off x="456175" y="2285999"/>
          <a:ext cx="8225400" cy="2480064"/>
        </p:xfrm>
        <a:graphic>
          <a:graphicData uri="http://schemas.openxmlformats.org/drawingml/2006/table">
            <a:tbl>
              <a:tblPr>
                <a:noFill/>
              </a:tblPr>
              <a:tblGrid>
                <a:gridCol w="4112700">
                  <a:extLst>
                    <a:ext uri="{9D8B030D-6E8A-4147-A177-3AD203B41FA5}">
                      <a16:colId xmlns:a16="http://schemas.microsoft.com/office/drawing/2014/main" val="20000"/>
                    </a:ext>
                  </a:extLst>
                </a:gridCol>
                <a:gridCol w="4112700">
                  <a:extLst>
                    <a:ext uri="{9D8B030D-6E8A-4147-A177-3AD203B41FA5}">
                      <a16:colId xmlns:a16="http://schemas.microsoft.com/office/drawing/2014/main" val="20001"/>
                    </a:ext>
                  </a:extLst>
                </a:gridCol>
              </a:tblGrid>
              <a:tr h="110846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(a)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1.86 × 10</a:t>
                      </a:r>
                      <a:r>
                        <a:rPr lang="en-US" sz="2400" b="0" baseline="3000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4</a:t>
                      </a:r>
                      <a:endParaRPr kumimoji="0" lang="en-US" sz="2400" b="0" i="0" u="none" strike="noStrike" kern="0" cap="none" spc="0" normalizeH="0" baseline="0" noProof="0" dirty="0">
                        <a:ln>
                          <a:noFill/>
                        </a:ln>
                        <a:solidFill>
                          <a:srgbClr val="D30F7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(b)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1.34 × 10</a:t>
                      </a:r>
                      <a:r>
                        <a:rPr lang="en-US" sz="2400" b="0" baseline="3000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–4</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extLst>
                  <a:ext uri="{0D108BD9-81ED-4DB2-BD59-A6C34878D82A}">
                    <a16:rowId xmlns:a16="http://schemas.microsoft.com/office/drawing/2014/main" val="10001"/>
                  </a:ext>
                </a:extLst>
              </a:tr>
              <a:tr h="13716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(c)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1.67 × 10</a:t>
                      </a:r>
                      <a:r>
                        <a:rPr lang="en-US" sz="2400" b="0" baseline="3000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–9</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(d)   </a:t>
                      </a:r>
                      <a:b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extLst>
                  <a:ext uri="{0D108BD9-81ED-4DB2-BD59-A6C34878D82A}">
                    <a16:rowId xmlns:a16="http://schemas.microsoft.com/office/drawing/2014/main" val="766142948"/>
                  </a:ext>
                </a:extLst>
              </a:tr>
            </a:tbl>
          </a:graphicData>
        </a:graphic>
      </p:graphicFrame>
      <p:graphicFrame>
        <p:nvGraphicFramePr>
          <p:cNvPr id="6" name="Object 5">
            <a:extLst>
              <a:ext uri="{FF2B5EF4-FFF2-40B4-BE49-F238E27FC236}">
                <a16:creationId xmlns:a16="http://schemas.microsoft.com/office/drawing/2014/main" id="{2A92A0D8-381F-C6B4-E367-E64D77408ED5}"/>
              </a:ext>
            </a:extLst>
          </p:cNvPr>
          <p:cNvGraphicFramePr>
            <a:graphicFrameLocks noChangeAspect="1"/>
          </p:cNvGraphicFramePr>
          <p:nvPr/>
        </p:nvGraphicFramePr>
        <p:xfrm>
          <a:off x="948885" y="2341563"/>
          <a:ext cx="2781300" cy="508000"/>
        </p:xfrm>
        <a:graphic>
          <a:graphicData uri="http://schemas.openxmlformats.org/presentationml/2006/ole">
            <mc:AlternateContent xmlns:mc="http://schemas.openxmlformats.org/markup-compatibility/2006">
              <mc:Choice xmlns:v="urn:schemas-microsoft-com:vml" Requires="v">
                <p:oleObj name="Equation" r:id="rId3" imgW="2781000" imgH="507960" progId="Equation.DSMT4">
                  <p:embed/>
                </p:oleObj>
              </mc:Choice>
              <mc:Fallback>
                <p:oleObj name="Equation" r:id="rId3" imgW="2781000" imgH="507960" progId="Equation.DSMT4">
                  <p:embed/>
                  <p:pic>
                    <p:nvPicPr>
                      <p:cNvPr id="6" name="Object 5">
                        <a:extLst>
                          <a:ext uri="{FF2B5EF4-FFF2-40B4-BE49-F238E27FC236}">
                            <a16:creationId xmlns:a16="http://schemas.microsoft.com/office/drawing/2014/main" id="{C246E91C-DE72-478B-7242-F447205EB7D0}"/>
                          </a:ext>
                        </a:extLst>
                      </p:cNvPr>
                      <p:cNvPicPr/>
                      <p:nvPr/>
                    </p:nvPicPr>
                    <p:blipFill>
                      <a:blip r:embed="rId4"/>
                      <a:stretch>
                        <a:fillRect/>
                      </a:stretch>
                    </p:blipFill>
                    <p:spPr>
                      <a:xfrm>
                        <a:off x="948885" y="2341563"/>
                        <a:ext cx="2781300" cy="5080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C9A6411-986A-0409-9AC8-D85F977D5D5F}"/>
              </a:ext>
            </a:extLst>
          </p:cNvPr>
          <p:cNvGraphicFramePr>
            <a:graphicFrameLocks noChangeAspect="1"/>
          </p:cNvGraphicFramePr>
          <p:nvPr/>
        </p:nvGraphicFramePr>
        <p:xfrm>
          <a:off x="5075401" y="2339975"/>
          <a:ext cx="2743200" cy="508000"/>
        </p:xfrm>
        <a:graphic>
          <a:graphicData uri="http://schemas.openxmlformats.org/presentationml/2006/ole">
            <mc:AlternateContent xmlns:mc="http://schemas.openxmlformats.org/markup-compatibility/2006">
              <mc:Choice xmlns:v="urn:schemas-microsoft-com:vml" Requires="v">
                <p:oleObj name="Equation" r:id="rId5" imgW="2743200" imgH="507960" progId="Equation.DSMT4">
                  <p:embed/>
                </p:oleObj>
              </mc:Choice>
              <mc:Fallback>
                <p:oleObj name="Equation" r:id="rId5" imgW="2743200" imgH="507960" progId="Equation.DSMT4">
                  <p:embed/>
                  <p:pic>
                    <p:nvPicPr>
                      <p:cNvPr id="7" name="Object 6">
                        <a:extLst>
                          <a:ext uri="{FF2B5EF4-FFF2-40B4-BE49-F238E27FC236}">
                            <a16:creationId xmlns:a16="http://schemas.microsoft.com/office/drawing/2014/main" id="{199A3899-8592-F2A2-D245-ECF4D0527259}"/>
                          </a:ext>
                        </a:extLst>
                      </p:cNvPr>
                      <p:cNvPicPr/>
                      <p:nvPr/>
                    </p:nvPicPr>
                    <p:blipFill>
                      <a:blip r:embed="rId6"/>
                      <a:stretch>
                        <a:fillRect/>
                      </a:stretch>
                    </p:blipFill>
                    <p:spPr>
                      <a:xfrm>
                        <a:off x="5075401" y="2339975"/>
                        <a:ext cx="2743200" cy="5080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C87914D7-7900-651E-2C01-902A5A524CD6}"/>
              </a:ext>
            </a:extLst>
          </p:cNvPr>
          <p:cNvGraphicFramePr>
            <a:graphicFrameLocks noChangeAspect="1"/>
          </p:cNvGraphicFramePr>
          <p:nvPr/>
        </p:nvGraphicFramePr>
        <p:xfrm>
          <a:off x="1041452" y="3473305"/>
          <a:ext cx="1168400" cy="774700"/>
        </p:xfrm>
        <a:graphic>
          <a:graphicData uri="http://schemas.openxmlformats.org/presentationml/2006/ole">
            <mc:AlternateContent xmlns:mc="http://schemas.openxmlformats.org/markup-compatibility/2006">
              <mc:Choice xmlns:v="urn:schemas-microsoft-com:vml" Requires="v">
                <p:oleObj name="Equation" r:id="rId7" imgW="1168200" imgH="774360" progId="Equation.DSMT4">
                  <p:embed/>
                </p:oleObj>
              </mc:Choice>
              <mc:Fallback>
                <p:oleObj name="Equation" r:id="rId7" imgW="1168200" imgH="774360" progId="Equation.DSMT4">
                  <p:embed/>
                  <p:pic>
                    <p:nvPicPr>
                      <p:cNvPr id="8" name="Object 7">
                        <a:extLst>
                          <a:ext uri="{FF2B5EF4-FFF2-40B4-BE49-F238E27FC236}">
                            <a16:creationId xmlns:a16="http://schemas.microsoft.com/office/drawing/2014/main" id="{087166C9-5264-469B-AB0A-1BE2D85AFA08}"/>
                          </a:ext>
                        </a:extLst>
                      </p:cNvPr>
                      <p:cNvPicPr/>
                      <p:nvPr/>
                    </p:nvPicPr>
                    <p:blipFill>
                      <a:blip r:embed="rId8"/>
                      <a:stretch>
                        <a:fillRect/>
                      </a:stretch>
                    </p:blipFill>
                    <p:spPr>
                      <a:xfrm>
                        <a:off x="1041452" y="3473305"/>
                        <a:ext cx="1168400" cy="7747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C4C9FF4D-7C5F-1494-9A9C-684E7A06CFA6}"/>
              </a:ext>
            </a:extLst>
          </p:cNvPr>
          <p:cNvGraphicFramePr>
            <a:graphicFrameLocks noChangeAspect="1"/>
          </p:cNvGraphicFramePr>
          <p:nvPr/>
        </p:nvGraphicFramePr>
        <p:xfrm>
          <a:off x="5154201" y="3472293"/>
          <a:ext cx="1193800" cy="774700"/>
        </p:xfrm>
        <a:graphic>
          <a:graphicData uri="http://schemas.openxmlformats.org/presentationml/2006/ole">
            <mc:AlternateContent xmlns:mc="http://schemas.openxmlformats.org/markup-compatibility/2006">
              <mc:Choice xmlns:v="urn:schemas-microsoft-com:vml" Requires="v">
                <p:oleObj name="Equation" r:id="rId9" imgW="1193760" imgH="774360" progId="Equation.DSMT4">
                  <p:embed/>
                </p:oleObj>
              </mc:Choice>
              <mc:Fallback>
                <p:oleObj name="Equation" r:id="rId9" imgW="1193760" imgH="774360" progId="Equation.DSMT4">
                  <p:embed/>
                  <p:pic>
                    <p:nvPicPr>
                      <p:cNvPr id="9" name="Object 8">
                        <a:extLst>
                          <a:ext uri="{FF2B5EF4-FFF2-40B4-BE49-F238E27FC236}">
                            <a16:creationId xmlns:a16="http://schemas.microsoft.com/office/drawing/2014/main" id="{BF5AB8AD-CE77-6487-1419-AA75A42D6BA4}"/>
                          </a:ext>
                        </a:extLst>
                      </p:cNvPr>
                      <p:cNvPicPr/>
                      <p:nvPr/>
                    </p:nvPicPr>
                    <p:blipFill>
                      <a:blip r:embed="rId10"/>
                      <a:stretch>
                        <a:fillRect/>
                      </a:stretch>
                    </p:blipFill>
                    <p:spPr>
                      <a:xfrm>
                        <a:off x="5154201" y="3472293"/>
                        <a:ext cx="1193800" cy="774700"/>
                      </a:xfrm>
                      <a:prstGeom prst="rect">
                        <a:avLst/>
                      </a:prstGeom>
                    </p:spPr>
                  </p:pic>
                </p:oleObj>
              </mc:Fallback>
            </mc:AlternateContent>
          </a:graphicData>
        </a:graphic>
      </p:graphicFrame>
    </p:spTree>
    <p:extLst>
      <p:ext uri="{BB962C8B-B14F-4D97-AF65-F5344CB8AC3E}">
        <p14:creationId xmlns:p14="http://schemas.microsoft.com/office/powerpoint/2010/main" val="3208974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102B0A8-6104-9EF7-C2F0-27E40CA267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50CD16-B5B4-59D6-14A4-7D1DE38598B0}"/>
              </a:ext>
            </a:extLst>
          </p:cNvPr>
          <p:cNvSpPr>
            <a:spLocks noGrp="1"/>
          </p:cNvSpPr>
          <p:nvPr>
            <p:ph type="title"/>
          </p:nvPr>
        </p:nvSpPr>
        <p:spPr/>
        <p:txBody>
          <a:bodyPr/>
          <a:lstStyle/>
          <a:p>
            <a:r>
              <a:rPr lang="en" dirty="0"/>
              <a:t>Examples</a:t>
            </a:r>
            <a:endParaRPr lang="en-US" dirty="0"/>
          </a:p>
        </p:txBody>
      </p:sp>
      <p:sp>
        <p:nvSpPr>
          <p:cNvPr id="3" name="Text Placeholder 2">
            <a:extLst>
              <a:ext uri="{FF2B5EF4-FFF2-40B4-BE49-F238E27FC236}">
                <a16:creationId xmlns:a16="http://schemas.microsoft.com/office/drawing/2014/main" id="{C1253EBF-4E05-3091-C72D-B2615AF73118}"/>
              </a:ext>
            </a:extLst>
          </p:cNvPr>
          <p:cNvSpPr>
            <a:spLocks noGrp="1"/>
          </p:cNvSpPr>
          <p:nvPr>
            <p:ph type="body" idx="1"/>
          </p:nvPr>
        </p:nvSpPr>
        <p:spPr>
          <a:xfrm>
            <a:off x="456300" y="1263111"/>
            <a:ext cx="8225400" cy="1091470"/>
          </a:xfrm>
        </p:spPr>
        <p:txBody>
          <a:bodyPr/>
          <a:lstStyle/>
          <a:p>
            <a:pPr marL="63500" lvl="0" indent="0">
              <a:lnSpc>
                <a:spcPct val="100000"/>
              </a:lnSpc>
              <a:spcBef>
                <a:spcPts val="624"/>
              </a:spcBef>
              <a:buClr>
                <a:srgbClr val="91192A"/>
              </a:buClr>
              <a:buNone/>
            </a:pPr>
            <a:r>
              <a:rPr lang="en-US" dirty="0"/>
              <a:t>Write each quotient in scientific notation. Round each answer to two decimal places.</a:t>
            </a:r>
          </a:p>
        </p:txBody>
      </p:sp>
      <p:graphicFrame>
        <p:nvGraphicFramePr>
          <p:cNvPr id="4" name="Google Shape;84;p17">
            <a:extLst>
              <a:ext uri="{FF2B5EF4-FFF2-40B4-BE49-F238E27FC236}">
                <a16:creationId xmlns:a16="http://schemas.microsoft.com/office/drawing/2014/main" id="{E77AC894-360F-12EB-63C6-58AFAC18E7EC}"/>
              </a:ext>
            </a:extLst>
          </p:cNvPr>
          <p:cNvGraphicFramePr/>
          <p:nvPr>
            <p:extLst>
              <p:ext uri="{D42A27DB-BD31-4B8C-83A1-F6EECF244321}">
                <p14:modId xmlns:p14="http://schemas.microsoft.com/office/powerpoint/2010/main" val="539661783"/>
              </p:ext>
            </p:extLst>
          </p:nvPr>
        </p:nvGraphicFramePr>
        <p:xfrm>
          <a:off x="456175" y="2285999"/>
          <a:ext cx="8225400" cy="2480064"/>
        </p:xfrm>
        <a:graphic>
          <a:graphicData uri="http://schemas.openxmlformats.org/drawingml/2006/table">
            <a:tbl>
              <a:tblPr>
                <a:noFill/>
              </a:tblPr>
              <a:tblGrid>
                <a:gridCol w="4112700">
                  <a:extLst>
                    <a:ext uri="{9D8B030D-6E8A-4147-A177-3AD203B41FA5}">
                      <a16:colId xmlns:a16="http://schemas.microsoft.com/office/drawing/2014/main" val="20000"/>
                    </a:ext>
                  </a:extLst>
                </a:gridCol>
                <a:gridCol w="4112700">
                  <a:extLst>
                    <a:ext uri="{9D8B030D-6E8A-4147-A177-3AD203B41FA5}">
                      <a16:colId xmlns:a16="http://schemas.microsoft.com/office/drawing/2014/main" val="20001"/>
                    </a:ext>
                  </a:extLst>
                </a:gridCol>
              </a:tblGrid>
              <a:tr h="110846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(a)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1.86 × 10</a:t>
                      </a:r>
                      <a:r>
                        <a:rPr lang="en-US" sz="2400" b="0" baseline="3000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4</a:t>
                      </a:r>
                      <a:endParaRPr kumimoji="0" lang="en-US" sz="2400" b="0" i="0" u="none" strike="noStrike" kern="0" cap="none" spc="0" normalizeH="0" baseline="0" noProof="0" dirty="0">
                        <a:ln>
                          <a:noFill/>
                        </a:ln>
                        <a:solidFill>
                          <a:srgbClr val="D30F7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(b)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1.34 × 10</a:t>
                      </a:r>
                      <a:r>
                        <a:rPr lang="en-US" sz="2400" b="0" baseline="3000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–4</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extLst>
                  <a:ext uri="{0D108BD9-81ED-4DB2-BD59-A6C34878D82A}">
                    <a16:rowId xmlns:a16="http://schemas.microsoft.com/office/drawing/2014/main" val="10001"/>
                  </a:ext>
                </a:extLst>
              </a:tr>
              <a:tr h="13716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(c)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1.67 × 10</a:t>
                      </a:r>
                      <a:r>
                        <a:rPr lang="en-US" sz="2400" b="0" baseline="3000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–9</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(d)   </a:t>
                      </a:r>
                      <a:b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4.10 </a:t>
                      </a:r>
                      <a:r>
                        <a:rPr lang="en-US" sz="2400" b="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 10</a:t>
                      </a:r>
                      <a:r>
                        <a:rPr lang="en-US" sz="2400" b="0" baseline="3000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–3</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extLst>
                  <a:ext uri="{0D108BD9-81ED-4DB2-BD59-A6C34878D82A}">
                    <a16:rowId xmlns:a16="http://schemas.microsoft.com/office/drawing/2014/main" val="766142948"/>
                  </a:ext>
                </a:extLst>
              </a:tr>
            </a:tbl>
          </a:graphicData>
        </a:graphic>
      </p:graphicFrame>
      <p:graphicFrame>
        <p:nvGraphicFramePr>
          <p:cNvPr id="6" name="Object 5">
            <a:extLst>
              <a:ext uri="{FF2B5EF4-FFF2-40B4-BE49-F238E27FC236}">
                <a16:creationId xmlns:a16="http://schemas.microsoft.com/office/drawing/2014/main" id="{CF1F2D75-36FC-546A-2BD9-B5E236058FF8}"/>
              </a:ext>
            </a:extLst>
          </p:cNvPr>
          <p:cNvGraphicFramePr>
            <a:graphicFrameLocks noChangeAspect="1"/>
          </p:cNvGraphicFramePr>
          <p:nvPr/>
        </p:nvGraphicFramePr>
        <p:xfrm>
          <a:off x="948885" y="2341563"/>
          <a:ext cx="2781300" cy="508000"/>
        </p:xfrm>
        <a:graphic>
          <a:graphicData uri="http://schemas.openxmlformats.org/presentationml/2006/ole">
            <mc:AlternateContent xmlns:mc="http://schemas.openxmlformats.org/markup-compatibility/2006">
              <mc:Choice xmlns:v="urn:schemas-microsoft-com:vml" Requires="v">
                <p:oleObj name="Equation" r:id="rId3" imgW="2781000" imgH="507960" progId="Equation.DSMT4">
                  <p:embed/>
                </p:oleObj>
              </mc:Choice>
              <mc:Fallback>
                <p:oleObj name="Equation" r:id="rId3" imgW="2781000" imgH="507960" progId="Equation.DSMT4">
                  <p:embed/>
                  <p:pic>
                    <p:nvPicPr>
                      <p:cNvPr id="6" name="Object 5">
                        <a:extLst>
                          <a:ext uri="{FF2B5EF4-FFF2-40B4-BE49-F238E27FC236}">
                            <a16:creationId xmlns:a16="http://schemas.microsoft.com/office/drawing/2014/main" id="{C246E91C-DE72-478B-7242-F447205EB7D0}"/>
                          </a:ext>
                        </a:extLst>
                      </p:cNvPr>
                      <p:cNvPicPr/>
                      <p:nvPr/>
                    </p:nvPicPr>
                    <p:blipFill>
                      <a:blip r:embed="rId4"/>
                      <a:stretch>
                        <a:fillRect/>
                      </a:stretch>
                    </p:blipFill>
                    <p:spPr>
                      <a:xfrm>
                        <a:off x="948885" y="2341563"/>
                        <a:ext cx="2781300" cy="5080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38D7E184-6280-E218-AA93-630398C756FB}"/>
              </a:ext>
            </a:extLst>
          </p:cNvPr>
          <p:cNvGraphicFramePr>
            <a:graphicFrameLocks noChangeAspect="1"/>
          </p:cNvGraphicFramePr>
          <p:nvPr/>
        </p:nvGraphicFramePr>
        <p:xfrm>
          <a:off x="5075401" y="2339975"/>
          <a:ext cx="2743200" cy="508000"/>
        </p:xfrm>
        <a:graphic>
          <a:graphicData uri="http://schemas.openxmlformats.org/presentationml/2006/ole">
            <mc:AlternateContent xmlns:mc="http://schemas.openxmlformats.org/markup-compatibility/2006">
              <mc:Choice xmlns:v="urn:schemas-microsoft-com:vml" Requires="v">
                <p:oleObj name="Equation" r:id="rId5" imgW="2743200" imgH="507960" progId="Equation.DSMT4">
                  <p:embed/>
                </p:oleObj>
              </mc:Choice>
              <mc:Fallback>
                <p:oleObj name="Equation" r:id="rId5" imgW="2743200" imgH="507960" progId="Equation.DSMT4">
                  <p:embed/>
                  <p:pic>
                    <p:nvPicPr>
                      <p:cNvPr id="7" name="Object 6">
                        <a:extLst>
                          <a:ext uri="{FF2B5EF4-FFF2-40B4-BE49-F238E27FC236}">
                            <a16:creationId xmlns:a16="http://schemas.microsoft.com/office/drawing/2014/main" id="{199A3899-8592-F2A2-D245-ECF4D0527259}"/>
                          </a:ext>
                        </a:extLst>
                      </p:cNvPr>
                      <p:cNvPicPr/>
                      <p:nvPr/>
                    </p:nvPicPr>
                    <p:blipFill>
                      <a:blip r:embed="rId6"/>
                      <a:stretch>
                        <a:fillRect/>
                      </a:stretch>
                    </p:blipFill>
                    <p:spPr>
                      <a:xfrm>
                        <a:off x="5075401" y="2339975"/>
                        <a:ext cx="2743200" cy="5080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77324C57-D27D-D03F-DD49-A890AB1DA386}"/>
              </a:ext>
            </a:extLst>
          </p:cNvPr>
          <p:cNvGraphicFramePr>
            <a:graphicFrameLocks noChangeAspect="1"/>
          </p:cNvGraphicFramePr>
          <p:nvPr/>
        </p:nvGraphicFramePr>
        <p:xfrm>
          <a:off x="1041452" y="3473305"/>
          <a:ext cx="1168400" cy="774700"/>
        </p:xfrm>
        <a:graphic>
          <a:graphicData uri="http://schemas.openxmlformats.org/presentationml/2006/ole">
            <mc:AlternateContent xmlns:mc="http://schemas.openxmlformats.org/markup-compatibility/2006">
              <mc:Choice xmlns:v="urn:schemas-microsoft-com:vml" Requires="v">
                <p:oleObj name="Equation" r:id="rId7" imgW="1168200" imgH="774360" progId="Equation.DSMT4">
                  <p:embed/>
                </p:oleObj>
              </mc:Choice>
              <mc:Fallback>
                <p:oleObj name="Equation" r:id="rId7" imgW="1168200" imgH="774360" progId="Equation.DSMT4">
                  <p:embed/>
                  <p:pic>
                    <p:nvPicPr>
                      <p:cNvPr id="8" name="Object 7">
                        <a:extLst>
                          <a:ext uri="{FF2B5EF4-FFF2-40B4-BE49-F238E27FC236}">
                            <a16:creationId xmlns:a16="http://schemas.microsoft.com/office/drawing/2014/main" id="{087166C9-5264-469B-AB0A-1BE2D85AFA08}"/>
                          </a:ext>
                        </a:extLst>
                      </p:cNvPr>
                      <p:cNvPicPr/>
                      <p:nvPr/>
                    </p:nvPicPr>
                    <p:blipFill>
                      <a:blip r:embed="rId8"/>
                      <a:stretch>
                        <a:fillRect/>
                      </a:stretch>
                    </p:blipFill>
                    <p:spPr>
                      <a:xfrm>
                        <a:off x="1041452" y="3473305"/>
                        <a:ext cx="1168400" cy="7747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C28753EA-6BC2-C64E-81E8-C097560846A4}"/>
              </a:ext>
            </a:extLst>
          </p:cNvPr>
          <p:cNvGraphicFramePr>
            <a:graphicFrameLocks noChangeAspect="1"/>
          </p:cNvGraphicFramePr>
          <p:nvPr/>
        </p:nvGraphicFramePr>
        <p:xfrm>
          <a:off x="5154201" y="3472293"/>
          <a:ext cx="1193800" cy="774700"/>
        </p:xfrm>
        <a:graphic>
          <a:graphicData uri="http://schemas.openxmlformats.org/presentationml/2006/ole">
            <mc:AlternateContent xmlns:mc="http://schemas.openxmlformats.org/markup-compatibility/2006">
              <mc:Choice xmlns:v="urn:schemas-microsoft-com:vml" Requires="v">
                <p:oleObj name="Equation" r:id="rId9" imgW="1193760" imgH="774360" progId="Equation.DSMT4">
                  <p:embed/>
                </p:oleObj>
              </mc:Choice>
              <mc:Fallback>
                <p:oleObj name="Equation" r:id="rId9" imgW="1193760" imgH="774360" progId="Equation.DSMT4">
                  <p:embed/>
                  <p:pic>
                    <p:nvPicPr>
                      <p:cNvPr id="9" name="Object 8">
                        <a:extLst>
                          <a:ext uri="{FF2B5EF4-FFF2-40B4-BE49-F238E27FC236}">
                            <a16:creationId xmlns:a16="http://schemas.microsoft.com/office/drawing/2014/main" id="{BF5AB8AD-CE77-6487-1419-AA75A42D6BA4}"/>
                          </a:ext>
                        </a:extLst>
                      </p:cNvPr>
                      <p:cNvPicPr/>
                      <p:nvPr/>
                    </p:nvPicPr>
                    <p:blipFill>
                      <a:blip r:embed="rId10"/>
                      <a:stretch>
                        <a:fillRect/>
                      </a:stretch>
                    </p:blipFill>
                    <p:spPr>
                      <a:xfrm>
                        <a:off x="5154201" y="3472293"/>
                        <a:ext cx="1193800" cy="774700"/>
                      </a:xfrm>
                      <a:prstGeom prst="rect">
                        <a:avLst/>
                      </a:prstGeom>
                    </p:spPr>
                  </p:pic>
                </p:oleObj>
              </mc:Fallback>
            </mc:AlternateContent>
          </a:graphicData>
        </a:graphic>
      </p:graphicFrame>
    </p:spTree>
    <p:extLst>
      <p:ext uri="{BB962C8B-B14F-4D97-AF65-F5344CB8AC3E}">
        <p14:creationId xmlns:p14="http://schemas.microsoft.com/office/powerpoint/2010/main" val="2443126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6744144-E110-E1D2-AA96-AA714E650A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93AC6A-BDDD-1811-A664-7A314C5D54A0}"/>
              </a:ext>
            </a:extLst>
          </p:cNvPr>
          <p:cNvSpPr>
            <a:spLocks noGrp="1"/>
          </p:cNvSpPr>
          <p:nvPr>
            <p:ph type="title"/>
          </p:nvPr>
        </p:nvSpPr>
        <p:spPr/>
        <p:txBody>
          <a:bodyPr/>
          <a:lstStyle/>
          <a:p>
            <a:r>
              <a:rPr lang="en" dirty="0"/>
              <a:t>I Notice, I Wonder</a:t>
            </a:r>
            <a:endParaRPr lang="en-US" dirty="0"/>
          </a:p>
        </p:txBody>
      </p:sp>
      <p:sp>
        <p:nvSpPr>
          <p:cNvPr id="3" name="Text Placeholder 2">
            <a:extLst>
              <a:ext uri="{FF2B5EF4-FFF2-40B4-BE49-F238E27FC236}">
                <a16:creationId xmlns:a16="http://schemas.microsoft.com/office/drawing/2014/main" id="{ABECDCA3-B9FD-C729-2770-86E042E24E0F}"/>
              </a:ext>
            </a:extLst>
          </p:cNvPr>
          <p:cNvSpPr>
            <a:spLocks noGrp="1"/>
          </p:cNvSpPr>
          <p:nvPr>
            <p:ph type="body" idx="1"/>
          </p:nvPr>
        </p:nvSpPr>
        <p:spPr>
          <a:xfrm>
            <a:off x="456300" y="1263110"/>
            <a:ext cx="8225400" cy="3435365"/>
          </a:xfrm>
        </p:spPr>
        <p:txBody>
          <a:bodyPr/>
          <a:lstStyle/>
          <a:p>
            <a:pPr lvl="0">
              <a:lnSpc>
                <a:spcPct val="100000"/>
              </a:lnSpc>
              <a:spcBef>
                <a:spcPts val="624"/>
              </a:spcBef>
              <a:buClr>
                <a:srgbClr val="91192A"/>
              </a:buClr>
            </a:pPr>
            <a:r>
              <a:rPr lang="en-US" dirty="0"/>
              <a:t>You are about to watch a video of Donna Shirley</a:t>
            </a:r>
            <a:br>
              <a:rPr lang="en-US" dirty="0"/>
            </a:br>
            <a:r>
              <a:rPr lang="en-US" dirty="0"/>
              <a:t>sharing her experience of working with NASA and</a:t>
            </a:r>
            <a:br>
              <a:rPr lang="en-US" dirty="0"/>
            </a:br>
            <a:r>
              <a:rPr lang="en-US" dirty="0"/>
              <a:t>the Mars Rover.</a:t>
            </a:r>
          </a:p>
          <a:p>
            <a:pPr lvl="0">
              <a:lnSpc>
                <a:spcPct val="100000"/>
              </a:lnSpc>
              <a:spcBef>
                <a:spcPts val="624"/>
              </a:spcBef>
              <a:buClr>
                <a:srgbClr val="91192A"/>
              </a:buClr>
            </a:pPr>
            <a:r>
              <a:rPr lang="en-US" dirty="0"/>
              <a:t>Keep in mind the following questions</a:t>
            </a:r>
            <a:br>
              <a:rPr lang="en-US" dirty="0"/>
            </a:br>
            <a:r>
              <a:rPr lang="en-US" dirty="0"/>
              <a:t>as you watch the video:</a:t>
            </a:r>
          </a:p>
          <a:p>
            <a:pPr lvl="1">
              <a:lnSpc>
                <a:spcPct val="100000"/>
              </a:lnSpc>
              <a:spcBef>
                <a:spcPts val="480"/>
              </a:spcBef>
            </a:pPr>
            <a:r>
              <a:rPr lang="en-US" dirty="0"/>
              <a:t>What did you </a:t>
            </a:r>
            <a:r>
              <a:rPr lang="en-US" b="1" dirty="0"/>
              <a:t>notice</a:t>
            </a:r>
            <a:r>
              <a:rPr lang="en-US" dirty="0"/>
              <a:t>?</a:t>
            </a:r>
          </a:p>
          <a:p>
            <a:pPr lvl="1">
              <a:lnSpc>
                <a:spcPct val="100000"/>
              </a:lnSpc>
              <a:spcBef>
                <a:spcPts val="480"/>
              </a:spcBef>
            </a:pPr>
            <a:r>
              <a:rPr lang="en-US" dirty="0"/>
              <a:t>What do you </a:t>
            </a:r>
            <a:r>
              <a:rPr lang="en-US" b="1" dirty="0"/>
              <a:t>wonder</a:t>
            </a:r>
            <a:r>
              <a:rPr lang="en-US" dirty="0"/>
              <a:t>?</a:t>
            </a:r>
          </a:p>
        </p:txBody>
      </p:sp>
      <p:pic>
        <p:nvPicPr>
          <p:cNvPr id="4" name="Picture 3" descr="A couple of heads with speech bubbles&#10;&#10;AI-generated content may be incorrect.">
            <a:extLst>
              <a:ext uri="{FF2B5EF4-FFF2-40B4-BE49-F238E27FC236}">
                <a16:creationId xmlns:a16="http://schemas.microsoft.com/office/drawing/2014/main" id="{2F313B75-74F3-4B1B-5763-D35A9284388F}"/>
              </a:ext>
            </a:extLst>
          </p:cNvPr>
          <p:cNvPicPr>
            <a:picLocks noChangeAspect="1"/>
          </p:cNvPicPr>
          <p:nvPr/>
        </p:nvPicPr>
        <p:blipFill>
          <a:blip r:embed="rId3"/>
          <a:stretch>
            <a:fillRect/>
          </a:stretch>
        </p:blipFill>
        <p:spPr>
          <a:xfrm flipH="1">
            <a:off x="6222125" y="2215177"/>
            <a:ext cx="2265008" cy="2353698"/>
          </a:xfrm>
          <a:prstGeom prst="rect">
            <a:avLst/>
          </a:prstGeom>
        </p:spPr>
      </p:pic>
    </p:spTree>
    <p:extLst>
      <p:ext uri="{BB962C8B-B14F-4D97-AF65-F5344CB8AC3E}">
        <p14:creationId xmlns:p14="http://schemas.microsoft.com/office/powerpoint/2010/main" val="3544371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641084B-4EC1-806B-9129-44B311A80A2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F174DB2-C606-2BA4-9044-61115F67CD1A}"/>
              </a:ext>
            </a:extLst>
          </p:cNvPr>
          <p:cNvSpPr>
            <a:spLocks noGrp="1"/>
          </p:cNvSpPr>
          <p:nvPr>
            <p:ph type="body" idx="1"/>
          </p:nvPr>
        </p:nvSpPr>
        <p:spPr>
          <a:xfrm>
            <a:off x="804889" y="4690723"/>
            <a:ext cx="7534221" cy="452777"/>
          </a:xfrm>
        </p:spPr>
        <p:txBody>
          <a:bodyPr anchor="ctr"/>
          <a:lstStyle/>
          <a:p>
            <a:pPr marL="0" lvl="0" indent="0" algn="ctr">
              <a:lnSpc>
                <a:spcPct val="100000"/>
              </a:lnSpc>
              <a:buClr>
                <a:srgbClr val="91192A"/>
              </a:buClr>
              <a:buNone/>
            </a:pPr>
            <a:r>
              <a:rPr lang="en-US" sz="1800" dirty="0">
                <a:solidFill>
                  <a:schemeClr val="accent2"/>
                </a:solidFill>
                <a:hlinkClick r:id="rId4">
                  <a:extLst>
                    <a:ext uri="{A12FA001-AC4F-418D-AE19-62706E023703}">
                      <ahyp:hlinkClr xmlns:ahyp="http://schemas.microsoft.com/office/drawing/2018/hyperlinkcolor" val="tx"/>
                    </a:ext>
                  </a:extLst>
                </a:hlinkClick>
              </a:rPr>
              <a:t>Aeronautical Engineering for NASA</a:t>
            </a:r>
            <a:endParaRPr lang="en-US" sz="1800" dirty="0">
              <a:solidFill>
                <a:schemeClr val="accent2"/>
              </a:solidFill>
            </a:endParaRPr>
          </a:p>
        </p:txBody>
      </p:sp>
      <p:pic>
        <p:nvPicPr>
          <p:cNvPr id="4" name="Online Media 3">
            <a:hlinkClick r:id="" action="ppaction://media"/>
            <a:extLst>
              <a:ext uri="{FF2B5EF4-FFF2-40B4-BE49-F238E27FC236}">
                <a16:creationId xmlns:a16="http://schemas.microsoft.com/office/drawing/2014/main" id="{BD4E33E4-CC8F-71E6-6E73-20226F17CA56}"/>
              </a:ext>
            </a:extLst>
          </p:cNvPr>
          <p:cNvPicPr>
            <a:picLocks noRot="1" noChangeAspect="1"/>
          </p:cNvPicPr>
          <p:nvPr>
            <a:videoFile r:link="rId1"/>
          </p:nvPr>
        </p:nvPicPr>
        <p:blipFill>
          <a:blip r:embed="rId5"/>
          <a:srcRect/>
          <a:stretch/>
        </p:blipFill>
        <p:spPr>
          <a:xfrm>
            <a:off x="804890" y="452778"/>
            <a:ext cx="7534220" cy="4237998"/>
          </a:xfrm>
          <a:prstGeom prst="rect">
            <a:avLst/>
          </a:prstGeom>
        </p:spPr>
      </p:pic>
    </p:spTree>
    <p:extLst>
      <p:ext uri="{BB962C8B-B14F-4D97-AF65-F5344CB8AC3E}">
        <p14:creationId xmlns:p14="http://schemas.microsoft.com/office/powerpoint/2010/main" val="128358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9BC1FB2-7219-F72A-E256-D2833177A5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440700-9FDB-1552-0615-0E44FFE011E7}"/>
              </a:ext>
            </a:extLst>
          </p:cNvPr>
          <p:cNvSpPr>
            <a:spLocks noGrp="1"/>
          </p:cNvSpPr>
          <p:nvPr>
            <p:ph type="title"/>
          </p:nvPr>
        </p:nvSpPr>
        <p:spPr/>
        <p:txBody>
          <a:bodyPr/>
          <a:lstStyle/>
          <a:p>
            <a:r>
              <a:rPr lang="en" dirty="0"/>
              <a:t>I Notice, I Wonder: Discussion</a:t>
            </a:r>
            <a:endParaRPr lang="en-US" dirty="0"/>
          </a:p>
        </p:txBody>
      </p:sp>
      <p:sp>
        <p:nvSpPr>
          <p:cNvPr id="3" name="Text Placeholder 2">
            <a:extLst>
              <a:ext uri="{FF2B5EF4-FFF2-40B4-BE49-F238E27FC236}">
                <a16:creationId xmlns:a16="http://schemas.microsoft.com/office/drawing/2014/main" id="{EAA363D7-12FC-5188-8B55-B186E56701C6}"/>
              </a:ext>
            </a:extLst>
          </p:cNvPr>
          <p:cNvSpPr>
            <a:spLocks noGrp="1"/>
          </p:cNvSpPr>
          <p:nvPr>
            <p:ph type="body" idx="1"/>
          </p:nvPr>
        </p:nvSpPr>
        <p:spPr>
          <a:xfrm>
            <a:off x="456300" y="1263110"/>
            <a:ext cx="8225400" cy="3435365"/>
          </a:xfrm>
        </p:spPr>
        <p:txBody>
          <a:bodyPr/>
          <a:lstStyle/>
          <a:p>
            <a:pPr lvl="0">
              <a:lnSpc>
                <a:spcPct val="100000"/>
              </a:lnSpc>
              <a:spcBef>
                <a:spcPts val="624"/>
              </a:spcBef>
              <a:buClr>
                <a:srgbClr val="91192A"/>
              </a:buClr>
            </a:pPr>
            <a:r>
              <a:rPr lang="en-US" dirty="0"/>
              <a:t>What did you </a:t>
            </a:r>
            <a:r>
              <a:rPr lang="en-US" b="1" dirty="0"/>
              <a:t>notice</a:t>
            </a:r>
            <a:r>
              <a:rPr lang="en-US" dirty="0"/>
              <a:t>?</a:t>
            </a:r>
          </a:p>
          <a:p>
            <a:pPr lvl="0">
              <a:lnSpc>
                <a:spcPct val="100000"/>
              </a:lnSpc>
              <a:spcBef>
                <a:spcPts val="624"/>
              </a:spcBef>
              <a:buClr>
                <a:srgbClr val="91192A"/>
              </a:buClr>
            </a:pPr>
            <a:r>
              <a:rPr lang="en-US" dirty="0"/>
              <a:t>What do you </a:t>
            </a:r>
            <a:r>
              <a:rPr lang="en-US" b="1" dirty="0"/>
              <a:t>wonder</a:t>
            </a:r>
            <a:r>
              <a:rPr lang="en-US" dirty="0"/>
              <a:t>?</a:t>
            </a:r>
          </a:p>
          <a:p>
            <a:pPr lvl="1">
              <a:lnSpc>
                <a:spcPct val="100000"/>
              </a:lnSpc>
              <a:spcBef>
                <a:spcPts val="480"/>
              </a:spcBef>
            </a:pPr>
            <a:r>
              <a:rPr lang="en-US" i="1" dirty="0"/>
              <a:t>Donna Shirley helped send rovers to Mars,</a:t>
            </a:r>
            <a:br>
              <a:rPr lang="en-US" i="1" dirty="0"/>
            </a:br>
            <a:r>
              <a:rPr lang="en-US" i="1" dirty="0"/>
              <a:t>which is really far from Earth—about 225,000,000 kilometers! Why would using scientific notation be helpful for working with numbers this big? </a:t>
            </a:r>
            <a:endParaRPr lang="en-US" dirty="0"/>
          </a:p>
        </p:txBody>
      </p:sp>
      <p:pic>
        <p:nvPicPr>
          <p:cNvPr id="5" name="Picture 4" descr="A couple of heads with speech bubbles&#10;&#10;AI-generated content may be incorrect.">
            <a:extLst>
              <a:ext uri="{FF2B5EF4-FFF2-40B4-BE49-F238E27FC236}">
                <a16:creationId xmlns:a16="http://schemas.microsoft.com/office/drawing/2014/main" id="{E6A34DBA-5D5A-0E23-B6D1-B5E754A77E6C}"/>
              </a:ext>
            </a:extLst>
          </p:cNvPr>
          <p:cNvPicPr>
            <a:picLocks noChangeAspect="1"/>
          </p:cNvPicPr>
          <p:nvPr/>
        </p:nvPicPr>
        <p:blipFill>
          <a:blip r:embed="rId3"/>
          <a:stretch>
            <a:fillRect/>
          </a:stretch>
        </p:blipFill>
        <p:spPr>
          <a:xfrm>
            <a:off x="6713047" y="445025"/>
            <a:ext cx="1842404" cy="1914547"/>
          </a:xfrm>
          <a:prstGeom prst="rect">
            <a:avLst/>
          </a:prstGeom>
        </p:spPr>
      </p:pic>
    </p:spTree>
    <p:extLst>
      <p:ext uri="{BB962C8B-B14F-4D97-AF65-F5344CB8AC3E}">
        <p14:creationId xmlns:p14="http://schemas.microsoft.com/office/powerpoint/2010/main" val="2227015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967F7-84E8-560B-F37C-5889CAD3D8F5}"/>
              </a:ext>
            </a:extLst>
          </p:cNvPr>
          <p:cNvSpPr>
            <a:spLocks noGrp="1"/>
          </p:cNvSpPr>
          <p:nvPr>
            <p:ph type="ctrTitle"/>
          </p:nvPr>
        </p:nvSpPr>
        <p:spPr/>
        <p:txBody>
          <a:bodyPr/>
          <a:lstStyle/>
          <a:p>
            <a:r>
              <a:rPr lang="en-US" dirty="0"/>
              <a:t>Lesson Objectives</a:t>
            </a:r>
          </a:p>
        </p:txBody>
      </p:sp>
      <p:sp>
        <p:nvSpPr>
          <p:cNvPr id="3" name="Subtitle 2">
            <a:extLst>
              <a:ext uri="{FF2B5EF4-FFF2-40B4-BE49-F238E27FC236}">
                <a16:creationId xmlns:a16="http://schemas.microsoft.com/office/drawing/2014/main" id="{8E173C2D-1BB9-55EF-4647-49A70FA7C1DC}"/>
              </a:ext>
            </a:extLst>
          </p:cNvPr>
          <p:cNvSpPr>
            <a:spLocks noGrp="1"/>
          </p:cNvSpPr>
          <p:nvPr>
            <p:ph type="subTitle" idx="1"/>
          </p:nvPr>
        </p:nvSpPr>
        <p:spPr>
          <a:xfrm>
            <a:off x="456175" y="2834125"/>
            <a:ext cx="8232300" cy="1895530"/>
          </a:xfrm>
        </p:spPr>
        <p:txBody>
          <a:bodyPr/>
          <a:lstStyle/>
          <a:p>
            <a:r>
              <a:rPr lang="en-US" dirty="0"/>
              <a:t>Multiply and divide numbers using scientific notation.</a:t>
            </a:r>
          </a:p>
          <a:p>
            <a:r>
              <a:rPr lang="en-US" dirty="0"/>
              <a:t>Describe the role of gravity in the solar system.</a:t>
            </a:r>
          </a:p>
          <a:p>
            <a:r>
              <a:rPr lang="en-US" dirty="0"/>
              <a:t>Determine the scale properties of objects in the solar system.</a:t>
            </a:r>
          </a:p>
        </p:txBody>
      </p:sp>
    </p:spTree>
    <p:extLst>
      <p:ext uri="{BB962C8B-B14F-4D97-AF65-F5344CB8AC3E}">
        <p14:creationId xmlns:p14="http://schemas.microsoft.com/office/powerpoint/2010/main" val="3839097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22DF4-4707-89A2-5CC4-4756DB6245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9A0BC5-FB36-6B8D-EB9D-64AF0F112253}"/>
              </a:ext>
            </a:extLst>
          </p:cNvPr>
          <p:cNvSpPr>
            <a:spLocks noGrp="1"/>
          </p:cNvSpPr>
          <p:nvPr>
            <p:ph type="title"/>
          </p:nvPr>
        </p:nvSpPr>
        <p:spPr/>
        <p:txBody>
          <a:bodyPr/>
          <a:lstStyle/>
          <a:p>
            <a:r>
              <a:rPr lang="en" dirty="0"/>
              <a:t>Mission Analysis</a:t>
            </a:r>
            <a:endParaRPr lang="en-US" dirty="0"/>
          </a:p>
        </p:txBody>
      </p:sp>
      <p:sp>
        <p:nvSpPr>
          <p:cNvPr id="3" name="Text Placeholder 2">
            <a:extLst>
              <a:ext uri="{FF2B5EF4-FFF2-40B4-BE49-F238E27FC236}">
                <a16:creationId xmlns:a16="http://schemas.microsoft.com/office/drawing/2014/main" id="{9FDC1864-5A24-286C-B401-E3E81FAB56B6}"/>
              </a:ext>
            </a:extLst>
          </p:cNvPr>
          <p:cNvSpPr>
            <a:spLocks noGrp="1"/>
          </p:cNvSpPr>
          <p:nvPr>
            <p:ph type="body" idx="1"/>
          </p:nvPr>
        </p:nvSpPr>
        <p:spPr>
          <a:xfrm>
            <a:off x="456300" y="1263110"/>
            <a:ext cx="8225400" cy="3435365"/>
          </a:xfrm>
        </p:spPr>
        <p:txBody>
          <a:bodyPr/>
          <a:lstStyle/>
          <a:p>
            <a:pPr lvl="0">
              <a:lnSpc>
                <a:spcPct val="100000"/>
              </a:lnSpc>
              <a:spcBef>
                <a:spcPts val="624"/>
              </a:spcBef>
              <a:buClr>
                <a:srgbClr val="91192A"/>
              </a:buClr>
            </a:pPr>
            <a:r>
              <a:rPr lang="en-US" dirty="0"/>
              <a:t>Congratulations! Your mission has been approved!</a:t>
            </a:r>
          </a:p>
          <a:p>
            <a:pPr lvl="0">
              <a:lnSpc>
                <a:spcPct val="100000"/>
              </a:lnSpc>
              <a:spcBef>
                <a:spcPts val="624"/>
              </a:spcBef>
              <a:buClr>
                <a:srgbClr val="91192A"/>
              </a:buClr>
            </a:pPr>
            <a:r>
              <a:rPr lang="en-US" dirty="0"/>
              <a:t>You now need to plan for the upcoming mission.</a:t>
            </a:r>
          </a:p>
        </p:txBody>
      </p:sp>
    </p:spTree>
    <p:extLst>
      <p:ext uri="{BB962C8B-B14F-4D97-AF65-F5344CB8AC3E}">
        <p14:creationId xmlns:p14="http://schemas.microsoft.com/office/powerpoint/2010/main" val="10993710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EA076-5788-B642-1F62-80E2E95634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12E921-A58F-63C9-2EBF-8A9AC6C53AFB}"/>
              </a:ext>
            </a:extLst>
          </p:cNvPr>
          <p:cNvSpPr>
            <a:spLocks noGrp="1"/>
          </p:cNvSpPr>
          <p:nvPr>
            <p:ph type="title"/>
          </p:nvPr>
        </p:nvSpPr>
        <p:spPr/>
        <p:txBody>
          <a:bodyPr/>
          <a:lstStyle/>
          <a:p>
            <a:r>
              <a:rPr lang="en" dirty="0"/>
              <a:t>Mission Analysis</a:t>
            </a:r>
            <a:endParaRPr lang="en-US" dirty="0"/>
          </a:p>
        </p:txBody>
      </p:sp>
      <p:sp>
        <p:nvSpPr>
          <p:cNvPr id="3" name="Text Placeholder 2">
            <a:extLst>
              <a:ext uri="{FF2B5EF4-FFF2-40B4-BE49-F238E27FC236}">
                <a16:creationId xmlns:a16="http://schemas.microsoft.com/office/drawing/2014/main" id="{276F8D0A-8479-CF44-C80D-E25E87B3BB15}"/>
              </a:ext>
            </a:extLst>
          </p:cNvPr>
          <p:cNvSpPr>
            <a:spLocks noGrp="1"/>
          </p:cNvSpPr>
          <p:nvPr>
            <p:ph type="body" idx="1"/>
          </p:nvPr>
        </p:nvSpPr>
        <p:spPr>
          <a:xfrm>
            <a:off x="456300" y="1263110"/>
            <a:ext cx="8225400" cy="3435365"/>
          </a:xfrm>
        </p:spPr>
        <p:txBody>
          <a:bodyPr/>
          <a:lstStyle/>
          <a:p>
            <a:pPr lvl="0">
              <a:lnSpc>
                <a:spcPct val="100000"/>
              </a:lnSpc>
              <a:spcBef>
                <a:spcPts val="624"/>
              </a:spcBef>
              <a:buClr>
                <a:srgbClr val="91192A"/>
              </a:buClr>
            </a:pPr>
            <a:r>
              <a:rPr lang="en-US" dirty="0"/>
              <a:t>Use your knowledge of multiplying and dividing numbers in scientific notation to efficiently create a plan for the space mission.</a:t>
            </a:r>
          </a:p>
          <a:p>
            <a:pPr lvl="0">
              <a:lnSpc>
                <a:spcPct val="100000"/>
              </a:lnSpc>
              <a:spcBef>
                <a:spcPts val="624"/>
              </a:spcBef>
              <a:buClr>
                <a:srgbClr val="91192A"/>
              </a:buClr>
            </a:pPr>
            <a:r>
              <a:rPr lang="en-US" dirty="0"/>
              <a:t>Every calculation will bring you one step closer to takeoff.</a:t>
            </a:r>
          </a:p>
        </p:txBody>
      </p:sp>
    </p:spTree>
    <p:extLst>
      <p:ext uri="{BB962C8B-B14F-4D97-AF65-F5344CB8AC3E}">
        <p14:creationId xmlns:p14="http://schemas.microsoft.com/office/powerpoint/2010/main" val="16727852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A3C9B4A-8019-6645-6B77-355DD53CD390}"/>
            </a:ext>
          </a:extLst>
        </p:cNvPr>
        <p:cNvGrpSpPr/>
        <p:nvPr/>
      </p:nvGrpSpPr>
      <p:grpSpPr>
        <a:xfrm>
          <a:off x="0" y="0"/>
          <a:ext cx="0" cy="0"/>
          <a:chOff x="0" y="0"/>
          <a:chExt cx="0" cy="0"/>
        </a:xfrm>
      </p:grpSpPr>
      <p:pic>
        <p:nvPicPr>
          <p:cNvPr id="8" name="Picture 7" descr="A diagram of a solar system&#10;&#10;AI-generated content may be incorrect.">
            <a:extLst>
              <a:ext uri="{FF2B5EF4-FFF2-40B4-BE49-F238E27FC236}">
                <a16:creationId xmlns:a16="http://schemas.microsoft.com/office/drawing/2014/main" id="{3FD31951-5090-50C4-FD8C-9336A747C464}"/>
              </a:ext>
            </a:extLst>
          </p:cNvPr>
          <p:cNvPicPr>
            <a:picLocks noChangeAspect="1"/>
          </p:cNvPicPr>
          <p:nvPr/>
        </p:nvPicPr>
        <p:blipFill>
          <a:blip r:embed="rId3"/>
          <a:stretch>
            <a:fillRect/>
          </a:stretch>
        </p:blipFill>
        <p:spPr>
          <a:xfrm>
            <a:off x="206823" y="818388"/>
            <a:ext cx="7689088" cy="4325112"/>
          </a:xfrm>
          <a:prstGeom prst="rect">
            <a:avLst/>
          </a:prstGeom>
        </p:spPr>
      </p:pic>
      <p:sp>
        <p:nvSpPr>
          <p:cNvPr id="2" name="Title 1">
            <a:extLst>
              <a:ext uri="{FF2B5EF4-FFF2-40B4-BE49-F238E27FC236}">
                <a16:creationId xmlns:a16="http://schemas.microsoft.com/office/drawing/2014/main" id="{38F3170A-2EA7-FB5B-4C30-40FC922BCA3F}"/>
              </a:ext>
            </a:extLst>
          </p:cNvPr>
          <p:cNvSpPr>
            <a:spLocks noGrp="1"/>
          </p:cNvSpPr>
          <p:nvPr>
            <p:ph type="title"/>
          </p:nvPr>
        </p:nvSpPr>
        <p:spPr>
          <a:xfrm>
            <a:off x="206822" y="0"/>
            <a:ext cx="8018577" cy="818087"/>
          </a:xfrm>
        </p:spPr>
        <p:txBody>
          <a:bodyPr/>
          <a:lstStyle/>
          <a:p>
            <a:r>
              <a:rPr lang="en" dirty="0"/>
              <a:t>Model Sketch (Sample Response)</a:t>
            </a:r>
            <a:endParaRPr lang="en-US" dirty="0"/>
          </a:p>
        </p:txBody>
      </p:sp>
      <p:grpSp>
        <p:nvGrpSpPr>
          <p:cNvPr id="17" name="Group 16">
            <a:extLst>
              <a:ext uri="{FF2B5EF4-FFF2-40B4-BE49-F238E27FC236}">
                <a16:creationId xmlns:a16="http://schemas.microsoft.com/office/drawing/2014/main" id="{893DE7B6-8153-081D-FA45-94F19794819F}"/>
              </a:ext>
            </a:extLst>
          </p:cNvPr>
          <p:cNvGrpSpPr/>
          <p:nvPr/>
        </p:nvGrpSpPr>
        <p:grpSpPr>
          <a:xfrm>
            <a:off x="3573019" y="2550185"/>
            <a:ext cx="1099026" cy="1099026"/>
            <a:chOff x="7380151" y="343193"/>
            <a:chExt cx="840405" cy="840405"/>
          </a:xfrm>
        </p:grpSpPr>
        <p:sp>
          <p:nvSpPr>
            <p:cNvPr id="16" name="Oval 15">
              <a:extLst>
                <a:ext uri="{FF2B5EF4-FFF2-40B4-BE49-F238E27FC236}">
                  <a16:creationId xmlns:a16="http://schemas.microsoft.com/office/drawing/2014/main" id="{54CC3C1D-B146-6C99-23F8-6AF6BE64C2DF}"/>
                </a:ext>
              </a:extLst>
            </p:cNvPr>
            <p:cNvSpPr/>
            <p:nvPr/>
          </p:nvSpPr>
          <p:spPr>
            <a:xfrm>
              <a:off x="7481982" y="445024"/>
              <a:ext cx="636744" cy="63674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Earth globe: Americas with solid fill">
              <a:extLst>
                <a:ext uri="{FF2B5EF4-FFF2-40B4-BE49-F238E27FC236}">
                  <a16:creationId xmlns:a16="http://schemas.microsoft.com/office/drawing/2014/main" id="{E2767A32-6363-4A8F-BD14-3F218C0488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80151" y="343193"/>
              <a:ext cx="840405" cy="840405"/>
            </a:xfrm>
            <a:prstGeom prst="rect">
              <a:avLst/>
            </a:prstGeom>
          </p:spPr>
        </p:pic>
      </p:grpSp>
      <p:grpSp>
        <p:nvGrpSpPr>
          <p:cNvPr id="19" name="Group 18">
            <a:extLst>
              <a:ext uri="{FF2B5EF4-FFF2-40B4-BE49-F238E27FC236}">
                <a16:creationId xmlns:a16="http://schemas.microsoft.com/office/drawing/2014/main" id="{9CCF64B9-EF65-4D4C-9B28-638902F0ABD5}"/>
              </a:ext>
            </a:extLst>
          </p:cNvPr>
          <p:cNvGrpSpPr/>
          <p:nvPr/>
        </p:nvGrpSpPr>
        <p:grpSpPr>
          <a:xfrm>
            <a:off x="2437473" y="2890516"/>
            <a:ext cx="667622" cy="667622"/>
            <a:chOff x="1349241" y="175617"/>
            <a:chExt cx="530236" cy="530236"/>
          </a:xfrm>
        </p:grpSpPr>
        <p:sp>
          <p:nvSpPr>
            <p:cNvPr id="18" name="Oval 17">
              <a:extLst>
                <a:ext uri="{FF2B5EF4-FFF2-40B4-BE49-F238E27FC236}">
                  <a16:creationId xmlns:a16="http://schemas.microsoft.com/office/drawing/2014/main" id="{5C8D113C-53D8-D33E-CE58-8C8180EFEA98}"/>
                </a:ext>
              </a:extLst>
            </p:cNvPr>
            <p:cNvSpPr/>
            <p:nvPr/>
          </p:nvSpPr>
          <p:spPr>
            <a:xfrm>
              <a:off x="1450206" y="276582"/>
              <a:ext cx="336884" cy="336884"/>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3" name="Graphic 12" descr="Earth with solid fill">
              <a:extLst>
                <a:ext uri="{FF2B5EF4-FFF2-40B4-BE49-F238E27FC236}">
                  <a16:creationId xmlns:a16="http://schemas.microsoft.com/office/drawing/2014/main" id="{5A12A68E-9224-F34E-E248-3ED414147F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49241" y="175617"/>
              <a:ext cx="530236" cy="530236"/>
            </a:xfrm>
            <a:prstGeom prst="rect">
              <a:avLst/>
            </a:prstGeom>
          </p:spPr>
        </p:pic>
      </p:grpSp>
      <p:sp>
        <p:nvSpPr>
          <p:cNvPr id="20" name="Rectangle: Rounded Corners 19">
            <a:extLst>
              <a:ext uri="{FF2B5EF4-FFF2-40B4-BE49-F238E27FC236}">
                <a16:creationId xmlns:a16="http://schemas.microsoft.com/office/drawing/2014/main" id="{7511C9A5-C5E5-71B8-54C5-035AC9F0E2D7}"/>
              </a:ext>
            </a:extLst>
          </p:cNvPr>
          <p:cNvSpPr/>
          <p:nvPr/>
        </p:nvSpPr>
        <p:spPr>
          <a:xfrm>
            <a:off x="1317812" y="4169413"/>
            <a:ext cx="1670958" cy="397328"/>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800" b="1" dirty="0">
                <a:solidFill>
                  <a:sysClr val="windowText" lastClr="000000"/>
                </a:solidFill>
                <a:latin typeface="Times New Roman" panose="02020603050405020304" pitchFamily="18" charset="0"/>
                <a:cs typeface="Times New Roman" panose="02020603050405020304" pitchFamily="18" charset="0"/>
              </a:rPr>
              <a:t>7.7 × 10</a:t>
            </a:r>
            <a:r>
              <a:rPr lang="en-US" sz="1800" b="1" baseline="30000" dirty="0">
                <a:solidFill>
                  <a:sysClr val="windowText" lastClr="000000"/>
                </a:solidFill>
                <a:latin typeface="Times New Roman" panose="02020603050405020304" pitchFamily="18" charset="0"/>
                <a:cs typeface="Times New Roman" panose="02020603050405020304" pitchFamily="18" charset="0"/>
              </a:rPr>
              <a:t>7</a:t>
            </a:r>
            <a:r>
              <a:rPr lang="en-US" sz="1800" b="1" dirty="0">
                <a:solidFill>
                  <a:sysClr val="windowText" lastClr="000000"/>
                </a:solidFill>
                <a:latin typeface="Times New Roman" panose="02020603050405020304" pitchFamily="18" charset="0"/>
                <a:cs typeface="Times New Roman" panose="02020603050405020304" pitchFamily="18" charset="0"/>
              </a:rPr>
              <a:t> km</a:t>
            </a:r>
          </a:p>
        </p:txBody>
      </p:sp>
      <p:sp>
        <p:nvSpPr>
          <p:cNvPr id="21" name="Rectangle: Rounded Corners 20">
            <a:extLst>
              <a:ext uri="{FF2B5EF4-FFF2-40B4-BE49-F238E27FC236}">
                <a16:creationId xmlns:a16="http://schemas.microsoft.com/office/drawing/2014/main" id="{B0888818-7B2A-2465-E6B4-05571A04F149}"/>
              </a:ext>
            </a:extLst>
          </p:cNvPr>
          <p:cNvSpPr/>
          <p:nvPr/>
        </p:nvSpPr>
        <p:spPr>
          <a:xfrm>
            <a:off x="337457" y="1149140"/>
            <a:ext cx="1670958" cy="397328"/>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800" b="1" dirty="0">
                <a:solidFill>
                  <a:sysClr val="windowText" lastClr="000000"/>
                </a:solidFill>
                <a:latin typeface="Times New Roman" panose="02020603050405020304" pitchFamily="18" charset="0"/>
                <a:cs typeface="Times New Roman" panose="02020603050405020304" pitchFamily="18" charset="0"/>
              </a:rPr>
              <a:t>1.5 × 10</a:t>
            </a:r>
            <a:r>
              <a:rPr lang="en-US" sz="1800" b="1" baseline="30000" dirty="0">
                <a:solidFill>
                  <a:sysClr val="windowText" lastClr="000000"/>
                </a:solidFill>
                <a:latin typeface="Times New Roman" panose="02020603050405020304" pitchFamily="18" charset="0"/>
                <a:cs typeface="Times New Roman" panose="02020603050405020304" pitchFamily="18" charset="0"/>
              </a:rPr>
              <a:t>8</a:t>
            </a:r>
            <a:r>
              <a:rPr lang="en-US" sz="1800" b="1" dirty="0">
                <a:solidFill>
                  <a:sysClr val="windowText" lastClr="000000"/>
                </a:solidFill>
                <a:latin typeface="Times New Roman" panose="02020603050405020304" pitchFamily="18" charset="0"/>
                <a:cs typeface="Times New Roman" panose="02020603050405020304" pitchFamily="18" charset="0"/>
              </a:rPr>
              <a:t> km</a:t>
            </a:r>
          </a:p>
        </p:txBody>
      </p:sp>
      <p:sp>
        <p:nvSpPr>
          <p:cNvPr id="23" name="Rectangle: Rounded Corners 22">
            <a:extLst>
              <a:ext uri="{FF2B5EF4-FFF2-40B4-BE49-F238E27FC236}">
                <a16:creationId xmlns:a16="http://schemas.microsoft.com/office/drawing/2014/main" id="{79FB63CD-A57A-ECA9-D830-0984860B7F2D}"/>
              </a:ext>
            </a:extLst>
          </p:cNvPr>
          <p:cNvSpPr/>
          <p:nvPr/>
        </p:nvSpPr>
        <p:spPr>
          <a:xfrm>
            <a:off x="337457" y="2625136"/>
            <a:ext cx="1564240" cy="664273"/>
          </a:xfrm>
          <a:prstGeom prst="roundRect">
            <a:avLst/>
          </a:prstGeom>
          <a:no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400" b="1" dirty="0">
                <a:solidFill>
                  <a:sysClr val="windowText" lastClr="000000"/>
                </a:solidFill>
              </a:rPr>
              <a:t>Sun</a:t>
            </a:r>
          </a:p>
        </p:txBody>
      </p:sp>
      <p:sp>
        <p:nvSpPr>
          <p:cNvPr id="24" name="Rectangle: Rounded Corners 23">
            <a:extLst>
              <a:ext uri="{FF2B5EF4-FFF2-40B4-BE49-F238E27FC236}">
                <a16:creationId xmlns:a16="http://schemas.microsoft.com/office/drawing/2014/main" id="{B2EADB34-EDAC-1DC5-EC50-C01CCE491691}"/>
              </a:ext>
            </a:extLst>
          </p:cNvPr>
          <p:cNvSpPr/>
          <p:nvPr/>
        </p:nvSpPr>
        <p:spPr>
          <a:xfrm>
            <a:off x="2236803" y="2657793"/>
            <a:ext cx="1068962" cy="302066"/>
          </a:xfrm>
          <a:prstGeom prst="roundRect">
            <a:avLst/>
          </a:prstGeom>
          <a:ln>
            <a:solidFill>
              <a:schemeClr val="accent3"/>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b="1" dirty="0">
                <a:solidFill>
                  <a:schemeClr val="accent3"/>
                </a:solidFill>
              </a:rPr>
              <a:t>Mercury</a:t>
            </a:r>
          </a:p>
        </p:txBody>
      </p:sp>
      <p:sp>
        <p:nvSpPr>
          <p:cNvPr id="25" name="Rectangle: Rounded Corners 24">
            <a:extLst>
              <a:ext uri="{FF2B5EF4-FFF2-40B4-BE49-F238E27FC236}">
                <a16:creationId xmlns:a16="http://schemas.microsoft.com/office/drawing/2014/main" id="{FF43989A-2388-A1FE-07F2-A2B45A246B4E}"/>
              </a:ext>
            </a:extLst>
          </p:cNvPr>
          <p:cNvSpPr/>
          <p:nvPr/>
        </p:nvSpPr>
        <p:spPr>
          <a:xfrm>
            <a:off x="3681604" y="2944590"/>
            <a:ext cx="883964" cy="332796"/>
          </a:xfrm>
          <a:prstGeom prst="roundRect">
            <a:avLst/>
          </a:prstGeom>
          <a:no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000" b="1" dirty="0">
                <a:solidFill>
                  <a:schemeClr val="bg1"/>
                </a:solidFill>
              </a:rPr>
              <a:t>Earth</a:t>
            </a:r>
          </a:p>
        </p:txBody>
      </p:sp>
      <p:sp>
        <p:nvSpPr>
          <p:cNvPr id="3" name="Rectangle: Rounded Corners 2">
            <a:extLst>
              <a:ext uri="{FF2B5EF4-FFF2-40B4-BE49-F238E27FC236}">
                <a16:creationId xmlns:a16="http://schemas.microsoft.com/office/drawing/2014/main" id="{413B23B3-4A2F-A9F9-17D0-7E0B88909649}"/>
              </a:ext>
            </a:extLst>
          </p:cNvPr>
          <p:cNvSpPr/>
          <p:nvPr/>
        </p:nvSpPr>
        <p:spPr>
          <a:xfrm>
            <a:off x="4572000" y="902639"/>
            <a:ext cx="4158344" cy="1037068"/>
          </a:xfrm>
          <a:prstGeom prst="roundRect">
            <a:avLst/>
          </a:prstGeom>
          <a:ln>
            <a:solidFill>
              <a:schemeClr val="accent2"/>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sz="1800" b="1" dirty="0">
              <a:solidFill>
                <a:sysClr val="windowText" lastClr="000000"/>
              </a:solidFill>
            </a:endParaRPr>
          </a:p>
        </p:txBody>
      </p:sp>
      <p:graphicFrame>
        <p:nvGraphicFramePr>
          <p:cNvPr id="4" name="Object 3">
            <a:extLst>
              <a:ext uri="{FF2B5EF4-FFF2-40B4-BE49-F238E27FC236}">
                <a16:creationId xmlns:a16="http://schemas.microsoft.com/office/drawing/2014/main" id="{F3FF8DE9-6F30-36EE-3A71-B2C03BF87E26}"/>
              </a:ext>
            </a:extLst>
          </p:cNvPr>
          <p:cNvGraphicFramePr>
            <a:graphicFrameLocks noChangeAspect="1"/>
          </p:cNvGraphicFramePr>
          <p:nvPr>
            <p:extLst>
              <p:ext uri="{D42A27DB-BD31-4B8C-83A1-F6EECF244321}">
                <p14:modId xmlns:p14="http://schemas.microsoft.com/office/powerpoint/2010/main" val="158978239"/>
              </p:ext>
            </p:extLst>
          </p:nvPr>
        </p:nvGraphicFramePr>
        <p:xfrm>
          <a:off x="4718050" y="1111250"/>
          <a:ext cx="3911600" cy="647700"/>
        </p:xfrm>
        <a:graphic>
          <a:graphicData uri="http://schemas.openxmlformats.org/presentationml/2006/ole">
            <mc:AlternateContent xmlns:mc="http://schemas.openxmlformats.org/markup-compatibility/2006">
              <mc:Choice xmlns:v="urn:schemas-microsoft-com:vml" Requires="v">
                <p:oleObj name="Equation" r:id="rId8" imgW="3911400" imgH="647640" progId="Equation.DSMT4">
                  <p:embed/>
                </p:oleObj>
              </mc:Choice>
              <mc:Fallback>
                <p:oleObj name="Equation" r:id="rId8" imgW="3911400" imgH="647640" progId="Equation.DSMT4">
                  <p:embed/>
                  <p:pic>
                    <p:nvPicPr>
                      <p:cNvPr id="0" name=""/>
                      <p:cNvPicPr/>
                      <p:nvPr/>
                    </p:nvPicPr>
                    <p:blipFill>
                      <a:blip r:embed="rId9"/>
                      <a:stretch>
                        <a:fillRect/>
                      </a:stretch>
                    </p:blipFill>
                    <p:spPr>
                      <a:xfrm>
                        <a:off x="4718050" y="1111250"/>
                        <a:ext cx="3911600" cy="647700"/>
                      </a:xfrm>
                      <a:prstGeom prst="rect">
                        <a:avLst/>
                      </a:prstGeom>
                    </p:spPr>
                  </p:pic>
                </p:oleObj>
              </mc:Fallback>
            </mc:AlternateContent>
          </a:graphicData>
        </a:graphic>
      </p:graphicFrame>
    </p:spTree>
    <p:extLst>
      <p:ext uri="{BB962C8B-B14F-4D97-AF65-F5344CB8AC3E}">
        <p14:creationId xmlns:p14="http://schemas.microsoft.com/office/powerpoint/2010/main" val="9175904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C6E7DE8-3974-B198-0A33-3886DC08E4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880199-4180-0E43-F6BF-3B85CA66898A}"/>
              </a:ext>
            </a:extLst>
          </p:cNvPr>
          <p:cNvSpPr>
            <a:spLocks noGrp="1"/>
          </p:cNvSpPr>
          <p:nvPr>
            <p:ph type="title"/>
          </p:nvPr>
        </p:nvSpPr>
        <p:spPr/>
        <p:txBody>
          <a:bodyPr/>
          <a:lstStyle/>
          <a:p>
            <a:r>
              <a:rPr lang="en" dirty="0"/>
              <a:t>Model Sketch</a:t>
            </a:r>
            <a:endParaRPr lang="en-US" dirty="0"/>
          </a:p>
        </p:txBody>
      </p:sp>
      <p:sp>
        <p:nvSpPr>
          <p:cNvPr id="3" name="Text Placeholder 2">
            <a:extLst>
              <a:ext uri="{FF2B5EF4-FFF2-40B4-BE49-F238E27FC236}">
                <a16:creationId xmlns:a16="http://schemas.microsoft.com/office/drawing/2014/main" id="{AAAAFE48-FE7E-745F-8685-3DEC907BFE9F}"/>
              </a:ext>
            </a:extLst>
          </p:cNvPr>
          <p:cNvSpPr>
            <a:spLocks noGrp="1"/>
          </p:cNvSpPr>
          <p:nvPr>
            <p:ph type="body" idx="1"/>
          </p:nvPr>
        </p:nvSpPr>
        <p:spPr>
          <a:xfrm>
            <a:off x="456300" y="1799924"/>
            <a:ext cx="8225400" cy="2898551"/>
          </a:xfrm>
        </p:spPr>
        <p:txBody>
          <a:bodyPr/>
          <a:lstStyle/>
          <a:p>
            <a:pPr marL="63500" lvl="0" indent="0">
              <a:lnSpc>
                <a:spcPct val="100000"/>
              </a:lnSpc>
              <a:spcBef>
                <a:spcPts val="624"/>
              </a:spcBef>
              <a:buClr>
                <a:srgbClr val="91192A"/>
              </a:buClr>
              <a:buNone/>
            </a:pPr>
            <a:r>
              <a:rPr lang="en-US" dirty="0"/>
              <a:t>How does gravity influence the motion of your planet/moon in the solar system?</a:t>
            </a:r>
          </a:p>
          <a:p>
            <a:pPr lvl="0">
              <a:lnSpc>
                <a:spcPct val="100000"/>
              </a:lnSpc>
              <a:spcBef>
                <a:spcPts val="624"/>
              </a:spcBef>
              <a:buClr>
                <a:srgbClr val="91192A"/>
              </a:buClr>
            </a:pPr>
            <a:r>
              <a:rPr lang="en-US" i="1" dirty="0"/>
              <a:t>Gravity keeps the planet/moon in orbit around the Sun. Without it, the planet would just fly off into space. It also affects how fast the planet moves and how strong the pull is on objects on the surface.</a:t>
            </a:r>
          </a:p>
        </p:txBody>
      </p:sp>
      <p:sp>
        <p:nvSpPr>
          <p:cNvPr id="4" name="Title 1">
            <a:extLst>
              <a:ext uri="{FF2B5EF4-FFF2-40B4-BE49-F238E27FC236}">
                <a16:creationId xmlns:a16="http://schemas.microsoft.com/office/drawing/2014/main" id="{E588E1EB-74A1-A09A-4051-F3A14502AC6B}"/>
              </a:ext>
            </a:extLst>
          </p:cNvPr>
          <p:cNvSpPr txBox="1">
            <a:spLocks/>
          </p:cNvSpPr>
          <p:nvPr/>
        </p:nvSpPr>
        <p:spPr>
          <a:xfrm>
            <a:off x="451358" y="1184565"/>
            <a:ext cx="8225400" cy="81808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50000"/>
              </a:lnSpc>
              <a:spcBef>
                <a:spcPts val="0"/>
              </a:spcBef>
              <a:spcAft>
                <a:spcPts val="0"/>
              </a:spcAft>
              <a:buClr>
                <a:srgbClr val="91192A"/>
              </a:buClr>
              <a:buSzPts val="3600"/>
              <a:buFont typeface="Calibri"/>
              <a:buNone/>
              <a:defRPr sz="3600" b="0" i="0" u="none" strike="noStrike" cap="none">
                <a:solidFill>
                  <a:schemeClr val="accent3"/>
                </a:solidFill>
                <a:latin typeface="Calibri"/>
                <a:ea typeface="Calibri"/>
                <a:cs typeface="Calibri"/>
                <a:sym typeface="Calibri"/>
              </a:defRPr>
            </a:lvl1pPr>
            <a:lvl2pPr marR="0" lvl="1" algn="l" rtl="0" eaLnBrk="1" hangingPunct="1">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eaLnBrk="1" hangingPunct="1">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eaLnBrk="1" hangingPunct="1">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eaLnBrk="1" hangingPunct="1">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eaLnBrk="1" hangingPunct="1">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eaLnBrk="1" hangingPunct="1">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eaLnBrk="1" hangingPunct="1">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eaLnBrk="1" hangingPunct="1">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pPr>
              <a:lnSpc>
                <a:spcPct val="100000"/>
              </a:lnSpc>
            </a:pPr>
            <a:r>
              <a:rPr lang="en" dirty="0"/>
              <a:t>(Question With Sample Response)</a:t>
            </a:r>
            <a:endParaRPr lang="en-US" dirty="0"/>
          </a:p>
        </p:txBody>
      </p:sp>
    </p:spTree>
    <p:extLst>
      <p:ext uri="{BB962C8B-B14F-4D97-AF65-F5344CB8AC3E}">
        <p14:creationId xmlns:p14="http://schemas.microsoft.com/office/powerpoint/2010/main" val="635439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3595B-121A-BF3B-6A03-6325E0B85B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4E2FC0-B84D-E4E7-2B4B-BA2D4996D00F}"/>
              </a:ext>
            </a:extLst>
          </p:cNvPr>
          <p:cNvSpPr>
            <a:spLocks noGrp="1"/>
          </p:cNvSpPr>
          <p:nvPr>
            <p:ph type="title"/>
          </p:nvPr>
        </p:nvSpPr>
        <p:spPr/>
        <p:txBody>
          <a:bodyPr/>
          <a:lstStyle/>
          <a:p>
            <a:r>
              <a:rPr lang="en" dirty="0"/>
              <a:t>Final Reflection</a:t>
            </a:r>
            <a:endParaRPr lang="en-US" dirty="0"/>
          </a:p>
        </p:txBody>
      </p:sp>
      <p:sp>
        <p:nvSpPr>
          <p:cNvPr id="3" name="Text Placeholder 2">
            <a:extLst>
              <a:ext uri="{FF2B5EF4-FFF2-40B4-BE49-F238E27FC236}">
                <a16:creationId xmlns:a16="http://schemas.microsoft.com/office/drawing/2014/main" id="{B7A64620-2882-D60B-A103-DFA62F3362CD}"/>
              </a:ext>
            </a:extLst>
          </p:cNvPr>
          <p:cNvSpPr>
            <a:spLocks noGrp="1"/>
          </p:cNvSpPr>
          <p:nvPr>
            <p:ph type="body" idx="1"/>
          </p:nvPr>
        </p:nvSpPr>
        <p:spPr>
          <a:xfrm>
            <a:off x="456300" y="1263110"/>
            <a:ext cx="8225400" cy="3435365"/>
          </a:xfrm>
        </p:spPr>
        <p:txBody>
          <a:bodyPr/>
          <a:lstStyle/>
          <a:p>
            <a:pPr lvl="0">
              <a:lnSpc>
                <a:spcPct val="100000"/>
              </a:lnSpc>
              <a:spcBef>
                <a:spcPts val="624"/>
              </a:spcBef>
              <a:buClr>
                <a:srgbClr val="91192A"/>
              </a:buClr>
            </a:pPr>
            <a:r>
              <a:rPr lang="en-US" dirty="0"/>
              <a:t>How did using scientific notation help you understand the scale of space?</a:t>
            </a:r>
          </a:p>
          <a:p>
            <a:pPr lvl="0">
              <a:lnSpc>
                <a:spcPct val="100000"/>
              </a:lnSpc>
              <a:spcBef>
                <a:spcPts val="624"/>
              </a:spcBef>
              <a:buClr>
                <a:srgbClr val="91192A"/>
              </a:buClr>
            </a:pPr>
            <a:r>
              <a:rPr lang="en-US" dirty="0"/>
              <a:t>What surprised you the most about the distances, sizes, or gravity that you calculated?</a:t>
            </a:r>
          </a:p>
        </p:txBody>
      </p:sp>
    </p:spTree>
    <p:extLst>
      <p:ext uri="{BB962C8B-B14F-4D97-AF65-F5344CB8AC3E}">
        <p14:creationId xmlns:p14="http://schemas.microsoft.com/office/powerpoint/2010/main" val="19307582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7CAC0-3850-FD67-A603-E529C326CF3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0A32AF3-86B8-A1B8-AE3E-D347D3D37ED3}"/>
              </a:ext>
            </a:extLst>
          </p:cNvPr>
          <p:cNvSpPr>
            <a:spLocks noGrp="1"/>
          </p:cNvSpPr>
          <p:nvPr>
            <p:ph type="body" idx="1"/>
          </p:nvPr>
        </p:nvSpPr>
        <p:spPr>
          <a:xfrm>
            <a:off x="456300" y="1263110"/>
            <a:ext cx="8225400" cy="3435365"/>
          </a:xfrm>
        </p:spPr>
        <p:txBody>
          <a:bodyPr/>
          <a:lstStyle/>
          <a:p>
            <a:pPr marL="63500" lvl="0" indent="0">
              <a:lnSpc>
                <a:spcPct val="114000"/>
              </a:lnSpc>
              <a:spcBef>
                <a:spcPts val="624"/>
              </a:spcBef>
              <a:buClr>
                <a:srgbClr val="91192A"/>
              </a:buClr>
              <a:buNone/>
            </a:pPr>
            <a:r>
              <a:rPr lang="en-US" dirty="0"/>
              <a:t>Draw a line, dividing your paper into 2 sections.</a:t>
            </a:r>
            <a:endParaRPr lang="en-US" i="1" dirty="0"/>
          </a:p>
        </p:txBody>
      </p:sp>
      <p:sp>
        <p:nvSpPr>
          <p:cNvPr id="5" name="Text Placeholder 2">
            <a:extLst>
              <a:ext uri="{FF2B5EF4-FFF2-40B4-BE49-F238E27FC236}">
                <a16:creationId xmlns:a16="http://schemas.microsoft.com/office/drawing/2014/main" id="{4BACA330-B6B7-D222-6387-58C8B049BCEB}"/>
              </a:ext>
            </a:extLst>
          </p:cNvPr>
          <p:cNvSpPr txBox="1">
            <a:spLocks/>
          </p:cNvSpPr>
          <p:nvPr/>
        </p:nvSpPr>
        <p:spPr>
          <a:xfrm>
            <a:off x="456175" y="1860884"/>
            <a:ext cx="3647396" cy="2837591"/>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eaLnBrk="1" hangingPunct="1">
              <a:lnSpc>
                <a:spcPct val="150000"/>
              </a:lnSpc>
              <a:spcBef>
                <a:spcPts val="0"/>
              </a:spcBef>
              <a:spcAft>
                <a:spcPts val="0"/>
              </a:spcAft>
              <a:buClr>
                <a:schemeClr val="accent3"/>
              </a:buClr>
              <a:buSzPts val="2600"/>
              <a:buFont typeface="System Font Regular"/>
              <a:buChar char="●"/>
              <a:defRPr sz="2600" b="0" i="0" u="none" strike="noStrike" cap="none" spc="0">
                <a:ln>
                  <a:noFill/>
                </a:ln>
                <a:solidFill>
                  <a:schemeClr val="tx1"/>
                </a:solidFill>
                <a:effectLst/>
                <a:latin typeface="Calibri"/>
                <a:ea typeface="Calibri"/>
                <a:cs typeface="Calibri"/>
                <a:sym typeface="Calibri"/>
              </a:defRPr>
            </a:lvl1pPr>
            <a:lvl2pPr marL="914400" marR="0" lvl="1" indent="-393700" algn="l" rtl="0" eaLnBrk="1" hangingPunct="1">
              <a:lnSpc>
                <a:spcPct val="150000"/>
              </a:lnSpc>
              <a:spcBef>
                <a:spcPts val="0"/>
              </a:spcBef>
              <a:spcAft>
                <a:spcPts val="0"/>
              </a:spcAft>
              <a:buClr>
                <a:schemeClr val="accent2"/>
              </a:buClr>
              <a:buSzPts val="2600"/>
              <a:buFont typeface="Courier New" panose="02070309020205020404" pitchFamily="49" charset="0"/>
              <a:buChar char="o"/>
              <a:defRPr sz="2600" b="0" i="0" u="none" strike="noStrike" cap="none">
                <a:solidFill>
                  <a:schemeClr val="dk1"/>
                </a:solidFill>
                <a:latin typeface="Calibri"/>
                <a:ea typeface="Calibri"/>
                <a:cs typeface="Calibri"/>
                <a:sym typeface="Calibri"/>
              </a:defRPr>
            </a:lvl2pPr>
            <a:lvl3pPr marL="1435100" marR="0" lvl="2" indent="-457200" algn="l" rtl="0" eaLnBrk="1" hangingPunct="1">
              <a:lnSpc>
                <a:spcPct val="150000"/>
              </a:lnSpc>
              <a:spcBef>
                <a:spcPts val="0"/>
              </a:spcBef>
              <a:spcAft>
                <a:spcPts val="0"/>
              </a:spcAft>
              <a:buClr>
                <a:schemeClr val="accent4"/>
              </a:buClr>
              <a:buSzPts val="2600"/>
              <a:buFont typeface="Wingdings" pitchFamily="2" charset="2"/>
              <a:buChar char="§"/>
              <a:defRPr sz="2600" b="0" i="0" u="none" strike="noStrike" cap="none">
                <a:solidFill>
                  <a:schemeClr val="dk1"/>
                </a:solidFill>
                <a:latin typeface="Calibri"/>
                <a:ea typeface="Calibri"/>
                <a:cs typeface="Calibri"/>
                <a:sym typeface="Calibri"/>
              </a:defRPr>
            </a:lvl3pPr>
            <a:lvl4pPr marL="1828800" marR="0" lvl="3" indent="-393700" algn="l" rtl="0" eaLnBrk="1" hangingPunct="1">
              <a:lnSpc>
                <a:spcPct val="15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eaLnBrk="1" hangingPunct="1">
              <a:lnSpc>
                <a:spcPct val="10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pPr>
              <a:lnSpc>
                <a:spcPct val="114000"/>
              </a:lnSpc>
              <a:spcBef>
                <a:spcPts val="624"/>
              </a:spcBef>
              <a:buClr>
                <a:srgbClr val="91192A"/>
              </a:buClr>
            </a:pPr>
            <a:r>
              <a:rPr lang="en-US" sz="2400" dirty="0"/>
              <a:t>On one side, draw a picture/symbol/emoji that represents how you feel </a:t>
            </a:r>
            <a:r>
              <a:rPr lang="en-US" sz="2400"/>
              <a:t>about what</a:t>
            </a:r>
            <a:br>
              <a:rPr lang="en-US" sz="2400"/>
            </a:br>
            <a:r>
              <a:rPr lang="en-US" sz="2400"/>
              <a:t>you </a:t>
            </a:r>
            <a:r>
              <a:rPr lang="en-US" sz="2400" dirty="0"/>
              <a:t>learned.</a:t>
            </a:r>
            <a:endParaRPr lang="en-US" sz="2400" i="1" dirty="0"/>
          </a:p>
        </p:txBody>
      </p:sp>
      <p:sp>
        <p:nvSpPr>
          <p:cNvPr id="6" name="Text Placeholder 2">
            <a:extLst>
              <a:ext uri="{FF2B5EF4-FFF2-40B4-BE49-F238E27FC236}">
                <a16:creationId xmlns:a16="http://schemas.microsoft.com/office/drawing/2014/main" id="{5938672C-02C5-947B-643E-FEACC4DF945E}"/>
              </a:ext>
            </a:extLst>
          </p:cNvPr>
          <p:cNvSpPr txBox="1">
            <a:spLocks/>
          </p:cNvSpPr>
          <p:nvPr/>
        </p:nvSpPr>
        <p:spPr>
          <a:xfrm>
            <a:off x="5082138" y="1860884"/>
            <a:ext cx="3291841" cy="2837590"/>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eaLnBrk="1" hangingPunct="1">
              <a:lnSpc>
                <a:spcPct val="150000"/>
              </a:lnSpc>
              <a:spcBef>
                <a:spcPts val="0"/>
              </a:spcBef>
              <a:spcAft>
                <a:spcPts val="0"/>
              </a:spcAft>
              <a:buClr>
                <a:schemeClr val="accent3"/>
              </a:buClr>
              <a:buSzPts val="2600"/>
              <a:buFont typeface="System Font Regular"/>
              <a:buChar char="●"/>
              <a:defRPr sz="2600" b="0" i="0" u="none" strike="noStrike" cap="none" spc="0">
                <a:ln>
                  <a:noFill/>
                </a:ln>
                <a:solidFill>
                  <a:schemeClr val="tx1"/>
                </a:solidFill>
                <a:effectLst/>
                <a:latin typeface="Calibri"/>
                <a:ea typeface="Calibri"/>
                <a:cs typeface="Calibri"/>
                <a:sym typeface="Calibri"/>
              </a:defRPr>
            </a:lvl1pPr>
            <a:lvl2pPr marL="914400" marR="0" lvl="1" indent="-393700" algn="l" rtl="0" eaLnBrk="1" hangingPunct="1">
              <a:lnSpc>
                <a:spcPct val="150000"/>
              </a:lnSpc>
              <a:spcBef>
                <a:spcPts val="0"/>
              </a:spcBef>
              <a:spcAft>
                <a:spcPts val="0"/>
              </a:spcAft>
              <a:buClr>
                <a:schemeClr val="accent2"/>
              </a:buClr>
              <a:buSzPts val="2600"/>
              <a:buFont typeface="Courier New" panose="02070309020205020404" pitchFamily="49" charset="0"/>
              <a:buChar char="o"/>
              <a:defRPr sz="2600" b="0" i="0" u="none" strike="noStrike" cap="none">
                <a:solidFill>
                  <a:schemeClr val="dk1"/>
                </a:solidFill>
                <a:latin typeface="Calibri"/>
                <a:ea typeface="Calibri"/>
                <a:cs typeface="Calibri"/>
                <a:sym typeface="Calibri"/>
              </a:defRPr>
            </a:lvl2pPr>
            <a:lvl3pPr marL="1435100" marR="0" lvl="2" indent="-457200" algn="l" rtl="0" eaLnBrk="1" hangingPunct="1">
              <a:lnSpc>
                <a:spcPct val="150000"/>
              </a:lnSpc>
              <a:spcBef>
                <a:spcPts val="0"/>
              </a:spcBef>
              <a:spcAft>
                <a:spcPts val="0"/>
              </a:spcAft>
              <a:buClr>
                <a:schemeClr val="accent4"/>
              </a:buClr>
              <a:buSzPts val="2600"/>
              <a:buFont typeface="Wingdings" pitchFamily="2" charset="2"/>
              <a:buChar char="§"/>
              <a:defRPr sz="2600" b="0" i="0" u="none" strike="noStrike" cap="none">
                <a:solidFill>
                  <a:schemeClr val="dk1"/>
                </a:solidFill>
                <a:latin typeface="Calibri"/>
                <a:ea typeface="Calibri"/>
                <a:cs typeface="Calibri"/>
                <a:sym typeface="Calibri"/>
              </a:defRPr>
            </a:lvl3pPr>
            <a:lvl4pPr marL="1828800" marR="0" lvl="3" indent="-393700" algn="l" rtl="0" eaLnBrk="1" hangingPunct="1">
              <a:lnSpc>
                <a:spcPct val="15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eaLnBrk="1" hangingPunct="1">
              <a:lnSpc>
                <a:spcPct val="10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pPr>
              <a:lnSpc>
                <a:spcPct val="114000"/>
              </a:lnSpc>
              <a:spcBef>
                <a:spcPts val="624"/>
              </a:spcBef>
              <a:buClr>
                <a:srgbClr val="91192A"/>
              </a:buClr>
            </a:pPr>
            <a:r>
              <a:rPr lang="en-US" sz="2400" dirty="0"/>
              <a:t>On the other side, write a sentence about what you are thinking about what you learned.</a:t>
            </a:r>
            <a:endParaRPr lang="en-US" sz="2400" i="1" dirty="0"/>
          </a:p>
        </p:txBody>
      </p:sp>
      <p:sp>
        <p:nvSpPr>
          <p:cNvPr id="2" name="Title 1">
            <a:extLst>
              <a:ext uri="{FF2B5EF4-FFF2-40B4-BE49-F238E27FC236}">
                <a16:creationId xmlns:a16="http://schemas.microsoft.com/office/drawing/2014/main" id="{A3A493D6-3944-E8E8-FE0F-CD4366862A48}"/>
              </a:ext>
            </a:extLst>
          </p:cNvPr>
          <p:cNvSpPr>
            <a:spLocks noGrp="1"/>
          </p:cNvSpPr>
          <p:nvPr>
            <p:ph type="title"/>
          </p:nvPr>
        </p:nvSpPr>
        <p:spPr/>
        <p:txBody>
          <a:bodyPr/>
          <a:lstStyle/>
          <a:p>
            <a:r>
              <a:rPr lang="en" dirty="0"/>
              <a:t>How Am I Feeling? What Am I Thinking?</a:t>
            </a:r>
            <a:endParaRPr lang="en-US" dirty="0"/>
          </a:p>
        </p:txBody>
      </p:sp>
      <p:pic>
        <p:nvPicPr>
          <p:cNvPr id="4" name="Picture 3" descr="A paper with a heart and a question mark&#10;&#10;AI-generated content may be incorrect.">
            <a:extLst>
              <a:ext uri="{FF2B5EF4-FFF2-40B4-BE49-F238E27FC236}">
                <a16:creationId xmlns:a16="http://schemas.microsoft.com/office/drawing/2014/main" id="{70ABBFC7-3A03-5466-6C1F-F9B9FC67A661}"/>
              </a:ext>
            </a:extLst>
          </p:cNvPr>
          <p:cNvPicPr>
            <a:picLocks noChangeAspect="1"/>
          </p:cNvPicPr>
          <p:nvPr/>
        </p:nvPicPr>
        <p:blipFill>
          <a:blip r:embed="rId3"/>
          <a:stretch>
            <a:fillRect/>
          </a:stretch>
        </p:blipFill>
        <p:spPr>
          <a:xfrm>
            <a:off x="3606634" y="3452191"/>
            <a:ext cx="1784960" cy="1360439"/>
          </a:xfrm>
          <a:prstGeom prst="rect">
            <a:avLst/>
          </a:prstGeom>
        </p:spPr>
      </p:pic>
    </p:spTree>
    <p:extLst>
      <p:ext uri="{BB962C8B-B14F-4D97-AF65-F5344CB8AC3E}">
        <p14:creationId xmlns:p14="http://schemas.microsoft.com/office/powerpoint/2010/main" val="1147924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D0D7A-01CD-D901-8167-229FDD4917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21B996-0FE3-5262-E817-A21035906995}"/>
              </a:ext>
            </a:extLst>
          </p:cNvPr>
          <p:cNvSpPr>
            <a:spLocks noGrp="1"/>
          </p:cNvSpPr>
          <p:nvPr>
            <p:ph type="title"/>
          </p:nvPr>
        </p:nvSpPr>
        <p:spPr/>
        <p:txBody>
          <a:bodyPr/>
          <a:lstStyle/>
          <a:p>
            <a:r>
              <a:rPr lang="en" dirty="0"/>
              <a:t>Fiction in the Facts</a:t>
            </a:r>
            <a:endParaRPr lang="en-US" dirty="0"/>
          </a:p>
        </p:txBody>
      </p:sp>
      <p:sp>
        <p:nvSpPr>
          <p:cNvPr id="3" name="Text Placeholder 2">
            <a:extLst>
              <a:ext uri="{FF2B5EF4-FFF2-40B4-BE49-F238E27FC236}">
                <a16:creationId xmlns:a16="http://schemas.microsoft.com/office/drawing/2014/main" id="{3BB62134-81E3-0B5E-3047-E2586CF07452}"/>
              </a:ext>
            </a:extLst>
          </p:cNvPr>
          <p:cNvSpPr>
            <a:spLocks noGrp="1"/>
          </p:cNvSpPr>
          <p:nvPr>
            <p:ph type="body" idx="1"/>
          </p:nvPr>
        </p:nvSpPr>
        <p:spPr>
          <a:xfrm>
            <a:off x="1945178" y="1263110"/>
            <a:ext cx="6736522" cy="3435365"/>
          </a:xfrm>
        </p:spPr>
        <p:txBody>
          <a:bodyPr/>
          <a:lstStyle/>
          <a:p>
            <a:pPr lvl="0">
              <a:lnSpc>
                <a:spcPct val="100000"/>
              </a:lnSpc>
              <a:spcBef>
                <a:spcPts val="624"/>
              </a:spcBef>
              <a:buClr>
                <a:srgbClr val="91192A"/>
              </a:buClr>
            </a:pPr>
            <a:r>
              <a:rPr lang="en-US" dirty="0"/>
              <a:t>Your group will visit 5 posters.</a:t>
            </a:r>
          </a:p>
          <a:p>
            <a:pPr lvl="0">
              <a:lnSpc>
                <a:spcPct val="100000"/>
              </a:lnSpc>
              <a:spcBef>
                <a:spcPts val="624"/>
              </a:spcBef>
              <a:buClr>
                <a:srgbClr val="91192A"/>
              </a:buClr>
            </a:pPr>
            <a:r>
              <a:rPr lang="en-US" dirty="0"/>
              <a:t>At each poster, you will read 3 statements:</a:t>
            </a:r>
          </a:p>
          <a:p>
            <a:pPr lvl="1">
              <a:lnSpc>
                <a:spcPct val="100000"/>
              </a:lnSpc>
              <a:spcBef>
                <a:spcPts val="480"/>
              </a:spcBef>
            </a:pPr>
            <a:r>
              <a:rPr lang="en-US" dirty="0"/>
              <a:t>2 statements are </a:t>
            </a:r>
            <a:r>
              <a:rPr lang="en-US" dirty="0">
                <a:highlight>
                  <a:srgbClr val="D9EAD3"/>
                </a:highlight>
              </a:rPr>
              <a:t>true</a:t>
            </a:r>
            <a:r>
              <a:rPr lang="en-US" dirty="0"/>
              <a:t>; 1 is </a:t>
            </a:r>
            <a:r>
              <a:rPr lang="en-US" dirty="0">
                <a:highlight>
                  <a:srgbClr val="F4C8C9"/>
                </a:highlight>
              </a:rPr>
              <a:t>false</a:t>
            </a:r>
          </a:p>
          <a:p>
            <a:pPr lvl="0">
              <a:lnSpc>
                <a:spcPct val="100000"/>
              </a:lnSpc>
              <a:spcBef>
                <a:spcPts val="624"/>
              </a:spcBef>
              <a:buClr>
                <a:srgbClr val="91192A"/>
              </a:buClr>
            </a:pPr>
            <a:r>
              <a:rPr lang="en-US" dirty="0"/>
              <a:t>Identify the false statement and then write 1–2 sentences explaining your thinking.</a:t>
            </a:r>
          </a:p>
        </p:txBody>
      </p:sp>
      <p:pic>
        <p:nvPicPr>
          <p:cNvPr id="6" name="Picture 5" descr="A hand with a finger pointing up&#10;&#10;AI-generated content may be incorrect.">
            <a:extLst>
              <a:ext uri="{FF2B5EF4-FFF2-40B4-BE49-F238E27FC236}">
                <a16:creationId xmlns:a16="http://schemas.microsoft.com/office/drawing/2014/main" id="{1012DE2C-594E-108B-5EAC-76EB4F0EC270}"/>
              </a:ext>
            </a:extLst>
          </p:cNvPr>
          <p:cNvPicPr>
            <a:picLocks noChangeAspect="1"/>
          </p:cNvPicPr>
          <p:nvPr/>
        </p:nvPicPr>
        <p:blipFill>
          <a:blip r:embed="rId3"/>
          <a:stretch>
            <a:fillRect/>
          </a:stretch>
        </p:blipFill>
        <p:spPr>
          <a:xfrm rot="1283498">
            <a:off x="469474" y="1714561"/>
            <a:ext cx="1812349" cy="3144258"/>
          </a:xfrm>
          <a:prstGeom prst="rect">
            <a:avLst/>
          </a:prstGeom>
        </p:spPr>
      </p:pic>
    </p:spTree>
    <p:extLst>
      <p:ext uri="{BB962C8B-B14F-4D97-AF65-F5344CB8AC3E}">
        <p14:creationId xmlns:p14="http://schemas.microsoft.com/office/powerpoint/2010/main" val="3397701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BF9FE-2BFB-AD75-4714-22529A9343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F4E857-F812-0ED8-49A4-07D11174783C}"/>
              </a:ext>
            </a:extLst>
          </p:cNvPr>
          <p:cNvSpPr>
            <a:spLocks noGrp="1"/>
          </p:cNvSpPr>
          <p:nvPr>
            <p:ph type="title"/>
          </p:nvPr>
        </p:nvSpPr>
        <p:spPr/>
        <p:txBody>
          <a:bodyPr/>
          <a:lstStyle/>
          <a:p>
            <a:r>
              <a:rPr lang="en" dirty="0"/>
              <a:t>Fiction in the Facts</a:t>
            </a:r>
            <a:endParaRPr lang="en-US" dirty="0"/>
          </a:p>
        </p:txBody>
      </p:sp>
      <p:sp>
        <p:nvSpPr>
          <p:cNvPr id="3" name="Text Placeholder 2">
            <a:extLst>
              <a:ext uri="{FF2B5EF4-FFF2-40B4-BE49-F238E27FC236}">
                <a16:creationId xmlns:a16="http://schemas.microsoft.com/office/drawing/2014/main" id="{DA8801D6-4A05-4B34-C52A-07DA7D730649}"/>
              </a:ext>
            </a:extLst>
          </p:cNvPr>
          <p:cNvSpPr>
            <a:spLocks noGrp="1"/>
          </p:cNvSpPr>
          <p:nvPr>
            <p:ph type="body" idx="1"/>
          </p:nvPr>
        </p:nvSpPr>
        <p:spPr>
          <a:xfrm>
            <a:off x="456174" y="1263111"/>
            <a:ext cx="8225526" cy="723571"/>
          </a:xfrm>
        </p:spPr>
        <p:txBody>
          <a:bodyPr/>
          <a:lstStyle/>
          <a:p>
            <a:pPr marL="63500" lvl="0" indent="0">
              <a:lnSpc>
                <a:spcPct val="100000"/>
              </a:lnSpc>
              <a:spcBef>
                <a:spcPts val="624"/>
              </a:spcBef>
              <a:buClr>
                <a:srgbClr val="91192A"/>
              </a:buClr>
              <a:buNone/>
            </a:pPr>
            <a:r>
              <a:rPr lang="en-US" dirty="0"/>
              <a:t>On a piece of paper, create the following table:</a:t>
            </a:r>
          </a:p>
        </p:txBody>
      </p:sp>
      <p:graphicFrame>
        <p:nvGraphicFramePr>
          <p:cNvPr id="5" name="Google Shape;84;p17">
            <a:extLst>
              <a:ext uri="{FF2B5EF4-FFF2-40B4-BE49-F238E27FC236}">
                <a16:creationId xmlns:a16="http://schemas.microsoft.com/office/drawing/2014/main" id="{A1A1849B-5996-3719-B19C-0A43585C0B55}"/>
              </a:ext>
            </a:extLst>
          </p:cNvPr>
          <p:cNvGraphicFramePr/>
          <p:nvPr>
            <p:extLst>
              <p:ext uri="{D42A27DB-BD31-4B8C-83A1-F6EECF244321}">
                <p14:modId xmlns:p14="http://schemas.microsoft.com/office/powerpoint/2010/main" val="2363349431"/>
              </p:ext>
            </p:extLst>
          </p:nvPr>
        </p:nvGraphicFramePr>
        <p:xfrm>
          <a:off x="620453" y="1939492"/>
          <a:ext cx="6793298" cy="2743020"/>
        </p:xfrm>
        <a:graphic>
          <a:graphicData uri="http://schemas.openxmlformats.org/drawingml/2006/table">
            <a:tbl>
              <a:tblPr>
                <a:noFill/>
                <a:tableStyleId>{BEDF182F-1DE7-4F13-8AA3-002D9E3B458A}</a:tableStyleId>
              </a:tblPr>
              <a:tblGrid>
                <a:gridCol w="999111">
                  <a:extLst>
                    <a:ext uri="{9D8B030D-6E8A-4147-A177-3AD203B41FA5}">
                      <a16:colId xmlns:a16="http://schemas.microsoft.com/office/drawing/2014/main" val="20000"/>
                    </a:ext>
                  </a:extLst>
                </a:gridCol>
                <a:gridCol w="999111">
                  <a:extLst>
                    <a:ext uri="{9D8B030D-6E8A-4147-A177-3AD203B41FA5}">
                      <a16:colId xmlns:a16="http://schemas.microsoft.com/office/drawing/2014/main" val="20001"/>
                    </a:ext>
                  </a:extLst>
                </a:gridCol>
                <a:gridCol w="4795076">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sz="1800" b="1" dirty="0">
                          <a:solidFill>
                            <a:schemeClr val="lt1"/>
                          </a:solidFill>
                          <a:latin typeface="Calibri"/>
                          <a:ea typeface="Calibri"/>
                          <a:cs typeface="Calibri"/>
                          <a:sym typeface="Calibri"/>
                        </a:rPr>
                        <a:t>Poster</a:t>
                      </a:r>
                      <a:endParaRPr sz="1800" b="1" dirty="0">
                        <a:solidFill>
                          <a:schemeClr val="lt1"/>
                        </a:solidFill>
                        <a:latin typeface="Calibri"/>
                        <a:ea typeface="Calibri"/>
                        <a:cs typeface="Calibri"/>
                        <a:sym typeface="Calibri"/>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275781"/>
                    </a:solidFill>
                  </a:tcPr>
                </a:tc>
                <a:tc>
                  <a:txBody>
                    <a:bodyPr/>
                    <a:lstStyle/>
                    <a:p>
                      <a:pPr marL="0" lvl="0" indent="0" algn="ctr" rtl="0">
                        <a:spcBef>
                          <a:spcPts val="0"/>
                        </a:spcBef>
                        <a:spcAft>
                          <a:spcPts val="0"/>
                        </a:spcAft>
                        <a:buNone/>
                      </a:pPr>
                      <a:r>
                        <a:rPr lang="en" sz="1800" b="1" dirty="0">
                          <a:solidFill>
                            <a:schemeClr val="lt1"/>
                          </a:solidFill>
                          <a:latin typeface="Calibri"/>
                          <a:ea typeface="Calibri"/>
                          <a:cs typeface="Calibri"/>
                          <a:sym typeface="Calibri"/>
                        </a:rPr>
                        <a:t>False</a:t>
                      </a:r>
                      <a:endParaRPr sz="1800" b="1" dirty="0">
                        <a:solidFill>
                          <a:schemeClr val="lt1"/>
                        </a:solidFill>
                        <a:latin typeface="Calibri"/>
                        <a:ea typeface="Calibri"/>
                        <a:cs typeface="Calibri"/>
                        <a:sym typeface="Calibri"/>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275781"/>
                    </a:solidFill>
                  </a:tcPr>
                </a:tc>
                <a:tc>
                  <a:txBody>
                    <a:bodyPr/>
                    <a:lstStyle/>
                    <a:p>
                      <a:pPr marL="0" lvl="0" indent="0" algn="ctr" rtl="0">
                        <a:spcBef>
                          <a:spcPts val="0"/>
                        </a:spcBef>
                        <a:spcAft>
                          <a:spcPts val="0"/>
                        </a:spcAft>
                        <a:buNone/>
                      </a:pPr>
                      <a:r>
                        <a:rPr lang="en" sz="1800" b="1" dirty="0">
                          <a:solidFill>
                            <a:schemeClr val="lt1"/>
                          </a:solidFill>
                          <a:latin typeface="Calibri"/>
                          <a:ea typeface="Calibri"/>
                          <a:cs typeface="Calibri"/>
                          <a:sym typeface="Calibri"/>
                        </a:rPr>
                        <a:t>Reasoning</a:t>
                      </a:r>
                      <a:endParaRPr sz="1800" b="1" dirty="0">
                        <a:solidFill>
                          <a:schemeClr val="lt1"/>
                        </a:solidFill>
                        <a:latin typeface="Calibri"/>
                        <a:ea typeface="Calibri"/>
                        <a:cs typeface="Calibri"/>
                        <a:sym typeface="Calibri"/>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275781"/>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sz="1800" b="1" dirty="0">
                        <a:solidFill>
                          <a:schemeClr val="accent3"/>
                        </a:solidFill>
                        <a:latin typeface="Calibri"/>
                        <a:ea typeface="Calibri"/>
                        <a:cs typeface="Calibri"/>
                        <a:sym typeface="Calibri"/>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lvl="0" indent="0" algn="l" rtl="0">
                        <a:spcBef>
                          <a:spcPts val="0"/>
                        </a:spcBef>
                        <a:spcAft>
                          <a:spcPts val="0"/>
                        </a:spcAft>
                        <a:buNone/>
                      </a:pPr>
                      <a:endParaRPr sz="1800" dirty="0">
                        <a:solidFill>
                          <a:schemeClr val="tx1"/>
                        </a:solidFill>
                        <a:latin typeface="Calibri" panose="020F0502020204030204" pitchFamily="34" charset="0"/>
                        <a:cs typeface="Calibri" panose="020F0502020204030204" pitchFamily="34" charset="0"/>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lvl="0" indent="0" algn="l" rtl="0">
                        <a:spcBef>
                          <a:spcPts val="0"/>
                        </a:spcBef>
                        <a:spcAft>
                          <a:spcPts val="0"/>
                        </a:spcAft>
                        <a:buNone/>
                      </a:pPr>
                      <a:endParaRPr dirty="0"/>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sz="1800" b="1" dirty="0">
                        <a:solidFill>
                          <a:schemeClr val="accent3"/>
                        </a:solidFill>
                        <a:latin typeface="Calibri"/>
                        <a:ea typeface="Calibri"/>
                        <a:cs typeface="Calibri"/>
                        <a:sym typeface="Calibri"/>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lvl="0" indent="0" algn="l" rtl="0">
                        <a:spcBef>
                          <a:spcPts val="0"/>
                        </a:spcBef>
                        <a:spcAft>
                          <a:spcPts val="0"/>
                        </a:spcAft>
                        <a:buNone/>
                      </a:pPr>
                      <a:endParaRPr dirty="0"/>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lvl="0" indent="0" algn="l" rtl="0">
                        <a:spcBef>
                          <a:spcPts val="0"/>
                        </a:spcBef>
                        <a:spcAft>
                          <a:spcPts val="0"/>
                        </a:spcAft>
                        <a:buNone/>
                      </a:pPr>
                      <a:endParaRPr dirty="0"/>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sz="1800" b="1" dirty="0">
                        <a:solidFill>
                          <a:schemeClr val="accent3"/>
                        </a:solidFill>
                        <a:latin typeface="Calibri"/>
                        <a:ea typeface="Calibri"/>
                        <a:cs typeface="Calibri"/>
                        <a:sym typeface="Calibri"/>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lvl="0" indent="0" algn="l" rtl="0">
                        <a:spcBef>
                          <a:spcPts val="0"/>
                        </a:spcBef>
                        <a:spcAft>
                          <a:spcPts val="0"/>
                        </a:spcAft>
                        <a:buNone/>
                      </a:pPr>
                      <a:endParaRPr dirty="0"/>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lvl="0" indent="0" algn="l" rtl="0">
                        <a:spcBef>
                          <a:spcPts val="0"/>
                        </a:spcBef>
                        <a:spcAft>
                          <a:spcPts val="0"/>
                        </a:spcAft>
                        <a:buNone/>
                      </a:pPr>
                      <a:endParaRPr dirty="0"/>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702349221"/>
                  </a:ext>
                </a:extLst>
              </a:tr>
              <a:tr h="381000">
                <a:tc>
                  <a:txBody>
                    <a:bodyPr/>
                    <a:lstStyle/>
                    <a:p>
                      <a:pPr marL="0" lvl="0" indent="0" algn="l" rtl="0">
                        <a:spcBef>
                          <a:spcPts val="0"/>
                        </a:spcBef>
                        <a:spcAft>
                          <a:spcPts val="0"/>
                        </a:spcAft>
                        <a:buNone/>
                      </a:pPr>
                      <a:endParaRPr sz="1800" b="1" dirty="0">
                        <a:solidFill>
                          <a:schemeClr val="accent3"/>
                        </a:solidFill>
                        <a:latin typeface="Calibri"/>
                        <a:ea typeface="Calibri"/>
                        <a:cs typeface="Calibri"/>
                        <a:sym typeface="Calibri"/>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lvl="0" indent="0" algn="l" rtl="0">
                        <a:spcBef>
                          <a:spcPts val="0"/>
                        </a:spcBef>
                        <a:spcAft>
                          <a:spcPts val="0"/>
                        </a:spcAft>
                        <a:buNone/>
                      </a:pPr>
                      <a:endParaRPr dirty="0"/>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lvl="0" indent="0" algn="l" rtl="0">
                        <a:spcBef>
                          <a:spcPts val="0"/>
                        </a:spcBef>
                        <a:spcAft>
                          <a:spcPts val="0"/>
                        </a:spcAft>
                        <a:buNone/>
                      </a:pPr>
                      <a:endParaRPr dirty="0"/>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05477946"/>
                  </a:ext>
                </a:extLst>
              </a:tr>
              <a:tr h="381000">
                <a:tc>
                  <a:txBody>
                    <a:bodyPr/>
                    <a:lstStyle/>
                    <a:p>
                      <a:pPr marL="0" lvl="0" indent="0" algn="l" rtl="0">
                        <a:spcBef>
                          <a:spcPts val="0"/>
                        </a:spcBef>
                        <a:spcAft>
                          <a:spcPts val="0"/>
                        </a:spcAft>
                        <a:buNone/>
                      </a:pPr>
                      <a:endParaRPr sz="1800" b="1" dirty="0">
                        <a:solidFill>
                          <a:schemeClr val="accent3"/>
                        </a:solidFill>
                        <a:latin typeface="Calibri"/>
                        <a:ea typeface="Calibri"/>
                        <a:cs typeface="Calibri"/>
                        <a:sym typeface="Calibri"/>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lvl="0" indent="0" algn="l" rtl="0">
                        <a:spcBef>
                          <a:spcPts val="0"/>
                        </a:spcBef>
                        <a:spcAft>
                          <a:spcPts val="0"/>
                        </a:spcAft>
                        <a:buNone/>
                      </a:pPr>
                      <a:endParaRPr dirty="0"/>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lvl="0" indent="0" algn="l" rtl="0">
                        <a:spcBef>
                          <a:spcPts val="0"/>
                        </a:spcBef>
                        <a:spcAft>
                          <a:spcPts val="0"/>
                        </a:spcAft>
                        <a:buNone/>
                      </a:pPr>
                      <a:endParaRPr dirty="0"/>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10780685"/>
                  </a:ext>
                </a:extLst>
              </a:tr>
            </a:tbl>
          </a:graphicData>
        </a:graphic>
      </p:graphicFrame>
      <p:pic>
        <p:nvPicPr>
          <p:cNvPr id="6" name="Picture 5" descr="A hand with a finger pointing up&#10;&#10;AI-generated content may be incorrect.">
            <a:extLst>
              <a:ext uri="{FF2B5EF4-FFF2-40B4-BE49-F238E27FC236}">
                <a16:creationId xmlns:a16="http://schemas.microsoft.com/office/drawing/2014/main" id="{D225CE9D-F664-FEE5-FF73-B7A5ADAF8AA9}"/>
              </a:ext>
            </a:extLst>
          </p:cNvPr>
          <p:cNvPicPr>
            <a:picLocks noChangeAspect="1"/>
          </p:cNvPicPr>
          <p:nvPr/>
        </p:nvPicPr>
        <p:blipFill>
          <a:blip r:embed="rId3"/>
          <a:stretch>
            <a:fillRect/>
          </a:stretch>
        </p:blipFill>
        <p:spPr>
          <a:xfrm rot="19877373">
            <a:off x="7484839" y="286557"/>
            <a:ext cx="1125770" cy="1953108"/>
          </a:xfrm>
          <a:prstGeom prst="rect">
            <a:avLst/>
          </a:prstGeom>
        </p:spPr>
      </p:pic>
    </p:spTree>
    <p:extLst>
      <p:ext uri="{BB962C8B-B14F-4D97-AF65-F5344CB8AC3E}">
        <p14:creationId xmlns:p14="http://schemas.microsoft.com/office/powerpoint/2010/main" val="4069625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C04FB-87FA-57E8-FC44-A5C1888665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C900D5-2B54-0304-5BA8-083960A6ADCB}"/>
              </a:ext>
            </a:extLst>
          </p:cNvPr>
          <p:cNvSpPr>
            <a:spLocks noGrp="1"/>
          </p:cNvSpPr>
          <p:nvPr>
            <p:ph type="title"/>
          </p:nvPr>
        </p:nvSpPr>
        <p:spPr/>
        <p:txBody>
          <a:bodyPr/>
          <a:lstStyle/>
          <a:p>
            <a:r>
              <a:rPr lang="en" dirty="0"/>
              <a:t>Fiction in the Facts</a:t>
            </a:r>
            <a:endParaRPr lang="en-US" dirty="0"/>
          </a:p>
        </p:txBody>
      </p:sp>
      <p:sp>
        <p:nvSpPr>
          <p:cNvPr id="3" name="Text Placeholder 2">
            <a:extLst>
              <a:ext uri="{FF2B5EF4-FFF2-40B4-BE49-F238E27FC236}">
                <a16:creationId xmlns:a16="http://schemas.microsoft.com/office/drawing/2014/main" id="{6DCEA25A-0217-6E75-A099-84C850837E48}"/>
              </a:ext>
            </a:extLst>
          </p:cNvPr>
          <p:cNvSpPr>
            <a:spLocks noGrp="1"/>
          </p:cNvSpPr>
          <p:nvPr>
            <p:ph type="body" idx="1"/>
          </p:nvPr>
        </p:nvSpPr>
        <p:spPr>
          <a:xfrm>
            <a:off x="456174" y="1263111"/>
            <a:ext cx="8225526" cy="736728"/>
          </a:xfrm>
        </p:spPr>
        <p:txBody>
          <a:bodyPr/>
          <a:lstStyle/>
          <a:p>
            <a:pPr marL="63500" lvl="0" indent="0">
              <a:lnSpc>
                <a:spcPct val="100000"/>
              </a:lnSpc>
              <a:spcBef>
                <a:spcPts val="624"/>
              </a:spcBef>
              <a:buClr>
                <a:srgbClr val="91192A"/>
              </a:buClr>
              <a:buNone/>
            </a:pPr>
            <a:r>
              <a:rPr lang="en-US" dirty="0"/>
              <a:t>Visit each poster and complete your table.</a:t>
            </a:r>
          </a:p>
        </p:txBody>
      </p:sp>
      <p:graphicFrame>
        <p:nvGraphicFramePr>
          <p:cNvPr id="5" name="Google Shape;84;p17">
            <a:extLst>
              <a:ext uri="{FF2B5EF4-FFF2-40B4-BE49-F238E27FC236}">
                <a16:creationId xmlns:a16="http://schemas.microsoft.com/office/drawing/2014/main" id="{E35DE60B-49E1-B8FA-6904-2A6E7C39CAC5}"/>
              </a:ext>
            </a:extLst>
          </p:cNvPr>
          <p:cNvGraphicFramePr/>
          <p:nvPr>
            <p:extLst>
              <p:ext uri="{D42A27DB-BD31-4B8C-83A1-F6EECF244321}">
                <p14:modId xmlns:p14="http://schemas.microsoft.com/office/powerpoint/2010/main" val="3944502968"/>
              </p:ext>
            </p:extLst>
          </p:nvPr>
        </p:nvGraphicFramePr>
        <p:xfrm>
          <a:off x="620453" y="1939492"/>
          <a:ext cx="6793298" cy="914340"/>
        </p:xfrm>
        <a:graphic>
          <a:graphicData uri="http://schemas.openxmlformats.org/drawingml/2006/table">
            <a:tbl>
              <a:tblPr>
                <a:noFill/>
                <a:tableStyleId>{BEDF182F-1DE7-4F13-8AA3-002D9E3B458A}</a:tableStyleId>
              </a:tblPr>
              <a:tblGrid>
                <a:gridCol w="999111">
                  <a:extLst>
                    <a:ext uri="{9D8B030D-6E8A-4147-A177-3AD203B41FA5}">
                      <a16:colId xmlns:a16="http://schemas.microsoft.com/office/drawing/2014/main" val="20000"/>
                    </a:ext>
                  </a:extLst>
                </a:gridCol>
                <a:gridCol w="999111">
                  <a:extLst>
                    <a:ext uri="{9D8B030D-6E8A-4147-A177-3AD203B41FA5}">
                      <a16:colId xmlns:a16="http://schemas.microsoft.com/office/drawing/2014/main" val="20001"/>
                    </a:ext>
                  </a:extLst>
                </a:gridCol>
                <a:gridCol w="4795076">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sz="1800" b="1" dirty="0">
                          <a:solidFill>
                            <a:schemeClr val="lt1"/>
                          </a:solidFill>
                          <a:latin typeface="Calibri"/>
                          <a:ea typeface="Calibri"/>
                          <a:cs typeface="Calibri"/>
                          <a:sym typeface="Calibri"/>
                        </a:rPr>
                        <a:t>Poster</a:t>
                      </a:r>
                      <a:endParaRPr sz="1800" b="1" dirty="0">
                        <a:solidFill>
                          <a:schemeClr val="lt1"/>
                        </a:solidFill>
                        <a:latin typeface="Calibri"/>
                        <a:ea typeface="Calibri"/>
                        <a:cs typeface="Calibri"/>
                        <a:sym typeface="Calibri"/>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275781"/>
                    </a:solidFill>
                  </a:tcPr>
                </a:tc>
                <a:tc>
                  <a:txBody>
                    <a:bodyPr/>
                    <a:lstStyle/>
                    <a:p>
                      <a:pPr marL="0" lvl="0" indent="0" algn="ctr" rtl="0">
                        <a:spcBef>
                          <a:spcPts val="0"/>
                        </a:spcBef>
                        <a:spcAft>
                          <a:spcPts val="0"/>
                        </a:spcAft>
                        <a:buNone/>
                      </a:pPr>
                      <a:r>
                        <a:rPr lang="en" sz="1800" b="1" dirty="0">
                          <a:solidFill>
                            <a:schemeClr val="lt1"/>
                          </a:solidFill>
                          <a:latin typeface="Calibri"/>
                          <a:ea typeface="Calibri"/>
                          <a:cs typeface="Calibri"/>
                          <a:sym typeface="Calibri"/>
                        </a:rPr>
                        <a:t>False</a:t>
                      </a:r>
                      <a:endParaRPr sz="1800" b="1" dirty="0">
                        <a:solidFill>
                          <a:schemeClr val="lt1"/>
                        </a:solidFill>
                        <a:latin typeface="Calibri"/>
                        <a:ea typeface="Calibri"/>
                        <a:cs typeface="Calibri"/>
                        <a:sym typeface="Calibri"/>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275781"/>
                    </a:solidFill>
                  </a:tcPr>
                </a:tc>
                <a:tc>
                  <a:txBody>
                    <a:bodyPr/>
                    <a:lstStyle/>
                    <a:p>
                      <a:pPr marL="0" lvl="0" indent="0" algn="ctr" rtl="0">
                        <a:spcBef>
                          <a:spcPts val="0"/>
                        </a:spcBef>
                        <a:spcAft>
                          <a:spcPts val="0"/>
                        </a:spcAft>
                        <a:buNone/>
                      </a:pPr>
                      <a:r>
                        <a:rPr lang="en" sz="1800" b="1" dirty="0">
                          <a:solidFill>
                            <a:schemeClr val="lt1"/>
                          </a:solidFill>
                          <a:latin typeface="Calibri"/>
                          <a:ea typeface="Calibri"/>
                          <a:cs typeface="Calibri"/>
                          <a:sym typeface="Calibri"/>
                        </a:rPr>
                        <a:t>Reasoning</a:t>
                      </a:r>
                      <a:endParaRPr sz="1800" b="1" dirty="0">
                        <a:solidFill>
                          <a:schemeClr val="lt1"/>
                        </a:solidFill>
                        <a:latin typeface="Calibri"/>
                        <a:ea typeface="Calibri"/>
                        <a:cs typeface="Calibri"/>
                        <a:sym typeface="Calibri"/>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275781"/>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sz="1800" b="1" dirty="0">
                        <a:solidFill>
                          <a:schemeClr val="accent3"/>
                        </a:solidFill>
                        <a:latin typeface="Calibri"/>
                        <a:ea typeface="Calibri"/>
                        <a:cs typeface="Calibri"/>
                        <a:sym typeface="Calibri"/>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lvl="0" indent="0" algn="l" rtl="0">
                        <a:spcBef>
                          <a:spcPts val="0"/>
                        </a:spcBef>
                        <a:spcAft>
                          <a:spcPts val="0"/>
                        </a:spcAft>
                        <a:buNone/>
                      </a:pPr>
                      <a:endParaRPr sz="1800" dirty="0">
                        <a:solidFill>
                          <a:schemeClr val="tx1"/>
                        </a:solidFill>
                        <a:latin typeface="Calibri" panose="020F0502020204030204" pitchFamily="34" charset="0"/>
                        <a:cs typeface="Calibri" panose="020F0502020204030204" pitchFamily="34" charset="0"/>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lvl="0" indent="0" algn="l" rtl="0">
                        <a:spcBef>
                          <a:spcPts val="0"/>
                        </a:spcBef>
                        <a:spcAft>
                          <a:spcPts val="0"/>
                        </a:spcAft>
                        <a:buNone/>
                      </a:pPr>
                      <a:endParaRPr dirty="0"/>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cxnSp>
        <p:nvCxnSpPr>
          <p:cNvPr id="11" name="Straight Arrow Connector 10">
            <a:extLst>
              <a:ext uri="{FF2B5EF4-FFF2-40B4-BE49-F238E27FC236}">
                <a16:creationId xmlns:a16="http://schemas.microsoft.com/office/drawing/2014/main" id="{0F560632-3E49-3A1C-DDB9-BB9F3CF56DA2}"/>
              </a:ext>
            </a:extLst>
          </p:cNvPr>
          <p:cNvCxnSpPr/>
          <p:nvPr/>
        </p:nvCxnSpPr>
        <p:spPr>
          <a:xfrm flipV="1">
            <a:off x="730204" y="2644365"/>
            <a:ext cx="302608" cy="776411"/>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cxnSp>
        <p:nvCxnSpPr>
          <p:cNvPr id="12" name="Straight Arrow Connector 11">
            <a:extLst>
              <a:ext uri="{FF2B5EF4-FFF2-40B4-BE49-F238E27FC236}">
                <a16:creationId xmlns:a16="http://schemas.microsoft.com/office/drawing/2014/main" id="{8BB291B5-2131-C7AD-C1CE-4608153AB8F7}"/>
              </a:ext>
            </a:extLst>
          </p:cNvPr>
          <p:cNvCxnSpPr>
            <a:cxnSpLocks/>
          </p:cNvCxnSpPr>
          <p:nvPr/>
        </p:nvCxnSpPr>
        <p:spPr>
          <a:xfrm flipH="1" flipV="1">
            <a:off x="2111928" y="2644364"/>
            <a:ext cx="578645" cy="776412"/>
          </a:xfrm>
          <a:prstGeom prst="straightConnector1">
            <a:avLst/>
          </a:prstGeom>
          <a:ln>
            <a:solidFill>
              <a:schemeClr val="accent3"/>
            </a:solidFill>
            <a:tailEnd type="triangle"/>
          </a:ln>
        </p:spPr>
        <p:style>
          <a:lnRef idx="3">
            <a:schemeClr val="accent3"/>
          </a:lnRef>
          <a:fillRef idx="0">
            <a:schemeClr val="accent3"/>
          </a:fillRef>
          <a:effectRef idx="2">
            <a:schemeClr val="accent3"/>
          </a:effectRef>
          <a:fontRef idx="minor">
            <a:schemeClr val="tx1"/>
          </a:fontRef>
        </p:style>
      </p:cxnSp>
      <p:cxnSp>
        <p:nvCxnSpPr>
          <p:cNvPr id="14" name="Straight Arrow Connector 13">
            <a:extLst>
              <a:ext uri="{FF2B5EF4-FFF2-40B4-BE49-F238E27FC236}">
                <a16:creationId xmlns:a16="http://schemas.microsoft.com/office/drawing/2014/main" id="{EFAE22C6-2A6D-4F25-020D-C93FA5E6BA05}"/>
              </a:ext>
            </a:extLst>
          </p:cNvPr>
          <p:cNvCxnSpPr>
            <a:cxnSpLocks/>
          </p:cNvCxnSpPr>
          <p:nvPr/>
        </p:nvCxnSpPr>
        <p:spPr>
          <a:xfrm flipH="1" flipV="1">
            <a:off x="5068204" y="2650424"/>
            <a:ext cx="289451" cy="770352"/>
          </a:xfrm>
          <a:prstGeom prst="straightConnector1">
            <a:avLst/>
          </a:prstGeom>
          <a:ln>
            <a:solidFill>
              <a:schemeClr val="accent4"/>
            </a:solidFill>
            <a:tailEnd type="triangle"/>
          </a:ln>
        </p:spPr>
        <p:style>
          <a:lnRef idx="3">
            <a:schemeClr val="accent3"/>
          </a:lnRef>
          <a:fillRef idx="0">
            <a:schemeClr val="accent3"/>
          </a:fillRef>
          <a:effectRef idx="2">
            <a:schemeClr val="accent3"/>
          </a:effectRef>
          <a:fontRef idx="minor">
            <a:schemeClr val="tx1"/>
          </a:fontRef>
        </p:style>
      </p:cxnSp>
      <p:sp>
        <p:nvSpPr>
          <p:cNvPr id="7" name="Rectangle: Rounded Corners 6">
            <a:extLst>
              <a:ext uri="{FF2B5EF4-FFF2-40B4-BE49-F238E27FC236}">
                <a16:creationId xmlns:a16="http://schemas.microsoft.com/office/drawing/2014/main" id="{C64E7948-1D10-CD65-01F6-A121E8748388}"/>
              </a:ext>
            </a:extLst>
          </p:cNvPr>
          <p:cNvSpPr/>
          <p:nvPr/>
        </p:nvSpPr>
        <p:spPr>
          <a:xfrm>
            <a:off x="276294" y="3420776"/>
            <a:ext cx="1789330" cy="1486723"/>
          </a:xfrm>
          <a:prstGeom prst="roundRect">
            <a:avLst/>
          </a:prstGeom>
          <a:solidFill>
            <a:schemeClr val="accent1">
              <a:lumMod val="20000"/>
              <a:lumOff val="80000"/>
            </a:schemeClr>
          </a:solidFill>
          <a:ln>
            <a:solidFill>
              <a:schemeClr val="accent1"/>
            </a:solidFill>
            <a:tailEnd type="triangle"/>
          </a:ln>
        </p:spPr>
        <p:style>
          <a:lnRef idx="3">
            <a:schemeClr val="accent3"/>
          </a:lnRef>
          <a:fillRef idx="0">
            <a:schemeClr val="accent3"/>
          </a:fillRef>
          <a:effectRef idx="2">
            <a:schemeClr val="accent3"/>
          </a:effectRef>
          <a:fontRef idx="minor">
            <a:schemeClr val="tx1"/>
          </a:fontRef>
        </p:style>
        <p:txBody>
          <a:bodyPr rtlCol="0" anchor="ctr"/>
          <a:lstStyle/>
          <a:p>
            <a:pPr algn="ctr"/>
            <a:r>
              <a:rPr lang="en-US" sz="2200" dirty="0"/>
              <a:t>Record the Poster Number</a:t>
            </a:r>
          </a:p>
        </p:txBody>
      </p:sp>
      <p:sp>
        <p:nvSpPr>
          <p:cNvPr id="8" name="Rectangle: Rounded Corners 7">
            <a:extLst>
              <a:ext uri="{FF2B5EF4-FFF2-40B4-BE49-F238E27FC236}">
                <a16:creationId xmlns:a16="http://schemas.microsoft.com/office/drawing/2014/main" id="{D16FFEB7-191E-DA77-7E03-940DBE2C68C8}"/>
              </a:ext>
            </a:extLst>
          </p:cNvPr>
          <p:cNvSpPr/>
          <p:nvPr/>
        </p:nvSpPr>
        <p:spPr>
          <a:xfrm>
            <a:off x="2345371" y="3420776"/>
            <a:ext cx="2223504" cy="1486723"/>
          </a:xfrm>
          <a:prstGeom prst="roundRect">
            <a:avLst/>
          </a:prstGeom>
          <a:solidFill>
            <a:schemeClr val="accent3">
              <a:lumMod val="20000"/>
              <a:lumOff val="80000"/>
            </a:schemeClr>
          </a:solidFill>
          <a:ln>
            <a:solidFill>
              <a:schemeClr val="accent3"/>
            </a:solidFill>
            <a:tailEnd type="triangle"/>
          </a:ln>
        </p:spPr>
        <p:style>
          <a:lnRef idx="3">
            <a:schemeClr val="accent3"/>
          </a:lnRef>
          <a:fillRef idx="0">
            <a:schemeClr val="accent3"/>
          </a:fillRef>
          <a:effectRef idx="2">
            <a:schemeClr val="accent3"/>
          </a:effectRef>
          <a:fontRef idx="minor">
            <a:schemeClr val="tx1"/>
          </a:fontRef>
        </p:style>
        <p:txBody>
          <a:bodyPr rtlCol="0" anchor="ctr"/>
          <a:lstStyle/>
          <a:p>
            <a:pPr algn="ctr"/>
            <a:r>
              <a:rPr lang="en-US" sz="2200" dirty="0"/>
              <a:t>Record the False Statement Number</a:t>
            </a:r>
          </a:p>
        </p:txBody>
      </p:sp>
      <p:sp>
        <p:nvSpPr>
          <p:cNvPr id="9" name="Rectangle: Rounded Corners 8">
            <a:extLst>
              <a:ext uri="{FF2B5EF4-FFF2-40B4-BE49-F238E27FC236}">
                <a16:creationId xmlns:a16="http://schemas.microsoft.com/office/drawing/2014/main" id="{192FBF52-BD62-D6B5-CE98-8DD98CEFFFBB}"/>
              </a:ext>
            </a:extLst>
          </p:cNvPr>
          <p:cNvSpPr/>
          <p:nvPr/>
        </p:nvSpPr>
        <p:spPr>
          <a:xfrm>
            <a:off x="4848622" y="3420776"/>
            <a:ext cx="3321772" cy="1486722"/>
          </a:xfrm>
          <a:prstGeom prst="roundRect">
            <a:avLst/>
          </a:prstGeom>
          <a:solidFill>
            <a:schemeClr val="accent4">
              <a:lumMod val="20000"/>
              <a:lumOff val="80000"/>
            </a:schemeClr>
          </a:solidFill>
          <a:ln>
            <a:solidFill>
              <a:schemeClr val="accent4"/>
            </a:solidFill>
            <a:tailEnd type="triangle"/>
          </a:ln>
        </p:spPr>
        <p:style>
          <a:lnRef idx="3">
            <a:schemeClr val="accent3"/>
          </a:lnRef>
          <a:fillRef idx="0">
            <a:schemeClr val="accent3"/>
          </a:fillRef>
          <a:effectRef idx="2">
            <a:schemeClr val="accent3"/>
          </a:effectRef>
          <a:fontRef idx="minor">
            <a:schemeClr val="tx1"/>
          </a:fontRef>
        </p:style>
        <p:txBody>
          <a:bodyPr rtlCol="0" anchor="ctr"/>
          <a:lstStyle/>
          <a:p>
            <a:pPr algn="ctr"/>
            <a:r>
              <a:rPr lang="en-US" sz="2200" dirty="0"/>
              <a:t>Write 1–2 Sentences</a:t>
            </a:r>
          </a:p>
        </p:txBody>
      </p:sp>
      <p:pic>
        <p:nvPicPr>
          <p:cNvPr id="18" name="Picture 17" descr="A hand with a finger pointing up&#10;&#10;AI-generated content may be incorrect.">
            <a:extLst>
              <a:ext uri="{FF2B5EF4-FFF2-40B4-BE49-F238E27FC236}">
                <a16:creationId xmlns:a16="http://schemas.microsoft.com/office/drawing/2014/main" id="{AC1B6A90-EF6E-BF93-A85C-A1468837E3A4}"/>
              </a:ext>
            </a:extLst>
          </p:cNvPr>
          <p:cNvPicPr>
            <a:picLocks noChangeAspect="1"/>
          </p:cNvPicPr>
          <p:nvPr/>
        </p:nvPicPr>
        <p:blipFill>
          <a:blip r:embed="rId3"/>
          <a:stretch>
            <a:fillRect/>
          </a:stretch>
        </p:blipFill>
        <p:spPr>
          <a:xfrm rot="19877373">
            <a:off x="7484839" y="286557"/>
            <a:ext cx="1125770" cy="1953108"/>
          </a:xfrm>
          <a:prstGeom prst="rect">
            <a:avLst/>
          </a:prstGeom>
        </p:spPr>
      </p:pic>
    </p:spTree>
    <p:extLst>
      <p:ext uri="{BB962C8B-B14F-4D97-AF65-F5344CB8AC3E}">
        <p14:creationId xmlns:p14="http://schemas.microsoft.com/office/powerpoint/2010/main" val="2768466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with a finger pointing up&#10;&#10;AI-generated content may be incorrect.">
            <a:extLst>
              <a:ext uri="{FF2B5EF4-FFF2-40B4-BE49-F238E27FC236}">
                <a16:creationId xmlns:a16="http://schemas.microsoft.com/office/drawing/2014/main" id="{45EAD292-534F-B66D-32B3-4426366D59D4}"/>
              </a:ext>
            </a:extLst>
          </p:cNvPr>
          <p:cNvPicPr>
            <a:picLocks noChangeAspect="1"/>
          </p:cNvPicPr>
          <p:nvPr/>
        </p:nvPicPr>
        <p:blipFill>
          <a:blip r:embed="rId3"/>
          <a:stretch>
            <a:fillRect/>
          </a:stretch>
        </p:blipFill>
        <p:spPr>
          <a:xfrm>
            <a:off x="456174" y="1411976"/>
            <a:ext cx="1812349" cy="3144258"/>
          </a:xfrm>
          <a:prstGeom prst="rect">
            <a:avLst/>
          </a:prstGeom>
        </p:spPr>
      </p:pic>
      <p:sp>
        <p:nvSpPr>
          <p:cNvPr id="2" name="Title 1">
            <a:extLst>
              <a:ext uri="{FF2B5EF4-FFF2-40B4-BE49-F238E27FC236}">
                <a16:creationId xmlns:a16="http://schemas.microsoft.com/office/drawing/2014/main" id="{4E112770-4615-5F29-BC59-8B94EA8E8667}"/>
              </a:ext>
            </a:extLst>
          </p:cNvPr>
          <p:cNvSpPr>
            <a:spLocks noGrp="1"/>
          </p:cNvSpPr>
          <p:nvPr>
            <p:ph type="title"/>
          </p:nvPr>
        </p:nvSpPr>
        <p:spPr/>
        <p:txBody>
          <a:bodyPr/>
          <a:lstStyle/>
          <a:p>
            <a:r>
              <a:rPr lang="en" dirty="0"/>
              <a:t>Fiction in the Facts: Poster 1</a:t>
            </a:r>
            <a:endParaRPr lang="en-US" dirty="0"/>
          </a:p>
        </p:txBody>
      </p:sp>
      <p:sp>
        <p:nvSpPr>
          <p:cNvPr id="3" name="Text Placeholder 2">
            <a:extLst>
              <a:ext uri="{FF2B5EF4-FFF2-40B4-BE49-F238E27FC236}">
                <a16:creationId xmlns:a16="http://schemas.microsoft.com/office/drawing/2014/main" id="{E3646A8C-E47E-E0C0-4661-7E5A1E851616}"/>
              </a:ext>
            </a:extLst>
          </p:cNvPr>
          <p:cNvSpPr>
            <a:spLocks noGrp="1"/>
          </p:cNvSpPr>
          <p:nvPr>
            <p:ph type="body" idx="1"/>
          </p:nvPr>
        </p:nvSpPr>
        <p:spPr>
          <a:xfrm>
            <a:off x="1644868" y="1263111"/>
            <a:ext cx="7036831" cy="2751936"/>
          </a:xfrm>
        </p:spPr>
        <p:txBody>
          <a:bodyPr/>
          <a:lstStyle/>
          <a:p>
            <a:pPr marL="63500" lvl="0" indent="0">
              <a:lnSpc>
                <a:spcPct val="100000"/>
              </a:lnSpc>
              <a:spcBef>
                <a:spcPts val="624"/>
              </a:spcBef>
              <a:buClr>
                <a:srgbClr val="91192A"/>
              </a:buClr>
              <a:buNone/>
            </a:pPr>
            <a:r>
              <a:rPr lang="en-US" dirty="0"/>
              <a:t>Read each of the following statements and decide which one is false.</a:t>
            </a:r>
          </a:p>
        </p:txBody>
      </p:sp>
      <p:sp>
        <p:nvSpPr>
          <p:cNvPr id="4" name="Text Placeholder 2">
            <a:extLst>
              <a:ext uri="{FF2B5EF4-FFF2-40B4-BE49-F238E27FC236}">
                <a16:creationId xmlns:a16="http://schemas.microsoft.com/office/drawing/2014/main" id="{DF674781-97D9-D386-3A1D-EE6E2B22A2B1}"/>
              </a:ext>
            </a:extLst>
          </p:cNvPr>
          <p:cNvSpPr txBox="1">
            <a:spLocks/>
          </p:cNvSpPr>
          <p:nvPr/>
        </p:nvSpPr>
        <p:spPr>
          <a:xfrm>
            <a:off x="2268523" y="2138855"/>
            <a:ext cx="6413176" cy="2417379"/>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eaLnBrk="1" hangingPunct="1">
              <a:lnSpc>
                <a:spcPct val="150000"/>
              </a:lnSpc>
              <a:spcBef>
                <a:spcPts val="0"/>
              </a:spcBef>
              <a:spcAft>
                <a:spcPts val="0"/>
              </a:spcAft>
              <a:buClr>
                <a:schemeClr val="accent3"/>
              </a:buClr>
              <a:buSzPts val="2600"/>
              <a:buFont typeface="System Font Regular"/>
              <a:buChar char="●"/>
              <a:defRPr sz="2600" b="0" i="0" u="none" strike="noStrike" cap="none" spc="0">
                <a:ln>
                  <a:noFill/>
                </a:ln>
                <a:solidFill>
                  <a:schemeClr val="tx1"/>
                </a:solidFill>
                <a:effectLst/>
                <a:latin typeface="Calibri"/>
                <a:ea typeface="Calibri"/>
                <a:cs typeface="Calibri"/>
                <a:sym typeface="Calibri"/>
              </a:defRPr>
            </a:lvl1pPr>
            <a:lvl2pPr marL="914400" marR="0" lvl="1" indent="-393700" algn="l" rtl="0" eaLnBrk="1" hangingPunct="1">
              <a:lnSpc>
                <a:spcPct val="150000"/>
              </a:lnSpc>
              <a:spcBef>
                <a:spcPts val="0"/>
              </a:spcBef>
              <a:spcAft>
                <a:spcPts val="0"/>
              </a:spcAft>
              <a:buClr>
                <a:schemeClr val="accent2"/>
              </a:buClr>
              <a:buSzPts val="2600"/>
              <a:buFont typeface="Courier New" panose="02070309020205020404" pitchFamily="49" charset="0"/>
              <a:buChar char="o"/>
              <a:defRPr sz="2600" b="0" i="0" u="none" strike="noStrike" cap="none">
                <a:solidFill>
                  <a:schemeClr val="dk1"/>
                </a:solidFill>
                <a:latin typeface="Calibri"/>
                <a:ea typeface="Calibri"/>
                <a:cs typeface="Calibri"/>
                <a:sym typeface="Calibri"/>
              </a:defRPr>
            </a:lvl2pPr>
            <a:lvl3pPr marL="1435100" marR="0" lvl="2" indent="-457200" algn="l" rtl="0" eaLnBrk="1" hangingPunct="1">
              <a:lnSpc>
                <a:spcPct val="150000"/>
              </a:lnSpc>
              <a:spcBef>
                <a:spcPts val="0"/>
              </a:spcBef>
              <a:spcAft>
                <a:spcPts val="0"/>
              </a:spcAft>
              <a:buClr>
                <a:schemeClr val="accent4"/>
              </a:buClr>
              <a:buSzPts val="2600"/>
              <a:buFont typeface="Wingdings" pitchFamily="2" charset="2"/>
              <a:buChar char="§"/>
              <a:defRPr sz="2600" b="0" i="0" u="none" strike="noStrike" cap="none">
                <a:solidFill>
                  <a:schemeClr val="dk1"/>
                </a:solidFill>
                <a:latin typeface="Calibri"/>
                <a:ea typeface="Calibri"/>
                <a:cs typeface="Calibri"/>
                <a:sym typeface="Calibri"/>
              </a:defRPr>
            </a:lvl3pPr>
            <a:lvl4pPr marL="1828800" marR="0" lvl="3" indent="-393700" algn="l" rtl="0" eaLnBrk="1" hangingPunct="1">
              <a:lnSpc>
                <a:spcPct val="15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eaLnBrk="1" hangingPunct="1">
              <a:lnSpc>
                <a:spcPct val="10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pPr marL="577850" indent="-514350">
              <a:lnSpc>
                <a:spcPct val="100000"/>
              </a:lnSpc>
              <a:spcBef>
                <a:spcPts val="624"/>
              </a:spcBef>
              <a:buClr>
                <a:srgbClr val="91192A"/>
              </a:buClr>
              <a:buFont typeface="+mj-lt"/>
              <a:buAutoNum type="arabicParenR"/>
            </a:pPr>
            <a:r>
              <a:rPr lang="en-US" sz="2400" dirty="0"/>
              <a:t>You could fit about a million Earths inside of the sun.</a:t>
            </a:r>
          </a:p>
          <a:p>
            <a:pPr marL="577850" indent="-514350">
              <a:lnSpc>
                <a:spcPct val="100000"/>
              </a:lnSpc>
              <a:spcBef>
                <a:spcPts val="624"/>
              </a:spcBef>
              <a:buClr>
                <a:srgbClr val="91192A"/>
              </a:buClr>
              <a:buFont typeface="+mj-lt"/>
              <a:buAutoNum type="arabicParenR"/>
            </a:pPr>
            <a:r>
              <a:rPr lang="en-US" sz="2400" dirty="0"/>
              <a:t>The Sun makes noise, but we can’t hear it because sound can’t travel that far.</a:t>
            </a:r>
          </a:p>
          <a:p>
            <a:pPr marL="577850" indent="-514350">
              <a:lnSpc>
                <a:spcPct val="100000"/>
              </a:lnSpc>
              <a:spcBef>
                <a:spcPts val="624"/>
              </a:spcBef>
              <a:buClr>
                <a:srgbClr val="91192A"/>
              </a:buClr>
              <a:buFont typeface="+mj-lt"/>
              <a:buAutoNum type="arabicParenR"/>
            </a:pPr>
            <a:r>
              <a:rPr lang="en-US" sz="2400" dirty="0"/>
              <a:t>The Sun is the coldest star in the galaxy.</a:t>
            </a:r>
          </a:p>
        </p:txBody>
      </p:sp>
    </p:spTree>
    <p:extLst>
      <p:ext uri="{BB962C8B-B14F-4D97-AF65-F5344CB8AC3E}">
        <p14:creationId xmlns:p14="http://schemas.microsoft.com/office/powerpoint/2010/main" val="3546656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762DD-664C-A2E3-206C-BD396F2D1823}"/>
            </a:ext>
          </a:extLst>
        </p:cNvPr>
        <p:cNvGrpSpPr/>
        <p:nvPr/>
      </p:nvGrpSpPr>
      <p:grpSpPr>
        <a:xfrm>
          <a:off x="0" y="0"/>
          <a:ext cx="0" cy="0"/>
          <a:chOff x="0" y="0"/>
          <a:chExt cx="0" cy="0"/>
        </a:xfrm>
      </p:grpSpPr>
      <p:pic>
        <p:nvPicPr>
          <p:cNvPr id="5" name="Picture 4" descr="A hand with a finger pointing up&#10;&#10;AI-generated content may be incorrect.">
            <a:extLst>
              <a:ext uri="{FF2B5EF4-FFF2-40B4-BE49-F238E27FC236}">
                <a16:creationId xmlns:a16="http://schemas.microsoft.com/office/drawing/2014/main" id="{AAD4B3DE-3EC3-5E63-ED4C-9094AFAA3CF2}"/>
              </a:ext>
            </a:extLst>
          </p:cNvPr>
          <p:cNvPicPr>
            <a:picLocks noChangeAspect="1"/>
          </p:cNvPicPr>
          <p:nvPr/>
        </p:nvPicPr>
        <p:blipFill>
          <a:blip r:embed="rId3"/>
          <a:stretch>
            <a:fillRect/>
          </a:stretch>
        </p:blipFill>
        <p:spPr>
          <a:xfrm>
            <a:off x="456174" y="1411976"/>
            <a:ext cx="1812349" cy="3144258"/>
          </a:xfrm>
          <a:prstGeom prst="rect">
            <a:avLst/>
          </a:prstGeom>
        </p:spPr>
      </p:pic>
      <p:sp>
        <p:nvSpPr>
          <p:cNvPr id="2" name="Title 1">
            <a:extLst>
              <a:ext uri="{FF2B5EF4-FFF2-40B4-BE49-F238E27FC236}">
                <a16:creationId xmlns:a16="http://schemas.microsoft.com/office/drawing/2014/main" id="{B0F63421-E2D9-8F61-0313-1E267D4BE1B9}"/>
              </a:ext>
            </a:extLst>
          </p:cNvPr>
          <p:cNvSpPr>
            <a:spLocks noGrp="1"/>
          </p:cNvSpPr>
          <p:nvPr>
            <p:ph type="title"/>
          </p:nvPr>
        </p:nvSpPr>
        <p:spPr/>
        <p:txBody>
          <a:bodyPr/>
          <a:lstStyle/>
          <a:p>
            <a:r>
              <a:rPr lang="en" dirty="0"/>
              <a:t>Fiction in the Facts: Poster 1</a:t>
            </a:r>
            <a:endParaRPr lang="en-US" dirty="0"/>
          </a:p>
        </p:txBody>
      </p:sp>
      <p:sp>
        <p:nvSpPr>
          <p:cNvPr id="3" name="Text Placeholder 2">
            <a:extLst>
              <a:ext uri="{FF2B5EF4-FFF2-40B4-BE49-F238E27FC236}">
                <a16:creationId xmlns:a16="http://schemas.microsoft.com/office/drawing/2014/main" id="{BE77DE37-B8EE-490B-D106-083F66719441}"/>
              </a:ext>
            </a:extLst>
          </p:cNvPr>
          <p:cNvSpPr>
            <a:spLocks noGrp="1"/>
          </p:cNvSpPr>
          <p:nvPr>
            <p:ph type="body" idx="1"/>
          </p:nvPr>
        </p:nvSpPr>
        <p:spPr>
          <a:xfrm>
            <a:off x="1644868" y="1263111"/>
            <a:ext cx="7036831" cy="2751936"/>
          </a:xfrm>
        </p:spPr>
        <p:txBody>
          <a:bodyPr/>
          <a:lstStyle/>
          <a:p>
            <a:pPr marL="63500" lvl="0" indent="0">
              <a:lnSpc>
                <a:spcPct val="100000"/>
              </a:lnSpc>
              <a:spcBef>
                <a:spcPts val="624"/>
              </a:spcBef>
              <a:buClr>
                <a:srgbClr val="91192A"/>
              </a:buClr>
              <a:buNone/>
            </a:pPr>
            <a:r>
              <a:rPr lang="en-US" sz="2400" i="1" dirty="0">
                <a:solidFill>
                  <a:schemeClr val="dk1"/>
                </a:solidFill>
                <a:highlight>
                  <a:srgbClr val="D9EAD3"/>
                </a:highlight>
              </a:rPr>
              <a:t>The Sun is not cold at all! It is actually extremely hot and not even close to being the coldest star.</a:t>
            </a:r>
          </a:p>
        </p:txBody>
      </p:sp>
      <p:sp>
        <p:nvSpPr>
          <p:cNvPr id="4" name="Text Placeholder 2">
            <a:extLst>
              <a:ext uri="{FF2B5EF4-FFF2-40B4-BE49-F238E27FC236}">
                <a16:creationId xmlns:a16="http://schemas.microsoft.com/office/drawing/2014/main" id="{66AAB6D9-35C2-6A52-FC8F-56DA51055C48}"/>
              </a:ext>
            </a:extLst>
          </p:cNvPr>
          <p:cNvSpPr txBox="1">
            <a:spLocks/>
          </p:cNvSpPr>
          <p:nvPr/>
        </p:nvSpPr>
        <p:spPr>
          <a:xfrm>
            <a:off x="2268523" y="2138855"/>
            <a:ext cx="6413176" cy="2417379"/>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eaLnBrk="1" hangingPunct="1">
              <a:lnSpc>
                <a:spcPct val="150000"/>
              </a:lnSpc>
              <a:spcBef>
                <a:spcPts val="0"/>
              </a:spcBef>
              <a:spcAft>
                <a:spcPts val="0"/>
              </a:spcAft>
              <a:buClr>
                <a:schemeClr val="accent3"/>
              </a:buClr>
              <a:buSzPts val="2600"/>
              <a:buFont typeface="System Font Regular"/>
              <a:buChar char="●"/>
              <a:defRPr sz="2600" b="0" i="0" u="none" strike="noStrike" cap="none" spc="0">
                <a:ln>
                  <a:noFill/>
                </a:ln>
                <a:solidFill>
                  <a:schemeClr val="tx1"/>
                </a:solidFill>
                <a:effectLst/>
                <a:latin typeface="Calibri"/>
                <a:ea typeface="Calibri"/>
                <a:cs typeface="Calibri"/>
                <a:sym typeface="Calibri"/>
              </a:defRPr>
            </a:lvl1pPr>
            <a:lvl2pPr marL="914400" marR="0" lvl="1" indent="-393700" algn="l" rtl="0" eaLnBrk="1" hangingPunct="1">
              <a:lnSpc>
                <a:spcPct val="150000"/>
              </a:lnSpc>
              <a:spcBef>
                <a:spcPts val="0"/>
              </a:spcBef>
              <a:spcAft>
                <a:spcPts val="0"/>
              </a:spcAft>
              <a:buClr>
                <a:schemeClr val="accent2"/>
              </a:buClr>
              <a:buSzPts val="2600"/>
              <a:buFont typeface="Courier New" panose="02070309020205020404" pitchFamily="49" charset="0"/>
              <a:buChar char="o"/>
              <a:defRPr sz="2600" b="0" i="0" u="none" strike="noStrike" cap="none">
                <a:solidFill>
                  <a:schemeClr val="dk1"/>
                </a:solidFill>
                <a:latin typeface="Calibri"/>
                <a:ea typeface="Calibri"/>
                <a:cs typeface="Calibri"/>
                <a:sym typeface="Calibri"/>
              </a:defRPr>
            </a:lvl2pPr>
            <a:lvl3pPr marL="1435100" marR="0" lvl="2" indent="-457200" algn="l" rtl="0" eaLnBrk="1" hangingPunct="1">
              <a:lnSpc>
                <a:spcPct val="150000"/>
              </a:lnSpc>
              <a:spcBef>
                <a:spcPts val="0"/>
              </a:spcBef>
              <a:spcAft>
                <a:spcPts val="0"/>
              </a:spcAft>
              <a:buClr>
                <a:schemeClr val="accent4"/>
              </a:buClr>
              <a:buSzPts val="2600"/>
              <a:buFont typeface="Wingdings" pitchFamily="2" charset="2"/>
              <a:buChar char="§"/>
              <a:defRPr sz="2600" b="0" i="0" u="none" strike="noStrike" cap="none">
                <a:solidFill>
                  <a:schemeClr val="dk1"/>
                </a:solidFill>
                <a:latin typeface="Calibri"/>
                <a:ea typeface="Calibri"/>
                <a:cs typeface="Calibri"/>
                <a:sym typeface="Calibri"/>
              </a:defRPr>
            </a:lvl3pPr>
            <a:lvl4pPr marL="1828800" marR="0" lvl="3" indent="-393700" algn="l" rtl="0" eaLnBrk="1" hangingPunct="1">
              <a:lnSpc>
                <a:spcPct val="15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eaLnBrk="1" hangingPunct="1">
              <a:lnSpc>
                <a:spcPct val="10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pPr marL="577850" indent="-514350">
              <a:lnSpc>
                <a:spcPct val="100000"/>
              </a:lnSpc>
              <a:spcBef>
                <a:spcPts val="624"/>
              </a:spcBef>
              <a:buClr>
                <a:srgbClr val="91192A"/>
              </a:buClr>
              <a:buFont typeface="+mj-lt"/>
              <a:buAutoNum type="arabicParenR"/>
            </a:pPr>
            <a:r>
              <a:rPr lang="en-US" sz="2400" dirty="0"/>
              <a:t>You could fit about a million Earths inside of the sun.</a:t>
            </a:r>
          </a:p>
          <a:p>
            <a:pPr marL="577850" indent="-514350">
              <a:lnSpc>
                <a:spcPct val="100000"/>
              </a:lnSpc>
              <a:spcBef>
                <a:spcPts val="624"/>
              </a:spcBef>
              <a:buClr>
                <a:srgbClr val="91192A"/>
              </a:buClr>
              <a:buFont typeface="+mj-lt"/>
              <a:buAutoNum type="arabicParenR"/>
            </a:pPr>
            <a:r>
              <a:rPr lang="en-US" sz="2400" dirty="0"/>
              <a:t>The Sun makes noise, but we can’t hear it because sound can’t travel that far.</a:t>
            </a:r>
          </a:p>
          <a:p>
            <a:pPr marL="577850" indent="-514350">
              <a:lnSpc>
                <a:spcPct val="100000"/>
              </a:lnSpc>
              <a:spcBef>
                <a:spcPts val="624"/>
              </a:spcBef>
              <a:buClr>
                <a:srgbClr val="91192A"/>
              </a:buClr>
              <a:buFont typeface="+mj-lt"/>
              <a:buAutoNum type="arabicParenR"/>
            </a:pPr>
            <a:r>
              <a:rPr lang="en-US" sz="2400" dirty="0">
                <a:solidFill>
                  <a:schemeClr val="dk1"/>
                </a:solidFill>
                <a:highlight>
                  <a:srgbClr val="F4C8C9"/>
                </a:highlight>
                <a:sym typeface="Arial"/>
              </a:rPr>
              <a:t>The Sun is the coldest star in the galaxy.</a:t>
            </a:r>
            <a:endParaRPr lang="en-US" sz="2400" dirty="0">
              <a:solidFill>
                <a:schemeClr val="accent3">
                  <a:lumMod val="40000"/>
                  <a:lumOff val="60000"/>
                </a:schemeClr>
              </a:solidFill>
            </a:endParaRPr>
          </a:p>
        </p:txBody>
      </p:sp>
    </p:spTree>
    <p:extLst>
      <p:ext uri="{BB962C8B-B14F-4D97-AF65-F5344CB8AC3E}">
        <p14:creationId xmlns:p14="http://schemas.microsoft.com/office/powerpoint/2010/main" val="1907845976"/>
      </p:ext>
    </p:extLst>
  </p:cSld>
  <p:clrMapOvr>
    <a:masterClrMapping/>
  </p:clrMapOvr>
</p:sld>
</file>

<file path=ppt/theme/theme1.xml><?xml version="1.0" encoding="utf-8"?>
<a:theme xmlns:a="http://schemas.openxmlformats.org/drawingml/2006/main" name="K20 LEARN">
  <a:themeElements>
    <a:clrScheme name="LEARN 2025">
      <a:dk1>
        <a:srgbClr val="000000"/>
      </a:dk1>
      <a:lt1>
        <a:srgbClr val="FFFFFF"/>
      </a:lt1>
      <a:dk2>
        <a:srgbClr val="595959"/>
      </a:dk2>
      <a:lt2>
        <a:srgbClr val="EEEEEE"/>
      </a:lt2>
      <a:accent1>
        <a:srgbClr val="288AC3"/>
      </a:accent1>
      <a:accent2>
        <a:srgbClr val="285781"/>
      </a:accent2>
      <a:accent3>
        <a:srgbClr val="971D20"/>
      </a:accent3>
      <a:accent4>
        <a:srgbClr val="E8BF3C"/>
      </a:accent4>
      <a:accent5>
        <a:srgbClr val="FFFFFF"/>
      </a:accent5>
      <a:accent6>
        <a:srgbClr val="FFFFFF"/>
      </a:accent6>
      <a:hlink>
        <a:srgbClr val="288AC3"/>
      </a:hlink>
      <a:folHlink>
        <a:srgbClr val="288AC3"/>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8E5E6720-C01C-4A7C-B2B5-ED77F0FDF14B}" vid="{F7C7D44A-A4F3-47ED-B695-60E9A7585AA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948</TotalTime>
  <Words>2572</Words>
  <Application>Microsoft Office PowerPoint</Application>
  <PresentationFormat>On-screen Show (16:9)</PresentationFormat>
  <Paragraphs>285</Paragraphs>
  <Slides>45</Slides>
  <Notes>36</Notes>
  <HiddenSlides>5</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3" baseType="lpstr">
      <vt:lpstr>Arial</vt:lpstr>
      <vt:lpstr>Calibri</vt:lpstr>
      <vt:lpstr>Courier New</vt:lpstr>
      <vt:lpstr>System Font Regular</vt:lpstr>
      <vt:lpstr>Times New Roman</vt:lpstr>
      <vt:lpstr>Wingdings</vt:lpstr>
      <vt:lpstr>K20 LEARN</vt:lpstr>
      <vt:lpstr>Equation</vt:lpstr>
      <vt:lpstr>PowerPoint Presentation</vt:lpstr>
      <vt:lpstr>Notation for NASA, Part 2</vt:lpstr>
      <vt:lpstr>Essential Question:</vt:lpstr>
      <vt:lpstr>Lesson Objectives</vt:lpstr>
      <vt:lpstr>Fiction in the Facts</vt:lpstr>
      <vt:lpstr>Fiction in the Facts</vt:lpstr>
      <vt:lpstr>Fiction in the Facts</vt:lpstr>
      <vt:lpstr>Fiction in the Facts: Poster 1</vt:lpstr>
      <vt:lpstr>Fiction in the Facts: Poster 1</vt:lpstr>
      <vt:lpstr>Fiction in the Facts: Poster 2</vt:lpstr>
      <vt:lpstr>Fiction in the Facts: Poster 2</vt:lpstr>
      <vt:lpstr>Fiction in the Facts: Poster 3</vt:lpstr>
      <vt:lpstr>Fiction in the Facts: Poster 3</vt:lpstr>
      <vt:lpstr>Fiction in the Facts: Poster 4</vt:lpstr>
      <vt:lpstr>Fiction in the Facts: Poster 4</vt:lpstr>
      <vt:lpstr>Fiction in the Facts: Poster 5</vt:lpstr>
      <vt:lpstr>Fiction in the Facts: Poster 5</vt:lpstr>
      <vt:lpstr>Painting a Picture</vt:lpstr>
      <vt:lpstr>Painting a Picture</vt:lpstr>
      <vt:lpstr>Painting a Picture: Discussion</vt:lpstr>
      <vt:lpstr>Multiplying Numbers in Scientific Notation</vt:lpstr>
      <vt:lpstr>Example</vt:lpstr>
      <vt:lpstr>Rewriting Numbers in Scientific Notation</vt:lpstr>
      <vt:lpstr>Rewriting Numbers in Scientific Notation</vt:lpstr>
      <vt:lpstr>Example</vt:lpstr>
      <vt:lpstr>Examples</vt:lpstr>
      <vt:lpstr>Examples</vt:lpstr>
      <vt:lpstr>Examples</vt:lpstr>
      <vt:lpstr>Examples</vt:lpstr>
      <vt:lpstr>Examples</vt:lpstr>
      <vt:lpstr>Dividing Numbers in Scientific Notation</vt:lpstr>
      <vt:lpstr>Examples</vt:lpstr>
      <vt:lpstr>Examples</vt:lpstr>
      <vt:lpstr>Examples</vt:lpstr>
      <vt:lpstr>Examples</vt:lpstr>
      <vt:lpstr>Examples</vt:lpstr>
      <vt:lpstr>I Notice, I Wonder</vt:lpstr>
      <vt:lpstr>PowerPoint Presentation</vt:lpstr>
      <vt:lpstr>I Notice, I Wonder: Discussion</vt:lpstr>
      <vt:lpstr>Mission Analysis</vt:lpstr>
      <vt:lpstr>Mission Analysis</vt:lpstr>
      <vt:lpstr>Model Sketch (Sample Response)</vt:lpstr>
      <vt:lpstr>Model Sketch</vt:lpstr>
      <vt:lpstr>Final Reflection</vt:lpstr>
      <vt:lpstr>How Am I Feeling? What Am I Thinking?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Eike, Michell L.</dc:creator>
  <cp:keywords/>
  <dc:description/>
  <cp:lastModifiedBy>Eike, Michell L.</cp:lastModifiedBy>
  <cp:revision>30</cp:revision>
  <dcterms:created xsi:type="dcterms:W3CDTF">2025-07-03T13:48:18Z</dcterms:created>
  <dcterms:modified xsi:type="dcterms:W3CDTF">2025-08-06T12:33:14Z</dcterms:modified>
  <cp:category/>
</cp:coreProperties>
</file>