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26"/>
  </p:notesMasterIdLst>
  <p:sldIdLst>
    <p:sldId id="256" r:id="rId3"/>
    <p:sldId id="257" r:id="rId4"/>
    <p:sldId id="262" r:id="rId5"/>
    <p:sldId id="263" r:id="rId6"/>
    <p:sldId id="260" r:id="rId7"/>
    <p:sldId id="270" r:id="rId8"/>
    <p:sldId id="289" r:id="rId9"/>
    <p:sldId id="271" r:id="rId10"/>
    <p:sldId id="272" r:id="rId11"/>
    <p:sldId id="277" r:id="rId12"/>
    <p:sldId id="278" r:id="rId13"/>
    <p:sldId id="288" r:id="rId14"/>
    <p:sldId id="276" r:id="rId15"/>
    <p:sldId id="279" r:id="rId16"/>
    <p:sldId id="280" r:id="rId17"/>
    <p:sldId id="281" r:id="rId18"/>
    <p:sldId id="283" r:id="rId19"/>
    <p:sldId id="282" r:id="rId20"/>
    <p:sldId id="284" r:id="rId21"/>
    <p:sldId id="273" r:id="rId22"/>
    <p:sldId id="285" r:id="rId23"/>
    <p:sldId id="286" r:id="rId24"/>
    <p:sldId id="275" r:id="rId2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23"/>
    <p:restoredTop sz="94304"/>
  </p:normalViewPr>
  <p:slideViewPr>
    <p:cSldViewPr snapToGrid="0">
      <p:cViewPr varScale="1">
        <p:scale>
          <a:sx n="121" d="100"/>
          <a:sy n="121" d="100"/>
        </p:scale>
        <p:origin x="176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9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91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Preflections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52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Jigsaw.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867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B5343-4B70-781A-C609-2F1FBD41A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05AA88-E1CE-25C0-5922-7FE65238C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88644C-4D2E-66D1-C10B-45A5FF169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Jigsaw.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75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3D8A8-2B3C-C3EC-7751-9B6391BE6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352BF0-8C05-A363-1F55-D07F77100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4A7C88-A564-10D1-C848-9143BC100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Jigsaw.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800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D920A-54AF-F5E6-04F7-E6E75B4CB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8EE44A-4EC0-D8F9-B2A5-5647BD17F2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79C930-F49B-643A-31D8-1B58B26A3D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Jigsaw.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3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5B934-FF66-C036-3FC2-EE417ED33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81514-3E70-999A-B9F8-9600E5FE45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09D1E2-8921-4CD0-7B5D-6E2F783DC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Preflections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. Strategies. </a:t>
            </a:r>
            <a:r>
              <a:rPr lang="en-US" sz="1400" b="0" i="0" u="sng" strike="noStrik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/>
              </a:rPr>
              <a:t>https://learn.k20center.ou.edu/strategy/191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955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oleObject" Target="../embeddings/oleObject4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73716-0FE7-671D-0520-4160D7A4A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336A5-3063-EFC5-21D0-8F56D0F57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D905D74-FFC6-2CE2-85A0-E667B0CB910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Work in groups of 3–4, where at most</a:t>
            </a:r>
            <a:br>
              <a:rPr lang="en-US" altLang="en-US" dirty="0"/>
            </a:br>
            <a:r>
              <a:rPr lang="en-US" altLang="en-US" dirty="0"/>
              <a:t>2 of you have the </a:t>
            </a:r>
            <a:r>
              <a:rPr lang="en-US" altLang="en-US" b="1" dirty="0">
                <a:solidFill>
                  <a:schemeClr val="accent1"/>
                </a:solidFill>
              </a:rPr>
              <a:t>same handout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Take turns sharing what you learned so that everyone can complete the following sections of their notes:</a:t>
            </a:r>
          </a:p>
          <a:p>
            <a:pPr lvl="1"/>
            <a:r>
              <a:rPr lang="en-US" altLang="en-US" sz="2400" i="1" dirty="0"/>
              <a:t>Linear Regression</a:t>
            </a:r>
          </a:p>
          <a:p>
            <a:pPr lvl="1"/>
            <a:r>
              <a:rPr lang="en-US" altLang="en-US" sz="2400" i="1" dirty="0"/>
              <a:t>Linear or Exponential</a:t>
            </a:r>
          </a:p>
          <a:p>
            <a:r>
              <a:rPr lang="en-US" altLang="en-US" dirty="0"/>
              <a:t>Ask clarifying questions so that anyone in the group is ready to share what they learned.</a:t>
            </a:r>
          </a:p>
        </p:txBody>
      </p:sp>
      <p:pic>
        <p:nvPicPr>
          <p:cNvPr id="4" name="Picture 3" descr="A puzzle pieces on a black background&#10;&#10;AI-generated content may be incorrect.">
            <a:extLst>
              <a:ext uri="{FF2B5EF4-FFF2-40B4-BE49-F238E27FC236}">
                <a16:creationId xmlns:a16="http://schemas.microsoft.com/office/drawing/2014/main" id="{300B6E07-AB53-1C19-D5BC-772D8350F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2302" y="511175"/>
            <a:ext cx="1913047" cy="162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785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3A370-C5B3-3AC3-6AE4-65B0C90E7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1CE4-2849-4280-9AC5-D03BF569A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Linear Regression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BDB65D37-FB9E-6F26-581B-CCE3A1F9774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0"/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/>
              <a:t> </a:t>
            </a:r>
            <a:r>
              <a:rPr lang="en-US" dirty="0"/>
              <a:t>represents the </a:t>
            </a:r>
            <a:r>
              <a:rPr lang="en-US" b="1" i="1" u="sng" dirty="0">
                <a:solidFill>
                  <a:schemeClr val="accent3"/>
                </a:solidFill>
              </a:rPr>
              <a:t>slope</a:t>
            </a:r>
            <a:r>
              <a:rPr lang="en-US" dirty="0"/>
              <a:t> of the line.</a:t>
            </a:r>
          </a:p>
          <a:p>
            <a:pPr lvl="0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 represents the </a:t>
            </a:r>
            <a:r>
              <a:rPr lang="en-US" b="1" i="1" u="sng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u="sng" dirty="0">
                <a:solidFill>
                  <a:schemeClr val="accent3"/>
                </a:solidFill>
              </a:rPr>
              <a:t>-intercept</a:t>
            </a:r>
            <a:r>
              <a:rPr lang="en-US" dirty="0"/>
              <a:t> of the line.</a:t>
            </a:r>
          </a:p>
          <a:p>
            <a:pPr lvl="0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/>
              <a:t> is the </a:t>
            </a:r>
            <a:r>
              <a:rPr lang="en-US" b="1" i="1" dirty="0"/>
              <a:t>correlation coefficient</a:t>
            </a:r>
            <a:r>
              <a:rPr lang="en-US" dirty="0"/>
              <a:t>. This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err="1"/>
              <a:t>-value</a:t>
            </a:r>
            <a:r>
              <a:rPr lang="en-US" dirty="0"/>
              <a:t> shows </a:t>
            </a:r>
            <a:r>
              <a:rPr lang="en-US" b="1" i="1" u="sng" dirty="0">
                <a:solidFill>
                  <a:schemeClr val="accent3"/>
                </a:solidFill>
              </a:rPr>
              <a:t>how well the linear regression model fits the data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The closer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err="1"/>
              <a:t>-value</a:t>
            </a:r>
            <a:r>
              <a:rPr lang="en-US" dirty="0"/>
              <a:t> is to </a:t>
            </a:r>
            <a:r>
              <a:rPr lang="en-US" b="1" u="sng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–1</a:t>
            </a:r>
            <a:r>
              <a:rPr lang="en-US" dirty="0"/>
              <a:t> or </a:t>
            </a:r>
            <a:r>
              <a:rPr lang="en-US" b="1" u="sng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/>
              <a:t>, the better the line fits the data.</a:t>
            </a:r>
          </a:p>
        </p:txBody>
      </p:sp>
    </p:spTree>
    <p:extLst>
      <p:ext uri="{BB962C8B-B14F-4D97-AF65-F5344CB8AC3E}">
        <p14:creationId xmlns:p14="http://schemas.microsoft.com/office/powerpoint/2010/main" val="45871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26BA6-848A-9979-25C6-6669AC109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60C3-796D-F77B-8A45-7C4B8D05B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Linear or Exponential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E152F512-DF50-6380-BA2E-5111DF4C969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0"/>
            <a:r>
              <a:rPr lang="en-US" dirty="0"/>
              <a:t>If a scatter plot </a:t>
            </a:r>
            <a:r>
              <a:rPr lang="en-US" b="1" u="sng" dirty="0"/>
              <a:t>can</a:t>
            </a:r>
            <a:r>
              <a:rPr lang="en-US" dirty="0"/>
              <a:t> be represented with a straight line, then we say that the trend is </a:t>
            </a:r>
            <a:r>
              <a:rPr lang="en-US" b="1" i="1" u="sng" dirty="0">
                <a:solidFill>
                  <a:schemeClr val="accent3"/>
                </a:solidFill>
              </a:rPr>
              <a:t>linear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If a scatter plot </a:t>
            </a:r>
            <a:r>
              <a:rPr lang="en-US" b="1" u="sng" dirty="0"/>
              <a:t>cannot</a:t>
            </a:r>
            <a:r>
              <a:rPr lang="en-US" dirty="0"/>
              <a:t> be represented with a straight line, then we say that the trend is </a:t>
            </a:r>
            <a:r>
              <a:rPr lang="en-US" b="1" i="1" u="sng" dirty="0">
                <a:solidFill>
                  <a:schemeClr val="accent3"/>
                </a:solidFill>
              </a:rPr>
              <a:t>nonlinear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When a data set is </a:t>
            </a:r>
            <a:r>
              <a:rPr lang="en-US" b="1" i="1" dirty="0"/>
              <a:t>linear</a:t>
            </a:r>
            <a:r>
              <a:rPr lang="en-US" dirty="0"/>
              <a:t>,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-values change by </a:t>
            </a:r>
            <a:r>
              <a:rPr lang="en-US" b="1" i="1" u="sng" dirty="0">
                <a:solidFill>
                  <a:schemeClr val="accent3"/>
                </a:solidFill>
              </a:rPr>
              <a:t>adding the same number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When a data set is </a:t>
            </a:r>
            <a:r>
              <a:rPr lang="en-US" b="1" i="1" dirty="0"/>
              <a:t>exponential</a:t>
            </a:r>
            <a:r>
              <a:rPr lang="en-US" dirty="0"/>
              <a:t>,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-values change by </a:t>
            </a:r>
            <a:r>
              <a:rPr lang="en-US" b="1" i="1" u="sng" dirty="0">
                <a:solidFill>
                  <a:schemeClr val="accent3"/>
                </a:solidFill>
              </a:rPr>
              <a:t>multiplying by the same number</a:t>
            </a:r>
            <a:r>
              <a:rPr lang="en-US" dirty="0"/>
              <a:t>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56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0951E-3983-1738-5AC8-2197D9113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49FE7-B2FD-0E4A-DDEC-70328FE4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8096E356-6602-0E8E-5159-520A238885F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491222" y="1370013"/>
            <a:ext cx="4024127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Is the data linear or not linear? How can you tell from the table?</a:t>
            </a:r>
            <a:endParaRPr lang="en-US" alt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C0D8B6-AE84-43C8-5C99-9A1D3983B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599955"/>
              </p:ext>
            </p:extLst>
          </p:nvPr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72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AF7C3-B222-3B54-63C1-A71A3085D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A6C401E-607E-FD48-384B-5C050DD404B7}"/>
              </a:ext>
            </a:extLst>
          </p:cNvPr>
          <p:cNvGrpSpPr/>
          <p:nvPr/>
        </p:nvGrpSpPr>
        <p:grpSpPr>
          <a:xfrm>
            <a:off x="3119289" y="2420485"/>
            <a:ext cx="475638" cy="1902552"/>
            <a:chOff x="3480124" y="2463894"/>
            <a:chExt cx="435631" cy="1742524"/>
          </a:xfrm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CC085567-E384-00D9-9ADF-21EC6123A192}"/>
                </a:ext>
              </a:extLst>
            </p:cNvPr>
            <p:cNvSpPr/>
            <p:nvPr/>
          </p:nvSpPr>
          <p:spPr>
            <a:xfrm>
              <a:off x="3480124" y="2463894"/>
              <a:ext cx="435631" cy="435631"/>
            </a:xfrm>
            <a:prstGeom prst="arc">
              <a:avLst>
                <a:gd name="adj1" fmla="val 16200000"/>
                <a:gd name="adj2" fmla="val 5424627"/>
              </a:avLst>
            </a:prstGeom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FEE283EB-3A78-222E-419D-F9E41B2C24A3}"/>
                </a:ext>
              </a:extLst>
            </p:cNvPr>
            <p:cNvSpPr/>
            <p:nvPr/>
          </p:nvSpPr>
          <p:spPr>
            <a:xfrm>
              <a:off x="3480124" y="2899525"/>
              <a:ext cx="435631" cy="435631"/>
            </a:xfrm>
            <a:prstGeom prst="arc">
              <a:avLst>
                <a:gd name="adj1" fmla="val 16200000"/>
                <a:gd name="adj2" fmla="val 5424627"/>
              </a:avLst>
            </a:prstGeom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430C74B9-2DAB-23D8-4DA7-FACFC704E96E}"/>
                </a:ext>
              </a:extLst>
            </p:cNvPr>
            <p:cNvSpPr/>
            <p:nvPr/>
          </p:nvSpPr>
          <p:spPr>
            <a:xfrm>
              <a:off x="3480124" y="3335156"/>
              <a:ext cx="435631" cy="435631"/>
            </a:xfrm>
            <a:prstGeom prst="arc">
              <a:avLst>
                <a:gd name="adj1" fmla="val 16200000"/>
                <a:gd name="adj2" fmla="val 5424627"/>
              </a:avLst>
            </a:prstGeom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C4BE0227-C77E-F33C-4D1D-2C695770478D}"/>
                </a:ext>
              </a:extLst>
            </p:cNvPr>
            <p:cNvSpPr/>
            <p:nvPr/>
          </p:nvSpPr>
          <p:spPr>
            <a:xfrm>
              <a:off x="3480124" y="3770787"/>
              <a:ext cx="435631" cy="435631"/>
            </a:xfrm>
            <a:prstGeom prst="arc">
              <a:avLst>
                <a:gd name="adj1" fmla="val 16200000"/>
                <a:gd name="adj2" fmla="val 5424627"/>
              </a:avLst>
            </a:prstGeom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14E9917-7FDB-843A-6A25-692849BAE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E7FAE30-E12F-FA49-EE1C-F8D0F03B0E3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491222" y="1370013"/>
            <a:ext cx="4024127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Is the data linear or not linear? How can you tell from the table?</a:t>
            </a:r>
          </a:p>
          <a:p>
            <a:r>
              <a:rPr lang="en-US" dirty="0">
                <a:solidFill>
                  <a:schemeClr val="accent3"/>
                </a:solidFill>
              </a:rPr>
              <a:t>The data is linear because $4 is added to the account balance every week.</a:t>
            </a:r>
          </a:p>
          <a:p>
            <a:endParaRPr lang="en-US" alt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E981FD-896C-17EC-8BF4-8749AB2D06B7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325E5A9-2B20-DEF7-6C9D-520662740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3645" y="2506663"/>
          <a:ext cx="330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120" imgH="253800" progId="Equation.DSMT4">
                  <p:embed/>
                </p:oleObj>
              </mc:Choice>
              <mc:Fallback>
                <p:oleObj name="Equation" r:id="rId2" imgW="33012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49129E4-CAA4-F7C0-D07D-52518D178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63645" y="2506663"/>
                        <a:ext cx="3302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F735E0B-1315-87DF-8165-252777A267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3645" y="3001169"/>
          <a:ext cx="3302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687" imgH="253082" progId="Equation.DSMT4">
                  <p:embed/>
                </p:oleObj>
              </mc:Choice>
              <mc:Fallback>
                <p:oleObj name="Equation" r:id="rId4" imgW="330687" imgH="253082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30B83C-3362-0B39-07AE-B4F057B1AE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63645" y="3001169"/>
                        <a:ext cx="330200" cy="252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840EA6F-B2B1-BF85-221E-20A9DE012F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3645" y="3483373"/>
          <a:ext cx="3302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687" imgH="253082" progId="Equation.DSMT4">
                  <p:embed/>
                </p:oleObj>
              </mc:Choice>
              <mc:Fallback>
                <p:oleObj name="Equation" r:id="rId6" imgW="330687" imgH="253082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7C492A2-B293-A40D-21BB-9E77903164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63645" y="3483373"/>
                        <a:ext cx="330200" cy="252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0900BB2-831F-B3E6-8FF5-BD5329CBD7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3645" y="3959011"/>
          <a:ext cx="3302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687" imgH="253082" progId="Equation.DSMT4">
                  <p:embed/>
                </p:oleObj>
              </mc:Choice>
              <mc:Fallback>
                <p:oleObj name="Equation" r:id="rId7" imgW="330687" imgH="253082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8C65171-0300-5E01-DE1A-D258C550C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63645" y="3959011"/>
                        <a:ext cx="330200" cy="252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945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40EF3-A26F-F306-A222-D93523FB7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B7A1-3C5F-FD2A-BD7E-2C6943314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83E56FE1-732A-006C-1283-DF281C80290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357108" y="1370013"/>
            <a:ext cx="5158241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Find the linear regression model.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A5DC88-06D5-5A89-F384-8CABF2AD7332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994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2057-3C06-1EE7-17B9-9D07EB22C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43448-FE20-439D-B96D-6719651A1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CB30425-3811-4DD0-BAC7-7C8B509044E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357108" y="1370013"/>
            <a:ext cx="5158241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Find the linear regression model.</a:t>
            </a:r>
          </a:p>
          <a:p>
            <a:r>
              <a:rPr lang="en-US" altLang="en-US" sz="24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4</a:t>
            </a:r>
            <a:r>
              <a:rPr lang="en-US" altLang="en-US" sz="24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+ 0</a:t>
            </a:r>
          </a:p>
          <a:p>
            <a:r>
              <a:rPr lang="en-US" altLang="en-US" sz="24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4</a:t>
            </a:r>
            <a:r>
              <a:rPr lang="en-US" altLang="en-US" sz="24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endParaRPr lang="en-US" altLang="en-US" sz="2400" dirty="0">
              <a:solidFill>
                <a:schemeClr val="accent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BA84A1C-CED3-6D85-2165-BC52605FDC1D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822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5A3DD-5D5F-A502-AE66-DCC881E48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51AB-AF02-8BBF-34E2-606AD0B4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89AE57A-530A-2994-897B-6CD7D5113D8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357108" y="1370013"/>
            <a:ext cx="5158241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Give the correlation coefficient and explain its meaning.</a:t>
            </a:r>
            <a:endParaRPr lang="en-US" dirty="0">
              <a:solidFill>
                <a:schemeClr val="accent3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0AAB10-3525-35F0-95DF-9E549988A81A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588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1E971-4738-6C0C-D077-8764BC2CD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B9A23-486B-EFEF-4860-A9618ACD1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E17292F6-827B-DC6B-0EA6-BE1976A0E99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357108" y="1370013"/>
            <a:ext cx="5158241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Give the correlation coefficient and explain its meaning.</a:t>
            </a:r>
          </a:p>
          <a:p>
            <a:r>
              <a:rPr lang="en-US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</a:p>
          <a:p>
            <a:r>
              <a:rPr lang="en-US" dirty="0">
                <a:solidFill>
                  <a:schemeClr val="accent3"/>
                </a:solidFill>
              </a:rPr>
              <a:t>This means that the linear regression model perfectly fits the given data.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AED7CE-A262-4F83-B848-9D3047CFFE70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034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BD9C7-03FD-7280-DC60-DBFFC75F2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5AAE4-87AA-0934-71DC-6615C62BE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34256F3-D416-56EB-1E0A-B51CAC82DD6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357108" y="1370013"/>
            <a:ext cx="5158241" cy="3262312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Predict the amount of money in your account after 10 weeks.</a:t>
            </a:r>
          </a:p>
          <a:p>
            <a:r>
              <a:rPr lang="en-US" altLang="en-US" sz="28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4</a:t>
            </a:r>
            <a:r>
              <a:rPr lang="en-US" altLang="en-US" sz="28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+ 0</a:t>
            </a:r>
          </a:p>
          <a:p>
            <a:r>
              <a:rPr lang="en-US" altLang="en-US" sz="28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4(10) + 0</a:t>
            </a:r>
          </a:p>
          <a:p>
            <a:r>
              <a:rPr lang="en-US" altLang="en-US" sz="2800" i="1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accent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40 + 0 = 40</a:t>
            </a:r>
          </a:p>
          <a:p>
            <a:r>
              <a:rPr lang="en-US" dirty="0">
                <a:solidFill>
                  <a:schemeClr val="accent3"/>
                </a:solidFill>
              </a:rPr>
              <a:t>After 10 weeks,</a:t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en-US" dirty="0">
                <a:solidFill>
                  <a:schemeClr val="accent3"/>
                </a:solidFill>
              </a:rPr>
              <a:t>I should have $40.</a:t>
            </a:r>
            <a:endParaRPr lang="en-US" altLang="en-US" sz="2800" dirty="0">
              <a:solidFill>
                <a:schemeClr val="accent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6EB52E-D891-274C-2A31-B2F71F41EC8E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1370013"/>
          <a:ext cx="2728458" cy="3136573"/>
        </p:xfrm>
        <a:graphic>
          <a:graphicData uri="http://schemas.openxmlformats.org/drawingml/2006/table">
            <a:tbl>
              <a:tblPr firstRow="1" firstCol="1" bandRow="1"/>
              <a:tblGrid>
                <a:gridCol w="1096755">
                  <a:extLst>
                    <a:ext uri="{9D8B030D-6E8A-4147-A177-3AD203B41FA5}">
                      <a16:colId xmlns:a16="http://schemas.microsoft.com/office/drawing/2014/main" val="2393541690"/>
                    </a:ext>
                  </a:extLst>
                </a:gridCol>
                <a:gridCol w="1631703">
                  <a:extLst>
                    <a:ext uri="{9D8B030D-6E8A-4147-A177-3AD203B41FA5}">
                      <a16:colId xmlns:a16="http://schemas.microsoft.com/office/drawing/2014/main" val="2750620081"/>
                    </a:ext>
                  </a:extLst>
                </a:gridCol>
              </a:tblGrid>
              <a:tr h="837103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</a:t>
                      </a:r>
                      <a:b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b="1" i="0" u="none" strike="noStrike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Balance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1522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950357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97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$12.00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166005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$16.00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999221"/>
                  </a:ext>
                </a:extLst>
              </a:tr>
              <a:tr h="459894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b="0" i="0" u="none" strike="noStrike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$20.00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003" marR="123003" marT="17084" marB="0" anchor="ctr">
                    <a:lnL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6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03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Candies and Caddies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Linear Regression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8597A-3E11-EF54-2504-FCB3DF70C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68707-6EF2-52B3-5490-6F463576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Experimental Drop: Experiment 1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31F1DCA-0FF4-3D3D-0562-E3DC0766E0B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Gather your materials for your experiment:</a:t>
            </a:r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Follow the directions to complete your experiment.</a:t>
            </a:r>
          </a:p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Then record your results and analyze your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CFE0F-C4E4-E3A7-E22E-AFBD16557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922" y="1828800"/>
            <a:ext cx="3073078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None/>
            </a:pPr>
            <a:r>
              <a:rPr lang="en-US" altLang="en-US" b="1" dirty="0">
                <a:solidFill>
                  <a:schemeClr val="accent1"/>
                </a:solidFill>
              </a:rPr>
              <a:t>Ball Drop</a:t>
            </a:r>
          </a:p>
          <a:p>
            <a:r>
              <a:rPr lang="en-US" altLang="en-US" sz="2400" dirty="0"/>
              <a:t>1 calculator</a:t>
            </a:r>
          </a:p>
          <a:p>
            <a:r>
              <a:rPr lang="en-US" altLang="en-US" sz="2400" dirty="0"/>
              <a:t>1 meter stick</a:t>
            </a:r>
          </a:p>
          <a:p>
            <a:r>
              <a:rPr lang="en-US" altLang="en-US" sz="2400" dirty="0"/>
              <a:t>1 golf ball</a:t>
            </a:r>
            <a:endParaRPr lang="en-US" alt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5DBC01-5D21-6364-DAC2-E12D27E52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272" y="1828799"/>
            <a:ext cx="3073078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None/>
            </a:pPr>
            <a:r>
              <a:rPr lang="en-US" altLang="en-US" b="1" dirty="0">
                <a:solidFill>
                  <a:schemeClr val="accent1"/>
                </a:solidFill>
              </a:rPr>
              <a:t>Candy Drop</a:t>
            </a:r>
          </a:p>
          <a:p>
            <a:r>
              <a:rPr lang="en-US" altLang="en-US" sz="2400" dirty="0"/>
              <a:t>1 calculator</a:t>
            </a:r>
          </a:p>
          <a:p>
            <a:r>
              <a:rPr lang="en-US" altLang="en-US" sz="2400" dirty="0"/>
              <a:t>20 candies</a:t>
            </a:r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C016178-45C5-EE67-1076-CE6E70BABD4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29316" y="1918467"/>
            <a:ext cx="1112956" cy="1053526"/>
          </a:xfrm>
          <a:prstGeom prst="rect">
            <a:avLst/>
          </a:prstGeom>
        </p:spPr>
      </p:pic>
      <p:pic>
        <p:nvPicPr>
          <p:cNvPr id="8" name="Picture 7" descr="A white and black golf ball&#10;&#10;AI-generated content may be incorrect.">
            <a:extLst>
              <a:ext uri="{FF2B5EF4-FFF2-40B4-BE49-F238E27FC236}">
                <a16:creationId xmlns:a16="http://schemas.microsoft.com/office/drawing/2014/main" id="{2C764ED1-29C2-628A-C5F0-CFF5AA512C0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1979" y="1918467"/>
            <a:ext cx="1006943" cy="10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3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C0260-AEDD-798D-2862-ED90FBD65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98AFC-137C-4EED-5051-4AD47A01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Experimental Drop: Experiment 2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3AD0F99-9BD4-2C1F-4648-A9AB73D792C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Gather your materials for your experiment:</a:t>
            </a:r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endParaRPr lang="en-US" altLang="en-US" dirty="0"/>
          </a:p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Follow the directions to complete your experiment.</a:t>
            </a:r>
          </a:p>
          <a:p>
            <a:pPr marL="578358" indent="-514350">
              <a:buFont typeface="+mj-lt"/>
              <a:buAutoNum type="arabicParenR"/>
            </a:pPr>
            <a:r>
              <a:rPr lang="en-US" altLang="en-US" dirty="0"/>
              <a:t>Then record your results and analyze your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D6147-5BDC-852E-FCD0-B41F93B8A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922" y="1828800"/>
            <a:ext cx="3073078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None/>
            </a:pPr>
            <a:r>
              <a:rPr lang="en-US" altLang="en-US" b="1" dirty="0">
                <a:solidFill>
                  <a:schemeClr val="accent1"/>
                </a:solidFill>
              </a:rPr>
              <a:t>Candy Drop</a:t>
            </a:r>
          </a:p>
          <a:p>
            <a:r>
              <a:rPr lang="en-US" altLang="en-US" sz="2400" dirty="0"/>
              <a:t>1 calculator</a:t>
            </a:r>
          </a:p>
          <a:p>
            <a:r>
              <a:rPr lang="en-US" altLang="en-US" sz="2400" dirty="0"/>
              <a:t>20 candies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CEE72A-0C5E-5752-ACBC-9A91E7174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272" y="1828799"/>
            <a:ext cx="3073078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None/>
            </a:pPr>
            <a:r>
              <a:rPr lang="en-US" altLang="en-US" b="1" dirty="0">
                <a:solidFill>
                  <a:schemeClr val="accent1"/>
                </a:solidFill>
              </a:rPr>
              <a:t>Ball Drop</a:t>
            </a:r>
          </a:p>
          <a:p>
            <a:r>
              <a:rPr lang="en-US" altLang="en-US" sz="2400" dirty="0"/>
              <a:t>1 calculator</a:t>
            </a:r>
          </a:p>
          <a:p>
            <a:r>
              <a:rPr lang="en-US" altLang="en-US" sz="2400" dirty="0"/>
              <a:t>1 meter stick</a:t>
            </a:r>
          </a:p>
          <a:p>
            <a:r>
              <a:rPr lang="en-US" altLang="en-US" sz="2400" dirty="0"/>
              <a:t>1 golf ball</a:t>
            </a:r>
          </a:p>
          <a:p>
            <a:pPr marL="64008" indent="0"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A726123-63A4-210F-B2EC-38437DD550A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966" y="1918467"/>
            <a:ext cx="1112956" cy="1053526"/>
          </a:xfrm>
          <a:prstGeom prst="rect">
            <a:avLst/>
          </a:prstGeom>
        </p:spPr>
      </p:pic>
      <p:pic>
        <p:nvPicPr>
          <p:cNvPr id="5" name="Picture 4" descr="A white and black golf ball&#10;&#10;AI-generated content may be incorrect.">
            <a:extLst>
              <a:ext uri="{FF2B5EF4-FFF2-40B4-BE49-F238E27FC236}">
                <a16:creationId xmlns:a16="http://schemas.microsoft.com/office/drawing/2014/main" id="{C12F1347-3724-A9A2-929F-54E5B2D6823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35329" y="1918467"/>
            <a:ext cx="1006943" cy="10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466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1EE66-5235-5C92-81C8-7CE8B1550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D3FB-FBB8-2358-3AF1-44339490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Experimental Drop: Discussion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495617E-931C-9A68-83DF-788344BF15F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785029" cy="3262312"/>
          </a:xfrm>
        </p:spPr>
        <p:txBody>
          <a:bodyPr/>
          <a:lstStyle/>
          <a:p>
            <a:r>
              <a:rPr lang="en-US" altLang="en-US" dirty="0"/>
              <a:t>Which data was </a:t>
            </a:r>
            <a:r>
              <a:rPr lang="en-US" altLang="en-US" b="1" i="1" dirty="0">
                <a:solidFill>
                  <a:schemeClr val="accent3"/>
                </a:solidFill>
              </a:rPr>
              <a:t>linear</a:t>
            </a:r>
            <a:r>
              <a:rPr lang="en-US" altLang="en-US" dirty="0"/>
              <a:t>?</a:t>
            </a:r>
          </a:p>
          <a:p>
            <a:r>
              <a:rPr lang="en-US" altLang="en-US" dirty="0"/>
              <a:t>Which data was </a:t>
            </a:r>
            <a:r>
              <a:rPr lang="en-US" altLang="en-US" b="1" i="1" dirty="0">
                <a:solidFill>
                  <a:schemeClr val="accent3"/>
                </a:solidFill>
              </a:rPr>
              <a:t>nonlinear</a:t>
            </a:r>
            <a:r>
              <a:rPr lang="en-US" altLang="en-US" dirty="0"/>
              <a:t>?</a:t>
            </a:r>
          </a:p>
          <a:p>
            <a:r>
              <a:rPr lang="en-US" altLang="en-US" dirty="0"/>
              <a:t>Did anyone get an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dirty="0" err="1"/>
              <a:t>-value</a:t>
            </a:r>
            <a:r>
              <a:rPr lang="en-US" altLang="en-US" dirty="0"/>
              <a:t> of 1 for their regression model?</a:t>
            </a:r>
          </a:p>
          <a:p>
            <a:r>
              <a:rPr lang="en-US" altLang="en-US" dirty="0"/>
              <a:t>Why do you think different groups found different results?</a:t>
            </a:r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928F4C6-0FDC-838C-D5D7-F9040FE4305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961911" flipV="1">
            <a:off x="6996350" y="287576"/>
            <a:ext cx="1746035" cy="1652800"/>
          </a:xfrm>
          <a:prstGeom prst="rect">
            <a:avLst/>
          </a:prstGeom>
        </p:spPr>
      </p:pic>
      <p:pic>
        <p:nvPicPr>
          <p:cNvPr id="8" name="Picture 7" descr="A white and black golf ball&#10;&#10;AI-generated content may be incorrect.">
            <a:extLst>
              <a:ext uri="{FF2B5EF4-FFF2-40B4-BE49-F238E27FC236}">
                <a16:creationId xmlns:a16="http://schemas.microsoft.com/office/drawing/2014/main" id="{DA1BE872-7C05-8EC1-5F34-A986D317FF3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5864" y="1113976"/>
            <a:ext cx="1571599" cy="157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033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1A940-EEC5-09C0-F67C-2AE5ACE7A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DC0B6-D220-4BF6-36B1-F540F2FDC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Pay Day: Which Do You Choose?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22F25427-1FD3-E2C7-713E-87B622F5F28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551170" cy="3262312"/>
          </a:xfrm>
        </p:spPr>
        <p:txBody>
          <a:bodyPr/>
          <a:lstStyle/>
          <a:p>
            <a:r>
              <a:rPr lang="en-US" dirty="0"/>
              <a:t>Now that you know more, does that change your decision?</a:t>
            </a:r>
          </a:p>
          <a:p>
            <a:r>
              <a:rPr lang="en-US" dirty="0"/>
              <a:t>In the </a:t>
            </a:r>
            <a:r>
              <a:rPr lang="en-US" dirty="0">
                <a:solidFill>
                  <a:schemeClr val="accent1"/>
                </a:solidFill>
              </a:rPr>
              <a:t>Reflection</a:t>
            </a:r>
            <a:r>
              <a:rPr lang="en-US" dirty="0"/>
              <a:t> section, circle the payment option you would choose and give a reason for your answer.</a:t>
            </a:r>
          </a:p>
        </p:txBody>
      </p:sp>
      <p:pic>
        <p:nvPicPr>
          <p:cNvPr id="5" name="Picture 4" descr="A light bulb with a graph going up&#10;&#10;AI-generated content may be incorrect.">
            <a:extLst>
              <a:ext uri="{FF2B5EF4-FFF2-40B4-BE49-F238E27FC236}">
                <a16:creationId xmlns:a16="http://schemas.microsoft.com/office/drawing/2014/main" id="{0F1B8509-2C4E-3B28-9230-16C7A3564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894" y="1433022"/>
            <a:ext cx="2277456" cy="2277456"/>
          </a:xfrm>
          <a:prstGeom prst="rect">
            <a:avLst/>
          </a:prstGeom>
          <a:effectLst>
            <a:outerShdw blurRad="50800" dist="25400" dir="5400000" algn="ctr" rotWithShape="0">
              <a:schemeClr val="tx1"/>
            </a:outerShdw>
          </a:effectLst>
        </p:spPr>
      </p:pic>
    </p:spTree>
    <p:extLst>
      <p:ext uri="{BB962C8B-B14F-4D97-AF65-F5344CB8AC3E}">
        <p14:creationId xmlns:p14="http://schemas.microsoft.com/office/powerpoint/2010/main" val="80363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How can we find and describe the shape of data?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808288"/>
            <a:ext cx="7885112" cy="1774824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Create a linear regression model that describes the given data.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Use the correlation coefficient to determine the fit of the model.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Determine whether the best model for the data is linear or nonlinear.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Pay Day: Which Do You Choose?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551170" cy="3262312"/>
          </a:xfrm>
        </p:spPr>
        <p:txBody>
          <a:bodyPr/>
          <a:lstStyle/>
          <a:p>
            <a:r>
              <a:rPr lang="en-US" dirty="0"/>
              <a:t>In the </a:t>
            </a:r>
            <a:r>
              <a:rPr lang="en-US" dirty="0" err="1">
                <a:solidFill>
                  <a:schemeClr val="accent1"/>
                </a:solidFill>
              </a:rPr>
              <a:t>Preflection</a:t>
            </a:r>
            <a:r>
              <a:rPr lang="en-US" dirty="0"/>
              <a:t> section, circle the payment option you would choose and give a reason for your answer.</a:t>
            </a:r>
          </a:p>
          <a:p>
            <a:r>
              <a:rPr lang="en-US" dirty="0"/>
              <a:t>Leave the </a:t>
            </a:r>
            <a:r>
              <a:rPr lang="en-US" dirty="0">
                <a:solidFill>
                  <a:schemeClr val="accent1"/>
                </a:solidFill>
              </a:rPr>
              <a:t>Reflection</a:t>
            </a:r>
            <a:r>
              <a:rPr lang="en-US" dirty="0"/>
              <a:t> section blank for now, you will come back to it at the end of the lesson.</a:t>
            </a:r>
          </a:p>
        </p:txBody>
      </p:sp>
      <p:pic>
        <p:nvPicPr>
          <p:cNvPr id="5" name="Picture 4" descr="A light bulb with a graph going up&#10;&#10;AI-generated content may be incorrect.">
            <a:extLst>
              <a:ext uri="{FF2B5EF4-FFF2-40B4-BE49-F238E27FC236}">
                <a16:creationId xmlns:a16="http://schemas.microsoft.com/office/drawing/2014/main" id="{1AE012F4-392E-9D74-C7A8-49040CF08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894" y="1433022"/>
            <a:ext cx="2277456" cy="2277456"/>
          </a:xfrm>
          <a:prstGeom prst="rect">
            <a:avLst/>
          </a:prstGeom>
          <a:effectLst>
            <a:outerShdw blurRad="50800" dist="25400" dir="5400000" algn="ctr" rotWithShape="0">
              <a:schemeClr val="tx1"/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7549F-8FDB-1A22-7D8A-4D78D1B54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06614-64E9-D77B-1C17-2BE6F1F3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Data Exploration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472C74F-611B-E457-DAED-5350FE165D1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For each dataset:</a:t>
            </a:r>
          </a:p>
          <a:p>
            <a:r>
              <a:rPr lang="en-US" altLang="en-US" sz="2400" dirty="0"/>
              <a:t>Plot the data.</a:t>
            </a:r>
          </a:p>
          <a:p>
            <a:r>
              <a:rPr lang="en-US" altLang="en-US" sz="2400" dirty="0"/>
              <a:t>Input the data into your calculator.</a:t>
            </a:r>
          </a:p>
          <a:p>
            <a:r>
              <a:rPr lang="en-US" altLang="en-US" sz="2400" dirty="0"/>
              <a:t>Use your calculator to find the line of best fit.</a:t>
            </a:r>
          </a:p>
          <a:p>
            <a:r>
              <a:rPr lang="en-US" altLang="en-US" sz="2400" dirty="0"/>
              <a:t>Use that information to sketch the line of best fit.</a:t>
            </a:r>
          </a:p>
        </p:txBody>
      </p:sp>
    </p:spTree>
    <p:extLst>
      <p:ext uri="{BB962C8B-B14F-4D97-AF65-F5344CB8AC3E}">
        <p14:creationId xmlns:p14="http://schemas.microsoft.com/office/powerpoint/2010/main" val="2947218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42EA8B7-04AB-FB25-AD29-33142D8C2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F8B3-F70D-4A71-0A32-012698F9B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Data Exploration (Values)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6F7C2FD-A9F9-A68C-EDF0-98740A05BA0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b="1" dirty="0">
                <a:solidFill>
                  <a:schemeClr val="accent3"/>
                </a:solidFill>
              </a:rPr>
              <a:t>Dataset 1: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–0.0002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35.54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–0.99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7086D-8366-F920-55E3-D6D03C3FE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370013"/>
            <a:ext cx="3943349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Font typeface="System Font Regular"/>
              <a:buNone/>
            </a:pPr>
            <a:r>
              <a:rPr lang="en-US" altLang="en-US" b="1" dirty="0">
                <a:solidFill>
                  <a:schemeClr val="accent3"/>
                </a:solidFill>
              </a:rPr>
              <a:t>Dataset 2: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9.32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–19.64</a:t>
            </a:r>
          </a:p>
          <a:p>
            <a:r>
              <a:rPr lang="en-US" alt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= 0.88</a:t>
            </a:r>
          </a:p>
        </p:txBody>
      </p:sp>
    </p:spTree>
    <p:extLst>
      <p:ext uri="{BB962C8B-B14F-4D97-AF65-F5344CB8AC3E}">
        <p14:creationId xmlns:p14="http://schemas.microsoft.com/office/powerpoint/2010/main" val="300867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52602-CA10-FE09-5C0D-66953569F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E849-3258-8E27-F321-E43ACE98E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Data Exploration: Discussion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03B1574-0AE6-083D-CA5F-CC3430C6950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trends did you notice in the data?</a:t>
            </a:r>
          </a:p>
          <a:p>
            <a:r>
              <a:rPr lang="en-US" altLang="en-US" dirty="0"/>
              <a:t>Do you think the linear equation you found was an accurate representation of the data?</a:t>
            </a:r>
          </a:p>
          <a:p>
            <a:r>
              <a:rPr lang="en-US" altLang="en-US" dirty="0"/>
              <a:t>What do you think the </a:t>
            </a:r>
            <a:r>
              <a:rPr lang="en-US" altLang="en-US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altLang="en-US" dirty="0" err="1"/>
              <a:t>-value</a:t>
            </a:r>
            <a:r>
              <a:rPr lang="en-US" altLang="en-US" dirty="0"/>
              <a:t> is for?</a:t>
            </a:r>
          </a:p>
          <a:p>
            <a:r>
              <a:rPr lang="en-US" altLang="en-US" dirty="0"/>
              <a:t>What might explain the relationship between each data set?</a:t>
            </a:r>
            <a:endParaRPr lang="en-US" alt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2725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86A5D-2872-66FB-02DE-6732BB2C3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55861-4D62-907B-81F5-E939D344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Guided Notes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FC5F3A7-E33C-2631-8C91-E0B80C50E51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Work in groups of 2–3 with those who</a:t>
            </a:r>
            <a:br>
              <a:rPr lang="en-US" altLang="en-US" dirty="0"/>
            </a:br>
            <a:r>
              <a:rPr lang="en-US" altLang="en-US" dirty="0"/>
              <a:t>have the </a:t>
            </a:r>
            <a:r>
              <a:rPr lang="en-US" altLang="en-US" b="1" dirty="0">
                <a:solidFill>
                  <a:schemeClr val="accent1"/>
                </a:solidFill>
              </a:rPr>
              <a:t>same handout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Follow the directions carefully and record your observations on the front of your handout.</a:t>
            </a:r>
          </a:p>
          <a:p>
            <a:r>
              <a:rPr lang="en-US" altLang="en-US" dirty="0"/>
              <a:t>Complete the “Formalize Your Findings” portion of your handout on the back of your handout.</a:t>
            </a:r>
          </a:p>
          <a:p>
            <a:pPr lvl="1"/>
            <a:r>
              <a:rPr lang="en-US" altLang="en-US" sz="2400" dirty="0"/>
              <a:t>Be ready to explain what you learned to another group.</a:t>
            </a:r>
          </a:p>
        </p:txBody>
      </p:sp>
      <p:pic>
        <p:nvPicPr>
          <p:cNvPr id="4" name="Picture 3" descr="A puzzle pieces on a black background&#10;&#10;AI-generated content may be incorrect.">
            <a:extLst>
              <a:ext uri="{FF2B5EF4-FFF2-40B4-BE49-F238E27FC236}">
                <a16:creationId xmlns:a16="http://schemas.microsoft.com/office/drawing/2014/main" id="{D88A9C11-6E1F-5123-5367-407C2C983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2302" y="511175"/>
            <a:ext cx="1913047" cy="162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830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C1FC503B-5766-4541-B590-824E08429B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D45ADE69-AC46-AB4B-AFB7-4F6B3A12186F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911</TotalTime>
  <Words>1104</Words>
  <Application>Microsoft Macintosh PowerPoint</Application>
  <PresentationFormat>On-screen Show (16:9)</PresentationFormat>
  <Paragraphs>203</Paragraphs>
  <Slides>23</Slides>
  <Notes>7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Aptos Display</vt:lpstr>
      <vt:lpstr>Arial</vt:lpstr>
      <vt:lpstr>Calibri</vt:lpstr>
      <vt:lpstr>Courier New</vt:lpstr>
      <vt:lpstr>System Font Regular</vt:lpstr>
      <vt:lpstr>Times New Roman</vt:lpstr>
      <vt:lpstr>Wingdings</vt:lpstr>
      <vt:lpstr>Custom Design</vt:lpstr>
      <vt:lpstr>1_Custom Design</vt:lpstr>
      <vt:lpstr>Equation</vt:lpstr>
      <vt:lpstr>PowerPoint Presentation</vt:lpstr>
      <vt:lpstr>Candies and Caddies</vt:lpstr>
      <vt:lpstr>Essential Question</vt:lpstr>
      <vt:lpstr>Learning Objectives</vt:lpstr>
      <vt:lpstr>Pay Day: Which Do You Choose?</vt:lpstr>
      <vt:lpstr>Data Exploration</vt:lpstr>
      <vt:lpstr>Data Exploration (Values)</vt:lpstr>
      <vt:lpstr>Data Exploration: Discussion</vt:lpstr>
      <vt:lpstr>Guided Notes</vt:lpstr>
      <vt:lpstr>Guided Notes</vt:lpstr>
      <vt:lpstr>Guided Notes: Linear Regression</vt:lpstr>
      <vt:lpstr>Guided Notes: Linear or Exponential</vt:lpstr>
      <vt:lpstr>Guided Notes: Example</vt:lpstr>
      <vt:lpstr>Guided Notes: Example</vt:lpstr>
      <vt:lpstr>Guided Notes: Example</vt:lpstr>
      <vt:lpstr>Guided Notes: Example</vt:lpstr>
      <vt:lpstr>Guided Notes: Example</vt:lpstr>
      <vt:lpstr>Guided Notes: Example</vt:lpstr>
      <vt:lpstr>Guided Notes: Example</vt:lpstr>
      <vt:lpstr>Experimental Drop: Experiment 1</vt:lpstr>
      <vt:lpstr>Experimental Drop: Experiment 2</vt:lpstr>
      <vt:lpstr>Experimental Drop: Discussion</vt:lpstr>
      <vt:lpstr>Pay Day: Which Do You Choose?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Gracia, Ann M.</dc:creator>
  <cp:keywords/>
  <dc:description/>
  <cp:lastModifiedBy>Harris, Hudson J.</cp:lastModifiedBy>
  <cp:revision>24</cp:revision>
  <dcterms:created xsi:type="dcterms:W3CDTF">2025-08-05T20:58:42Z</dcterms:created>
  <dcterms:modified xsi:type="dcterms:W3CDTF">2025-10-16T17:13:32Z</dcterms:modified>
  <cp:category/>
</cp:coreProperties>
</file>