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6"/>
  </p:notesMasterIdLst>
  <p:sldIdLst>
    <p:sldId id="256" r:id="rId3"/>
    <p:sldId id="257" r:id="rId4"/>
    <p:sldId id="280" r:id="rId5"/>
    <p:sldId id="258" r:id="rId6"/>
    <p:sldId id="259" r:id="rId7"/>
    <p:sldId id="293" r:id="rId8"/>
    <p:sldId id="260" r:id="rId9"/>
    <p:sldId id="261" r:id="rId10"/>
    <p:sldId id="281" r:id="rId11"/>
    <p:sldId id="263" r:id="rId12"/>
    <p:sldId id="265" r:id="rId13"/>
    <p:sldId id="283" r:id="rId14"/>
    <p:sldId id="294" r:id="rId15"/>
    <p:sldId id="295" r:id="rId16"/>
    <p:sldId id="282" r:id="rId17"/>
    <p:sldId id="272" r:id="rId18"/>
    <p:sldId id="286" r:id="rId19"/>
    <p:sldId id="287" r:id="rId20"/>
    <p:sldId id="288" r:id="rId21"/>
    <p:sldId id="289" r:id="rId22"/>
    <p:sldId id="290" r:id="rId23"/>
    <p:sldId id="291" r:id="rId24"/>
    <p:sldId id="292"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3" roundtripDataSignature="AMtx7miMF0EFvXT4hEOZ4f6JGsVDumnC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1D05D3-2413-494F-86B3-19002E94EBE6}">
  <a:tblStyle styleId="{A41D05D3-2413-494F-86B3-19002E94EBE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notesViewPr>
    <p:cSldViewPr snapToGrid="0" snapToObjects="1">
      <p:cViewPr varScale="1">
        <p:scale>
          <a:sx n="79" d="100"/>
          <a:sy n="79" d="100"/>
        </p:scale>
        <p:origin x="276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ytimes.com/2019/08/23/podcasts/1619-slavery-anniversary.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273e02a3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273e02a3b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273e02a3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6273e02a3b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Clarify student responses correcting any misinformation.</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273e02a3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6273e02a3b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buClr>
                <a:schemeClr val="dk1"/>
              </a:buClr>
              <a:buSzPts val="1100"/>
            </a:pPr>
            <a:r>
              <a:rPr lang="en-US" dirty="0"/>
              <a:t>Clarify student responses correcting any misinformation.</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2822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273e02a3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6273e02a3b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buClr>
                <a:schemeClr val="dk1"/>
              </a:buClr>
              <a:buSzPts val="1100"/>
            </a:pPr>
            <a:r>
              <a:rPr lang="en-US" dirty="0"/>
              <a:t>Clarify student responses correcting any misinformation.</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79147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273e02a3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6273e02a3b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buClr>
                <a:schemeClr val="dk1"/>
              </a:buClr>
              <a:buSzPts val="1100"/>
            </a:pPr>
            <a:r>
              <a:rPr lang="en-US" dirty="0"/>
              <a:t>Clarify student responses correcting any misinformation.</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10319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584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273e02a3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6273e02a3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Listen and talk through student responses.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273e02a3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6273e02a3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Listen and talk through student responses.</a:t>
            </a:r>
            <a:endParaRPr dirty="0"/>
          </a:p>
        </p:txBody>
      </p:sp>
    </p:spTree>
    <p:extLst>
      <p:ext uri="{BB962C8B-B14F-4D97-AF65-F5344CB8AC3E}">
        <p14:creationId xmlns:p14="http://schemas.microsoft.com/office/powerpoint/2010/main" val="4130166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273e02a3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6273e02a3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Listen and talk through student responses.</a:t>
            </a:r>
            <a:endParaRPr dirty="0"/>
          </a:p>
        </p:txBody>
      </p:sp>
    </p:spTree>
    <p:extLst>
      <p:ext uri="{BB962C8B-B14F-4D97-AF65-F5344CB8AC3E}">
        <p14:creationId xmlns:p14="http://schemas.microsoft.com/office/powerpoint/2010/main" val="1867726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273e02a3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6273e02a3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Listen and talk through student responses.</a:t>
            </a:r>
            <a:endParaRPr dirty="0"/>
          </a:p>
        </p:txBody>
      </p:sp>
    </p:spTree>
    <p:extLst>
      <p:ext uri="{BB962C8B-B14F-4D97-AF65-F5344CB8AC3E}">
        <p14:creationId xmlns:p14="http://schemas.microsoft.com/office/powerpoint/2010/main" val="68165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273e02a3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6273e02a3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Listen and talk through student responses.</a:t>
            </a:r>
            <a:endParaRPr dirty="0"/>
          </a:p>
        </p:txBody>
      </p:sp>
    </p:spTree>
    <p:extLst>
      <p:ext uri="{BB962C8B-B14F-4D97-AF65-F5344CB8AC3E}">
        <p14:creationId xmlns:p14="http://schemas.microsoft.com/office/powerpoint/2010/main" val="2801232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273e02a3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6273e02a3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Listen and talk through student responses.</a:t>
            </a:r>
            <a:endParaRPr dirty="0"/>
          </a:p>
        </p:txBody>
      </p:sp>
    </p:spTree>
    <p:extLst>
      <p:ext uri="{BB962C8B-B14F-4D97-AF65-F5344CB8AC3E}">
        <p14:creationId xmlns:p14="http://schemas.microsoft.com/office/powerpoint/2010/main" val="2637523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273e02a3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6273e02a3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Listen and talk through student responses.</a:t>
            </a:r>
            <a:endParaRPr dirty="0"/>
          </a:p>
        </p:txBody>
      </p:sp>
    </p:spTree>
    <p:extLst>
      <p:ext uri="{BB962C8B-B14F-4D97-AF65-F5344CB8AC3E}">
        <p14:creationId xmlns:p14="http://schemas.microsoft.com/office/powerpoint/2010/main" val="1810793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273e02a3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6273e02a3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Listen and talk through student responses.</a:t>
            </a:r>
            <a:endParaRPr dirty="0"/>
          </a:p>
        </p:txBody>
      </p:sp>
    </p:spTree>
    <p:extLst>
      <p:ext uri="{BB962C8B-B14F-4D97-AF65-F5344CB8AC3E}">
        <p14:creationId xmlns:p14="http://schemas.microsoft.com/office/powerpoint/2010/main" val="238908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160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273e02a3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6273e02a3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273e02a3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6273e02a3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273e02a3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6273e02a3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9817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Link: </a:t>
            </a:r>
            <a:r>
              <a:rPr lang="en-US" dirty="0">
                <a:hlinkClick r:id="rId3"/>
              </a:rPr>
              <a:t>https://www.nytimes.com/2019/08/23/podcasts/1619-slavery-anniversary.html</a:t>
            </a:r>
            <a:endParaRPr dirty="0"/>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273e02a3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6273e02a3b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0367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Google Shape;49;p1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Google Shape;5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Google Shape;5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Google Shape;59;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Google Shape;63;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Google Shape;70;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24" name="Google Shape;24;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Google Shape;2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1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Google Shape;32;p1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Google Shape;3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6" name="Google Shape;3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Google Shape;43;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17"/>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Google Shape;4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ytimes.com/2019/08/23/podcasts/1619-slavery-anniversary.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g6273e02a3b_0_24"/>
          <p:cNvSpPr txBox="1">
            <a:spLocks noGrp="1"/>
          </p:cNvSpPr>
          <p:nvPr>
            <p:ph type="body" idx="1"/>
          </p:nvPr>
        </p:nvSpPr>
        <p:spPr>
          <a:xfrm>
            <a:off x="457200" y="1385316"/>
            <a:ext cx="8146111" cy="3381565"/>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000" dirty="0"/>
              <a:t>After reading one excerpt of the Constitution, work with your group to create a 1–2 sentence statement summarizing the excerpt. Repeat with the next excerpt, and so on.</a:t>
            </a:r>
          </a:p>
          <a:p>
            <a:pPr marL="63500" lvl="0" indent="0" algn="l" rtl="0">
              <a:lnSpc>
                <a:spcPct val="100000"/>
              </a:lnSpc>
              <a:spcBef>
                <a:spcPts val="520"/>
              </a:spcBef>
              <a:spcAft>
                <a:spcPts val="0"/>
              </a:spcAft>
              <a:buSzPts val="2600"/>
              <a:buNone/>
            </a:pPr>
            <a:endParaRPr dirty="0"/>
          </a:p>
          <a:p>
            <a:pPr marL="457200" lvl="0" indent="-393700" algn="l" rtl="0">
              <a:lnSpc>
                <a:spcPct val="100000"/>
              </a:lnSpc>
              <a:spcBef>
                <a:spcPts val="520"/>
              </a:spcBef>
              <a:spcAft>
                <a:spcPts val="0"/>
              </a:spcAft>
              <a:buSzPts val="2600"/>
              <a:buChar char="•"/>
            </a:pPr>
            <a:r>
              <a:rPr lang="en-US" sz="2000" dirty="0"/>
              <a:t>Your group will be assigned one of the four excerpts to share your answer with the whole class.</a:t>
            </a:r>
            <a:endParaRPr sz="2000" dirty="0"/>
          </a:p>
        </p:txBody>
      </p:sp>
      <p:pic>
        <p:nvPicPr>
          <p:cNvPr id="8" name="Content Placeholder 4">
            <a:extLst>
              <a:ext uri="{FF2B5EF4-FFF2-40B4-BE49-F238E27FC236}">
                <a16:creationId xmlns:a16="http://schemas.microsoft.com/office/drawing/2014/main" id="{66A07B0C-69C5-417C-9B43-363C1D6788A5}"/>
              </a:ext>
            </a:extLst>
          </p:cNvPr>
          <p:cNvPicPr>
            <a:picLocks noChangeAspect="1"/>
          </p:cNvPicPr>
          <p:nvPr/>
        </p:nvPicPr>
        <p:blipFill>
          <a:blip r:embed="rId3"/>
          <a:stretch>
            <a:fillRect/>
          </a:stretch>
        </p:blipFill>
        <p:spPr>
          <a:xfrm>
            <a:off x="3266281" y="4350570"/>
            <a:ext cx="2611437" cy="1136817"/>
          </a:xfrm>
          <a:prstGeom prst="rect">
            <a:avLst/>
          </a:prstGeom>
        </p:spPr>
      </p:pic>
      <p:sp>
        <p:nvSpPr>
          <p:cNvPr id="3" name="Title 2">
            <a:extLst>
              <a:ext uri="{FF2B5EF4-FFF2-40B4-BE49-F238E27FC236}">
                <a16:creationId xmlns:a16="http://schemas.microsoft.com/office/drawing/2014/main" id="{4022E277-4B7B-BF4F-B73C-618750964DCE}"/>
              </a:ext>
            </a:extLst>
          </p:cNvPr>
          <p:cNvSpPr>
            <a:spLocks noGrp="1"/>
          </p:cNvSpPr>
          <p:nvPr>
            <p:ph type="title"/>
          </p:nvPr>
        </p:nvSpPr>
        <p:spPr>
          <a:xfrm>
            <a:off x="457200" y="528066"/>
            <a:ext cx="8229600" cy="857250"/>
          </a:xfrm>
        </p:spPr>
        <p:txBody>
          <a:bodyPr/>
          <a:lstStyle/>
          <a:p>
            <a:r>
              <a:rPr lang="en-US" b="1" dirty="0"/>
              <a:t>Excerpts of the Constitution</a:t>
            </a:r>
            <a:endParaRPr lang="en-US" dirty="0"/>
          </a:p>
        </p:txBody>
      </p:sp>
      <p:sp>
        <p:nvSpPr>
          <p:cNvPr id="4" name="TextBox 3">
            <a:extLst>
              <a:ext uri="{FF2B5EF4-FFF2-40B4-BE49-F238E27FC236}">
                <a16:creationId xmlns:a16="http://schemas.microsoft.com/office/drawing/2014/main" id="{6EB46008-811C-0942-8B8B-4D5CE9259B78}"/>
              </a:ext>
            </a:extLst>
          </p:cNvPr>
          <p:cNvSpPr txBox="1"/>
          <p:nvPr/>
        </p:nvSpPr>
        <p:spPr>
          <a:xfrm>
            <a:off x="1924216" y="151075"/>
            <a:ext cx="184731" cy="307777"/>
          </a:xfrm>
          <a:prstGeom prst="rect">
            <a:avLst/>
          </a:prstGeom>
          <a:noFill/>
        </p:spPr>
        <p:txBody>
          <a:bodyPr wrap="none" rtlCol="0">
            <a:spAutoFit/>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g6273e02a3b_0_54"/>
          <p:cNvSpPr txBox="1">
            <a:spLocks noGrp="1"/>
          </p:cNvSpPr>
          <p:nvPr>
            <p:ph type="body" idx="1"/>
          </p:nvPr>
        </p:nvSpPr>
        <p:spPr>
          <a:xfrm>
            <a:off x="457199" y="1385316"/>
            <a:ext cx="8229600" cy="3018234"/>
          </a:xfrm>
          <a:prstGeom prst="rect">
            <a:avLst/>
          </a:prstGeom>
          <a:noFill/>
          <a:ln>
            <a:noFill/>
          </a:ln>
        </p:spPr>
        <p:txBody>
          <a:bodyPr spcFirstLastPara="1" wrap="square" lIns="91425" tIns="45700" rIns="91425" bIns="45700" anchor="t" anchorCtr="0">
            <a:noAutofit/>
          </a:bodyPr>
          <a:lstStyle/>
          <a:p>
            <a:pPr marL="457200" lvl="0" indent="0" algn="l" rtl="0">
              <a:spcBef>
                <a:spcPts val="1400"/>
              </a:spcBef>
              <a:spcAft>
                <a:spcPts val="0"/>
              </a:spcAft>
              <a:buSzPts val="2600"/>
              <a:buNone/>
            </a:pPr>
            <a:r>
              <a:rPr lang="en-US" sz="2000" b="1" dirty="0">
                <a:solidFill>
                  <a:srgbClr val="282828"/>
                </a:solidFill>
              </a:rPr>
              <a:t>Article 1, Section 2, Paragraph 3: </a:t>
            </a:r>
            <a:r>
              <a:rPr lang="en-US" sz="2000" b="1" i="1" dirty="0">
                <a:solidFill>
                  <a:srgbClr val="282828"/>
                </a:solidFill>
              </a:rPr>
              <a:t>Three-Fifths Clause </a:t>
            </a:r>
            <a:endParaRPr sz="2000" i="1" dirty="0">
              <a:solidFill>
                <a:srgbClr val="282828"/>
              </a:solidFill>
            </a:endParaRPr>
          </a:p>
          <a:p>
            <a:pPr marL="457200" lvl="0" indent="0" algn="l" rtl="0">
              <a:lnSpc>
                <a:spcPct val="115000"/>
              </a:lnSpc>
              <a:spcBef>
                <a:spcPts val="1400"/>
              </a:spcBef>
              <a:spcAft>
                <a:spcPts val="0"/>
              </a:spcAft>
              <a:buSzPts val="2600"/>
              <a:buNone/>
            </a:pPr>
            <a:r>
              <a:rPr lang="en-US" sz="2000" dirty="0"/>
              <a:t>The Three-Fifths Clause counts three-fifths of the enslaved population along with the whole free population to determine a state’s representation in Congress. </a:t>
            </a:r>
            <a:endParaRPr sz="2000" dirty="0"/>
          </a:p>
          <a:p>
            <a:pPr marL="457200" lvl="0" indent="0" algn="l" rtl="0">
              <a:lnSpc>
                <a:spcPct val="115000"/>
              </a:lnSpc>
              <a:spcBef>
                <a:spcPts val="1400"/>
              </a:spcBef>
              <a:spcAft>
                <a:spcPts val="0"/>
              </a:spcAft>
              <a:buClr>
                <a:schemeClr val="dk1"/>
              </a:buClr>
              <a:buSzPts val="1100"/>
              <a:buFont typeface="Arial"/>
              <a:buNone/>
            </a:pPr>
            <a:r>
              <a:rPr lang="en-US" sz="2400" dirty="0">
                <a:solidFill>
                  <a:srgbClr val="282828"/>
                </a:solidFill>
              </a:rPr>
              <a:t> </a:t>
            </a:r>
            <a:endParaRPr sz="2400" dirty="0">
              <a:solidFill>
                <a:srgbClr val="282828"/>
              </a:solidFill>
            </a:endParaRPr>
          </a:p>
          <a:p>
            <a:pPr marL="0" lvl="0" indent="0" algn="l" rtl="0">
              <a:lnSpc>
                <a:spcPct val="100000"/>
              </a:lnSpc>
              <a:spcBef>
                <a:spcPts val="1400"/>
              </a:spcBef>
              <a:spcAft>
                <a:spcPts val="0"/>
              </a:spcAft>
              <a:buSzPts val="2600"/>
              <a:buNone/>
            </a:pPr>
            <a:endParaRPr dirty="0"/>
          </a:p>
        </p:txBody>
      </p:sp>
      <p:pic>
        <p:nvPicPr>
          <p:cNvPr id="5" name="Content Placeholder 4">
            <a:extLst>
              <a:ext uri="{FF2B5EF4-FFF2-40B4-BE49-F238E27FC236}">
                <a16:creationId xmlns:a16="http://schemas.microsoft.com/office/drawing/2014/main" id="{A4A102A2-52DA-4E9D-9A5E-8C1F7EF4D322}"/>
              </a:ext>
            </a:extLst>
          </p:cNvPr>
          <p:cNvPicPr>
            <a:picLocks noChangeAspect="1"/>
          </p:cNvPicPr>
          <p:nvPr/>
        </p:nvPicPr>
        <p:blipFill>
          <a:blip r:embed="rId3"/>
          <a:stretch>
            <a:fillRect/>
          </a:stretch>
        </p:blipFill>
        <p:spPr>
          <a:xfrm>
            <a:off x="3266281" y="4350570"/>
            <a:ext cx="2611437" cy="1136817"/>
          </a:xfrm>
          <a:prstGeom prst="rect">
            <a:avLst/>
          </a:prstGeom>
        </p:spPr>
      </p:pic>
      <p:sp>
        <p:nvSpPr>
          <p:cNvPr id="3" name="Title 2">
            <a:extLst>
              <a:ext uri="{FF2B5EF4-FFF2-40B4-BE49-F238E27FC236}">
                <a16:creationId xmlns:a16="http://schemas.microsoft.com/office/drawing/2014/main" id="{516BCD3E-AC27-8D49-AED6-6FD5A6BA23B3}"/>
              </a:ext>
            </a:extLst>
          </p:cNvPr>
          <p:cNvSpPr>
            <a:spLocks noGrp="1"/>
          </p:cNvSpPr>
          <p:nvPr>
            <p:ph type="title"/>
          </p:nvPr>
        </p:nvSpPr>
        <p:spPr/>
        <p:txBody>
          <a:bodyPr/>
          <a:lstStyle/>
          <a:p>
            <a:r>
              <a:rPr lang="en-US" b="1" dirty="0"/>
              <a:t>Excerpts of the Constitution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A102A2-52DA-4E9D-9A5E-8C1F7EF4D322}"/>
              </a:ext>
            </a:extLst>
          </p:cNvPr>
          <p:cNvPicPr>
            <a:picLocks noChangeAspect="1"/>
          </p:cNvPicPr>
          <p:nvPr/>
        </p:nvPicPr>
        <p:blipFill>
          <a:blip r:embed="rId3"/>
          <a:stretch>
            <a:fillRect/>
          </a:stretch>
        </p:blipFill>
        <p:spPr>
          <a:xfrm>
            <a:off x="3266281" y="4350570"/>
            <a:ext cx="2611437" cy="1136817"/>
          </a:xfrm>
          <a:prstGeom prst="rect">
            <a:avLst/>
          </a:prstGeom>
        </p:spPr>
      </p:pic>
      <p:sp>
        <p:nvSpPr>
          <p:cNvPr id="127" name="Google Shape;127;g6273e02a3b_0_5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Excerpts of the Constitution</a:t>
            </a:r>
            <a:endParaRPr b="1" dirty="0"/>
          </a:p>
        </p:txBody>
      </p:sp>
      <p:sp>
        <p:nvSpPr>
          <p:cNvPr id="128" name="Google Shape;128;g6273e02a3b_0_54"/>
          <p:cNvSpPr txBox="1">
            <a:spLocks noGrp="1"/>
          </p:cNvSpPr>
          <p:nvPr>
            <p:ph type="body" idx="1"/>
          </p:nvPr>
        </p:nvSpPr>
        <p:spPr>
          <a:xfrm>
            <a:off x="457200" y="1385466"/>
            <a:ext cx="8229600" cy="3425073"/>
          </a:xfrm>
          <a:prstGeom prst="rect">
            <a:avLst/>
          </a:prstGeom>
          <a:noFill/>
          <a:ln>
            <a:noFill/>
          </a:ln>
        </p:spPr>
        <p:txBody>
          <a:bodyPr spcFirstLastPara="1" wrap="square" lIns="91425" tIns="45700" rIns="91425" bIns="45700" anchor="t" anchorCtr="0">
            <a:noAutofit/>
          </a:bodyPr>
          <a:lstStyle/>
          <a:p>
            <a:pPr lvl="0" indent="0">
              <a:spcBef>
                <a:spcPts val="1400"/>
              </a:spcBef>
              <a:buNone/>
            </a:pPr>
            <a:r>
              <a:rPr lang="en-US" sz="2000" b="1" dirty="0">
                <a:solidFill>
                  <a:srgbClr val="282828"/>
                </a:solidFill>
              </a:rPr>
              <a:t>Article 2, Section 1, Paragraph 2: </a:t>
            </a:r>
            <a:r>
              <a:rPr lang="en-US" sz="2000" b="1" i="1" dirty="0">
                <a:solidFill>
                  <a:srgbClr val="282828"/>
                </a:solidFill>
              </a:rPr>
              <a:t>Electoral College Clause </a:t>
            </a:r>
          </a:p>
          <a:p>
            <a:pPr lvl="0" indent="0">
              <a:buNone/>
            </a:pPr>
            <a:r>
              <a:rPr lang="en-US" sz="2000" dirty="0"/>
              <a:t>The President of the United States is elected by the Electoral College, which is made up of electors from each state. Each state’s number of electors is determined by adding its senators plus its House representatives. The number of House representatives is determined by the state’s population, including 3/5 of the enslaved population.   </a:t>
            </a:r>
            <a:endParaRPr sz="2000" dirty="0"/>
          </a:p>
          <a:p>
            <a:pPr marL="0" lvl="0" indent="0" algn="l" rtl="0">
              <a:lnSpc>
                <a:spcPct val="100000"/>
              </a:lnSpc>
              <a:spcBef>
                <a:spcPts val="1400"/>
              </a:spcBef>
              <a:spcAft>
                <a:spcPts val="0"/>
              </a:spcAft>
              <a:buSzPts val="2600"/>
              <a:buNone/>
            </a:pPr>
            <a:endParaRPr dirty="0"/>
          </a:p>
        </p:txBody>
      </p:sp>
    </p:spTree>
    <p:extLst>
      <p:ext uri="{BB962C8B-B14F-4D97-AF65-F5344CB8AC3E}">
        <p14:creationId xmlns:p14="http://schemas.microsoft.com/office/powerpoint/2010/main" val="385981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A102A2-52DA-4E9D-9A5E-8C1F7EF4D322}"/>
              </a:ext>
            </a:extLst>
          </p:cNvPr>
          <p:cNvPicPr>
            <a:picLocks noChangeAspect="1"/>
          </p:cNvPicPr>
          <p:nvPr/>
        </p:nvPicPr>
        <p:blipFill>
          <a:blip r:embed="rId3"/>
          <a:stretch>
            <a:fillRect/>
          </a:stretch>
        </p:blipFill>
        <p:spPr>
          <a:xfrm>
            <a:off x="3266281" y="4350570"/>
            <a:ext cx="2611437" cy="1136817"/>
          </a:xfrm>
          <a:prstGeom prst="rect">
            <a:avLst/>
          </a:prstGeom>
        </p:spPr>
      </p:pic>
      <p:sp>
        <p:nvSpPr>
          <p:cNvPr id="127" name="Google Shape;127;g6273e02a3b_0_5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Excerpts of the Constitution</a:t>
            </a:r>
            <a:endParaRPr b="1" dirty="0"/>
          </a:p>
        </p:txBody>
      </p:sp>
      <p:sp>
        <p:nvSpPr>
          <p:cNvPr id="128" name="Google Shape;128;g6273e02a3b_0_54"/>
          <p:cNvSpPr txBox="1">
            <a:spLocks noGrp="1"/>
          </p:cNvSpPr>
          <p:nvPr>
            <p:ph type="body" idx="1"/>
          </p:nvPr>
        </p:nvSpPr>
        <p:spPr>
          <a:xfrm>
            <a:off x="457200" y="1385466"/>
            <a:ext cx="8229600" cy="3425073"/>
          </a:xfrm>
          <a:prstGeom prst="rect">
            <a:avLst/>
          </a:prstGeom>
          <a:noFill/>
          <a:ln>
            <a:noFill/>
          </a:ln>
        </p:spPr>
        <p:txBody>
          <a:bodyPr spcFirstLastPara="1" wrap="square" lIns="91425" tIns="45700" rIns="91425" bIns="45700" anchor="t" anchorCtr="0">
            <a:noAutofit/>
          </a:bodyPr>
          <a:lstStyle/>
          <a:p>
            <a:pPr lvl="0" indent="0">
              <a:spcBef>
                <a:spcPts val="1400"/>
              </a:spcBef>
              <a:buNone/>
            </a:pPr>
            <a:r>
              <a:rPr lang="en-US" sz="2000" b="1" dirty="0">
                <a:solidFill>
                  <a:srgbClr val="282828"/>
                </a:solidFill>
              </a:rPr>
              <a:t>Article 1, Section 9, Paragraph 9:  </a:t>
            </a:r>
            <a:r>
              <a:rPr lang="en-US" sz="2000" b="1" i="1" dirty="0">
                <a:solidFill>
                  <a:srgbClr val="282828"/>
                </a:solidFill>
              </a:rPr>
              <a:t>Slave Trade Clause</a:t>
            </a:r>
            <a:endParaRPr lang="en-US" sz="2000" dirty="0">
              <a:solidFill>
                <a:srgbClr val="282828"/>
              </a:solidFill>
            </a:endParaRPr>
          </a:p>
          <a:p>
            <a:pPr lvl="0" indent="0">
              <a:spcBef>
                <a:spcPts val="1400"/>
              </a:spcBef>
              <a:spcAft>
                <a:spcPts val="1400"/>
              </a:spcAft>
              <a:buNone/>
            </a:pPr>
            <a:r>
              <a:rPr lang="en-US" sz="2000" dirty="0">
                <a:solidFill>
                  <a:srgbClr val="282828"/>
                </a:solidFill>
              </a:rPr>
              <a:t>The Slave Trade Clause prohibits Congress from banning the international slave trade before the year 1808. However, it did not require Congress to ban the trade in 1808.</a:t>
            </a:r>
            <a:endParaRPr lang="en-US" sz="2000" dirty="0"/>
          </a:p>
          <a:p>
            <a:pPr marL="0" lvl="0" indent="0" algn="l" rtl="0">
              <a:lnSpc>
                <a:spcPct val="100000"/>
              </a:lnSpc>
              <a:spcBef>
                <a:spcPts val="1400"/>
              </a:spcBef>
              <a:spcAft>
                <a:spcPts val="0"/>
              </a:spcAft>
              <a:buSzPts val="2600"/>
              <a:buNone/>
            </a:pPr>
            <a:endParaRPr dirty="0"/>
          </a:p>
        </p:txBody>
      </p:sp>
    </p:spTree>
    <p:extLst>
      <p:ext uri="{BB962C8B-B14F-4D97-AF65-F5344CB8AC3E}">
        <p14:creationId xmlns:p14="http://schemas.microsoft.com/office/powerpoint/2010/main" val="223848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A102A2-52DA-4E9D-9A5E-8C1F7EF4D322}"/>
              </a:ext>
            </a:extLst>
          </p:cNvPr>
          <p:cNvPicPr>
            <a:picLocks noChangeAspect="1"/>
          </p:cNvPicPr>
          <p:nvPr/>
        </p:nvPicPr>
        <p:blipFill>
          <a:blip r:embed="rId3"/>
          <a:stretch>
            <a:fillRect/>
          </a:stretch>
        </p:blipFill>
        <p:spPr>
          <a:xfrm>
            <a:off x="3266281" y="4350570"/>
            <a:ext cx="2611437" cy="1136817"/>
          </a:xfrm>
          <a:prstGeom prst="rect">
            <a:avLst/>
          </a:prstGeom>
        </p:spPr>
      </p:pic>
      <p:sp>
        <p:nvSpPr>
          <p:cNvPr id="127" name="Google Shape;127;g6273e02a3b_0_5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Excerpts of the Constitution</a:t>
            </a:r>
            <a:endParaRPr b="1" dirty="0"/>
          </a:p>
        </p:txBody>
      </p:sp>
      <p:sp>
        <p:nvSpPr>
          <p:cNvPr id="128" name="Google Shape;128;g6273e02a3b_0_54"/>
          <p:cNvSpPr txBox="1">
            <a:spLocks noGrp="1"/>
          </p:cNvSpPr>
          <p:nvPr>
            <p:ph type="body" idx="1"/>
          </p:nvPr>
        </p:nvSpPr>
        <p:spPr>
          <a:xfrm>
            <a:off x="457200" y="1385466"/>
            <a:ext cx="8229600" cy="3425073"/>
          </a:xfrm>
          <a:prstGeom prst="rect">
            <a:avLst/>
          </a:prstGeom>
          <a:noFill/>
          <a:ln>
            <a:noFill/>
          </a:ln>
        </p:spPr>
        <p:txBody>
          <a:bodyPr spcFirstLastPara="1" wrap="square" lIns="91425" tIns="45700" rIns="91425" bIns="45700" anchor="t" anchorCtr="0">
            <a:noAutofit/>
          </a:bodyPr>
          <a:lstStyle/>
          <a:p>
            <a:pPr lvl="0" indent="0">
              <a:spcBef>
                <a:spcPts val="1400"/>
              </a:spcBef>
              <a:buNone/>
            </a:pPr>
            <a:r>
              <a:rPr lang="en-US" sz="2000" b="1" dirty="0">
                <a:solidFill>
                  <a:srgbClr val="282828"/>
                </a:solidFill>
              </a:rPr>
              <a:t>Article 4, Section 2, Paragraph 3: </a:t>
            </a:r>
            <a:r>
              <a:rPr lang="en-US" sz="2000" b="1" i="1" dirty="0">
                <a:solidFill>
                  <a:srgbClr val="282828"/>
                </a:solidFill>
              </a:rPr>
              <a:t>Fugitive Slave Clause</a:t>
            </a:r>
          </a:p>
          <a:p>
            <a:pPr lvl="0" indent="0">
              <a:spcBef>
                <a:spcPts val="1400"/>
              </a:spcBef>
              <a:buNone/>
            </a:pPr>
            <a:r>
              <a:rPr lang="en-US" sz="2000" dirty="0">
                <a:solidFill>
                  <a:srgbClr val="282828"/>
                </a:solidFill>
              </a:rPr>
              <a:t>The Fugitive Slave Clause requires those who escaped enslavement to be returned to their enslavers, even if the fugitive flees to another state where slavery is illegal.</a:t>
            </a:r>
            <a:endParaRPr dirty="0"/>
          </a:p>
        </p:txBody>
      </p:sp>
    </p:spTree>
    <p:extLst>
      <p:ext uri="{BB962C8B-B14F-4D97-AF65-F5344CB8AC3E}">
        <p14:creationId xmlns:p14="http://schemas.microsoft.com/office/powerpoint/2010/main" val="14557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45C8CB22-F44B-4E39-A2E6-2E9E69A03321}"/>
              </a:ext>
            </a:extLst>
          </p:cNvPr>
          <p:cNvPicPr>
            <a:picLocks noChangeAspect="1"/>
          </p:cNvPicPr>
          <p:nvPr/>
        </p:nvPicPr>
        <p:blipFill>
          <a:blip r:embed="rId3"/>
          <a:stretch>
            <a:fillRect/>
          </a:stretch>
        </p:blipFill>
        <p:spPr>
          <a:xfrm>
            <a:off x="792164" y="926302"/>
            <a:ext cx="7559673" cy="3290897"/>
          </a:xfrm>
          <a:prstGeom prst="rect">
            <a:avLst/>
          </a:prstGeom>
          <a:noFill/>
          <a:ln>
            <a:noFill/>
          </a:ln>
        </p:spPr>
      </p:pic>
    </p:spTree>
    <p:extLst>
      <p:ext uri="{BB962C8B-B14F-4D97-AF65-F5344CB8AC3E}">
        <p14:creationId xmlns:p14="http://schemas.microsoft.com/office/powerpoint/2010/main" val="2811860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6273e02a3b_0_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br>
              <a:rPr lang="en-US" sz="2800" b="1" dirty="0"/>
            </a:br>
            <a:r>
              <a:rPr lang="en-US" sz="2400" i="1" dirty="0"/>
              <a:t>How did the </a:t>
            </a:r>
            <a:r>
              <a:rPr lang="en-US" sz="2400" b="1" i="1" dirty="0">
                <a:solidFill>
                  <a:schemeClr val="accent6"/>
                </a:solidFill>
              </a:rPr>
              <a:t>Three-Fifths Clause </a:t>
            </a:r>
            <a:r>
              <a:rPr lang="en-US" sz="2400" i="1" dirty="0"/>
              <a:t>protect and perpetuate the institution of slavery?</a:t>
            </a:r>
            <a:endParaRPr sz="2400" dirty="0"/>
          </a:p>
        </p:txBody>
      </p:sp>
      <p:sp>
        <p:nvSpPr>
          <p:cNvPr id="170" name="Google Shape;170;g6273e02a3b_0_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342900" indent="-342900"/>
            <a:endParaRPr sz="2000" dirty="0">
              <a:solidFill>
                <a:srgbClr val="000000"/>
              </a:solidFill>
            </a:endParaRPr>
          </a:p>
        </p:txBody>
      </p:sp>
      <p:pic>
        <p:nvPicPr>
          <p:cNvPr id="4" name="Content Placeholder 4">
            <a:extLst>
              <a:ext uri="{FF2B5EF4-FFF2-40B4-BE49-F238E27FC236}">
                <a16:creationId xmlns:a16="http://schemas.microsoft.com/office/drawing/2014/main" id="{7D7AA9A9-B571-472A-A9B3-056B82FDD090}"/>
              </a:ext>
            </a:extLst>
          </p:cNvPr>
          <p:cNvPicPr>
            <a:picLocks noChangeAspect="1"/>
          </p:cNvPicPr>
          <p:nvPr/>
        </p:nvPicPr>
        <p:blipFill>
          <a:blip r:embed="rId3"/>
          <a:stretch>
            <a:fillRect/>
          </a:stretch>
        </p:blipFill>
        <p:spPr>
          <a:xfrm>
            <a:off x="3266282" y="4350570"/>
            <a:ext cx="2611435" cy="11368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6273e02a3b_0_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br>
              <a:rPr lang="en-US" sz="2800" b="1" dirty="0"/>
            </a:br>
            <a:r>
              <a:rPr lang="en-US" sz="2400" i="1" dirty="0"/>
              <a:t>How did the </a:t>
            </a:r>
            <a:r>
              <a:rPr lang="en-US" sz="2400" b="1" i="1" dirty="0">
                <a:solidFill>
                  <a:schemeClr val="accent6"/>
                </a:solidFill>
              </a:rPr>
              <a:t>Three-Fifths Clause </a:t>
            </a:r>
            <a:r>
              <a:rPr lang="en-US" sz="2400" i="1" dirty="0"/>
              <a:t>protect and perpetuate the institution of slavery?</a:t>
            </a:r>
            <a:endParaRPr sz="2400" dirty="0"/>
          </a:p>
        </p:txBody>
      </p:sp>
      <p:sp>
        <p:nvSpPr>
          <p:cNvPr id="170" name="Google Shape;170;g6273e02a3b_0_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342900" lvl="0" indent="-342900">
              <a:buClr>
                <a:srgbClr val="991B1E"/>
              </a:buClr>
            </a:pPr>
            <a:r>
              <a:rPr lang="en-US" sz="2000" dirty="0">
                <a:solidFill>
                  <a:srgbClr val="000000"/>
                </a:solidFill>
              </a:rPr>
              <a:t>The Three-Fifths Clause allows states to count three-fifths of their slave population towards their total population. </a:t>
            </a:r>
          </a:p>
          <a:p>
            <a:pPr marL="342900" lvl="0" indent="-342900">
              <a:buClr>
                <a:srgbClr val="991B1E"/>
              </a:buClr>
            </a:pPr>
            <a:r>
              <a:rPr lang="en-US" sz="2000" dirty="0">
                <a:solidFill>
                  <a:srgbClr val="000000"/>
                </a:solidFill>
              </a:rPr>
              <a:t>This elevates the population of slave states to a much higher number than counting only free persons. </a:t>
            </a:r>
          </a:p>
          <a:p>
            <a:pPr marL="342900" lvl="0" indent="-342900">
              <a:buClr>
                <a:srgbClr val="991B1E"/>
              </a:buClr>
            </a:pPr>
            <a:r>
              <a:rPr lang="en-US" sz="2000" dirty="0">
                <a:solidFill>
                  <a:srgbClr val="000000"/>
                </a:solidFill>
              </a:rPr>
              <a:t>This protects slavery because, with a higher population, slave states get more representation in Congress. </a:t>
            </a:r>
          </a:p>
          <a:p>
            <a:pPr marL="342900" lvl="0" indent="-342900">
              <a:buClr>
                <a:srgbClr val="991B1E"/>
              </a:buClr>
            </a:pPr>
            <a:r>
              <a:rPr lang="en-US" sz="2000" dirty="0">
                <a:solidFill>
                  <a:srgbClr val="000000"/>
                </a:solidFill>
              </a:rPr>
              <a:t>Because of this, slave states get more political power to shape the laws of the country. This gives them the power to keep slavery from being abolished or made illegal.</a:t>
            </a:r>
            <a:endParaRPr dirty="0"/>
          </a:p>
        </p:txBody>
      </p:sp>
      <p:pic>
        <p:nvPicPr>
          <p:cNvPr id="4" name="Content Placeholder 4">
            <a:extLst>
              <a:ext uri="{FF2B5EF4-FFF2-40B4-BE49-F238E27FC236}">
                <a16:creationId xmlns:a16="http://schemas.microsoft.com/office/drawing/2014/main" id="{7D7AA9A9-B571-472A-A9B3-056B82FDD090}"/>
              </a:ext>
            </a:extLst>
          </p:cNvPr>
          <p:cNvPicPr>
            <a:picLocks noChangeAspect="1"/>
          </p:cNvPicPr>
          <p:nvPr/>
        </p:nvPicPr>
        <p:blipFill>
          <a:blip r:embed="rId3"/>
          <a:stretch>
            <a:fillRect/>
          </a:stretch>
        </p:blipFill>
        <p:spPr>
          <a:xfrm>
            <a:off x="3266282" y="4350570"/>
            <a:ext cx="2611435" cy="1136817"/>
          </a:xfrm>
          <a:prstGeom prst="rect">
            <a:avLst/>
          </a:prstGeom>
        </p:spPr>
      </p:pic>
    </p:spTree>
    <p:extLst>
      <p:ext uri="{BB962C8B-B14F-4D97-AF65-F5344CB8AC3E}">
        <p14:creationId xmlns:p14="http://schemas.microsoft.com/office/powerpoint/2010/main" val="159124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6273e02a3b_0_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br>
              <a:rPr lang="en-US" sz="2800" b="1" dirty="0"/>
            </a:br>
            <a:r>
              <a:rPr lang="en-US" sz="2400" i="1" dirty="0"/>
              <a:t>How did the </a:t>
            </a:r>
            <a:r>
              <a:rPr lang="en-US" sz="2400" b="1" i="1" dirty="0">
                <a:solidFill>
                  <a:schemeClr val="accent6"/>
                </a:solidFill>
              </a:rPr>
              <a:t>Electoral College Clause </a:t>
            </a:r>
            <a:r>
              <a:rPr lang="en-US" sz="2400" i="1" dirty="0"/>
              <a:t>protect and perpetuate the institution of slavery?</a:t>
            </a:r>
            <a:endParaRPr sz="2400" dirty="0"/>
          </a:p>
        </p:txBody>
      </p:sp>
      <p:sp>
        <p:nvSpPr>
          <p:cNvPr id="170" name="Google Shape;170;g6273e02a3b_0_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342900" indent="-342900"/>
            <a:endParaRPr sz="2000" dirty="0">
              <a:solidFill>
                <a:srgbClr val="000000"/>
              </a:solidFill>
            </a:endParaRPr>
          </a:p>
        </p:txBody>
      </p:sp>
      <p:pic>
        <p:nvPicPr>
          <p:cNvPr id="4" name="Content Placeholder 4">
            <a:extLst>
              <a:ext uri="{FF2B5EF4-FFF2-40B4-BE49-F238E27FC236}">
                <a16:creationId xmlns:a16="http://schemas.microsoft.com/office/drawing/2014/main" id="{7D7AA9A9-B571-472A-A9B3-056B82FDD090}"/>
              </a:ext>
            </a:extLst>
          </p:cNvPr>
          <p:cNvPicPr>
            <a:picLocks noChangeAspect="1"/>
          </p:cNvPicPr>
          <p:nvPr/>
        </p:nvPicPr>
        <p:blipFill>
          <a:blip r:embed="rId3"/>
          <a:stretch>
            <a:fillRect/>
          </a:stretch>
        </p:blipFill>
        <p:spPr>
          <a:xfrm>
            <a:off x="3266282" y="4350570"/>
            <a:ext cx="2611435" cy="1136817"/>
          </a:xfrm>
          <a:prstGeom prst="rect">
            <a:avLst/>
          </a:prstGeom>
        </p:spPr>
      </p:pic>
    </p:spTree>
    <p:extLst>
      <p:ext uri="{BB962C8B-B14F-4D97-AF65-F5344CB8AC3E}">
        <p14:creationId xmlns:p14="http://schemas.microsoft.com/office/powerpoint/2010/main" val="388624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6273e02a3b_0_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br>
              <a:rPr lang="en-US" sz="2800" b="1" dirty="0"/>
            </a:br>
            <a:r>
              <a:rPr lang="en-US" sz="2400" i="1" dirty="0"/>
              <a:t>How did the </a:t>
            </a:r>
            <a:r>
              <a:rPr lang="en-US" sz="2400" b="1" i="1" dirty="0">
                <a:solidFill>
                  <a:schemeClr val="accent6"/>
                </a:solidFill>
              </a:rPr>
              <a:t>Electoral College Clause </a:t>
            </a:r>
            <a:r>
              <a:rPr lang="en-US" sz="2400" i="1" dirty="0"/>
              <a:t>protect and perpetuate the institution of slavery?</a:t>
            </a:r>
            <a:endParaRPr sz="2400" dirty="0"/>
          </a:p>
        </p:txBody>
      </p:sp>
      <p:sp>
        <p:nvSpPr>
          <p:cNvPr id="170" name="Google Shape;170;g6273e02a3b_0_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342900" indent="-342900"/>
            <a:r>
              <a:rPr lang="en-US" sz="2000" dirty="0">
                <a:solidFill>
                  <a:srgbClr val="000000"/>
                </a:solidFill>
              </a:rPr>
              <a:t>Since a state's number of representative is determined by counting their free population plus three-fifths of their enslaved population, slave states have more electors in the electoral college than they would if only counting free persons. </a:t>
            </a:r>
          </a:p>
          <a:p>
            <a:pPr marL="342900" indent="-342900"/>
            <a:r>
              <a:rPr lang="en-US" sz="2000" dirty="0">
                <a:solidFill>
                  <a:srgbClr val="000000"/>
                </a:solidFill>
              </a:rPr>
              <a:t>This gives slave states greater influence in who is elected president. </a:t>
            </a:r>
          </a:p>
          <a:p>
            <a:pPr marL="342900" indent="-342900"/>
            <a:r>
              <a:rPr lang="en-US" sz="2000" dirty="0">
                <a:solidFill>
                  <a:srgbClr val="000000"/>
                </a:solidFill>
              </a:rPr>
              <a:t>Many of the first United States presidents owned slaves and supported keeping the system legal. </a:t>
            </a:r>
            <a:endParaRPr sz="2000" dirty="0">
              <a:solidFill>
                <a:srgbClr val="000000"/>
              </a:solidFill>
            </a:endParaRPr>
          </a:p>
        </p:txBody>
      </p:sp>
      <p:pic>
        <p:nvPicPr>
          <p:cNvPr id="4" name="Content Placeholder 4">
            <a:extLst>
              <a:ext uri="{FF2B5EF4-FFF2-40B4-BE49-F238E27FC236}">
                <a16:creationId xmlns:a16="http://schemas.microsoft.com/office/drawing/2014/main" id="{7D7AA9A9-B571-472A-A9B3-056B82FDD090}"/>
              </a:ext>
            </a:extLst>
          </p:cNvPr>
          <p:cNvPicPr>
            <a:picLocks noChangeAspect="1"/>
          </p:cNvPicPr>
          <p:nvPr/>
        </p:nvPicPr>
        <p:blipFill>
          <a:blip r:embed="rId3"/>
          <a:stretch>
            <a:fillRect/>
          </a:stretch>
        </p:blipFill>
        <p:spPr>
          <a:xfrm>
            <a:off x="3266282" y="4350570"/>
            <a:ext cx="2611435" cy="1136817"/>
          </a:xfrm>
          <a:prstGeom prst="rect">
            <a:avLst/>
          </a:prstGeom>
        </p:spPr>
      </p:pic>
    </p:spTree>
    <p:extLst>
      <p:ext uri="{BB962C8B-B14F-4D97-AF65-F5344CB8AC3E}">
        <p14:creationId xmlns:p14="http://schemas.microsoft.com/office/powerpoint/2010/main" val="261781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b="1"/>
              <a:t>Slavery and the Constitution</a:t>
            </a:r>
            <a:endParaRPr b="1"/>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Clr>
                <a:schemeClr val="accent4"/>
              </a:buClr>
              <a:buSzPts val="2600"/>
              <a:buFont typeface="Arial"/>
              <a:buNone/>
            </a:pPr>
            <a:r>
              <a:rPr lang="en-US" dirty="0"/>
              <a:t>U.S History &amp; Government</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6273e02a3b_0_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br>
              <a:rPr lang="en-US" sz="2800" b="1" dirty="0"/>
            </a:br>
            <a:r>
              <a:rPr lang="en-US" sz="2400" i="1" dirty="0"/>
              <a:t>How did the </a:t>
            </a:r>
            <a:r>
              <a:rPr lang="en-US" sz="2400" b="1" i="1" dirty="0">
                <a:solidFill>
                  <a:schemeClr val="accent6"/>
                </a:solidFill>
              </a:rPr>
              <a:t>Slave Trade Clause </a:t>
            </a:r>
            <a:r>
              <a:rPr lang="en-US" sz="2400" i="1" dirty="0"/>
              <a:t>protect and perpetuate the institution of slavery?</a:t>
            </a:r>
            <a:endParaRPr sz="2400" dirty="0"/>
          </a:p>
        </p:txBody>
      </p:sp>
      <p:sp>
        <p:nvSpPr>
          <p:cNvPr id="170" name="Google Shape;170;g6273e02a3b_0_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342900" indent="-342900"/>
            <a:endParaRPr sz="2000" dirty="0">
              <a:solidFill>
                <a:srgbClr val="000000"/>
              </a:solidFill>
            </a:endParaRPr>
          </a:p>
        </p:txBody>
      </p:sp>
      <p:pic>
        <p:nvPicPr>
          <p:cNvPr id="4" name="Content Placeholder 4">
            <a:extLst>
              <a:ext uri="{FF2B5EF4-FFF2-40B4-BE49-F238E27FC236}">
                <a16:creationId xmlns:a16="http://schemas.microsoft.com/office/drawing/2014/main" id="{7D7AA9A9-B571-472A-A9B3-056B82FDD090}"/>
              </a:ext>
            </a:extLst>
          </p:cNvPr>
          <p:cNvPicPr>
            <a:picLocks noChangeAspect="1"/>
          </p:cNvPicPr>
          <p:nvPr/>
        </p:nvPicPr>
        <p:blipFill>
          <a:blip r:embed="rId3"/>
          <a:stretch>
            <a:fillRect/>
          </a:stretch>
        </p:blipFill>
        <p:spPr>
          <a:xfrm>
            <a:off x="3266282" y="4350570"/>
            <a:ext cx="2611435" cy="1136817"/>
          </a:xfrm>
          <a:prstGeom prst="rect">
            <a:avLst/>
          </a:prstGeom>
        </p:spPr>
      </p:pic>
    </p:spTree>
    <p:extLst>
      <p:ext uri="{BB962C8B-B14F-4D97-AF65-F5344CB8AC3E}">
        <p14:creationId xmlns:p14="http://schemas.microsoft.com/office/powerpoint/2010/main" val="131102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6273e02a3b_0_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br>
              <a:rPr lang="en-US" sz="2800" b="1" dirty="0"/>
            </a:br>
            <a:r>
              <a:rPr lang="en-US" sz="2400" i="1" dirty="0"/>
              <a:t>How did the </a:t>
            </a:r>
            <a:r>
              <a:rPr lang="en-US" sz="2400" b="1" i="1" dirty="0">
                <a:solidFill>
                  <a:schemeClr val="accent6"/>
                </a:solidFill>
              </a:rPr>
              <a:t>Slave Trade Clause </a:t>
            </a:r>
            <a:r>
              <a:rPr lang="en-US" sz="2400" i="1" dirty="0"/>
              <a:t>protect and perpetuate the institution of slavery?</a:t>
            </a:r>
            <a:endParaRPr sz="2400" dirty="0"/>
          </a:p>
        </p:txBody>
      </p:sp>
      <p:sp>
        <p:nvSpPr>
          <p:cNvPr id="170" name="Google Shape;170;g6273e02a3b_0_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342900" indent="-342900"/>
            <a:r>
              <a:rPr lang="en-US" sz="2000" dirty="0">
                <a:solidFill>
                  <a:srgbClr val="000000"/>
                </a:solidFill>
              </a:rPr>
              <a:t>The Slave Trade Clause says that the slave trade cannot be abolished before 1808.</a:t>
            </a:r>
          </a:p>
          <a:p>
            <a:pPr marL="342900" indent="-342900"/>
            <a:r>
              <a:rPr lang="en-US" sz="2000" dirty="0">
                <a:solidFill>
                  <a:srgbClr val="000000"/>
                </a:solidFill>
              </a:rPr>
              <a:t>It does not require that the slave trade be banned. </a:t>
            </a:r>
          </a:p>
          <a:p>
            <a:pPr marL="342900" indent="-342900"/>
            <a:r>
              <a:rPr lang="en-US" sz="2000" dirty="0">
                <a:solidFill>
                  <a:srgbClr val="000000"/>
                </a:solidFill>
              </a:rPr>
              <a:t>This protects slavery by guaranteeing slave states the ability to continue importing enslaved people and growing the system of slavery overall.</a:t>
            </a:r>
          </a:p>
        </p:txBody>
      </p:sp>
      <p:pic>
        <p:nvPicPr>
          <p:cNvPr id="4" name="Content Placeholder 4">
            <a:extLst>
              <a:ext uri="{FF2B5EF4-FFF2-40B4-BE49-F238E27FC236}">
                <a16:creationId xmlns:a16="http://schemas.microsoft.com/office/drawing/2014/main" id="{7D7AA9A9-B571-472A-A9B3-056B82FDD090}"/>
              </a:ext>
            </a:extLst>
          </p:cNvPr>
          <p:cNvPicPr>
            <a:picLocks noChangeAspect="1"/>
          </p:cNvPicPr>
          <p:nvPr/>
        </p:nvPicPr>
        <p:blipFill>
          <a:blip r:embed="rId3"/>
          <a:stretch>
            <a:fillRect/>
          </a:stretch>
        </p:blipFill>
        <p:spPr>
          <a:xfrm>
            <a:off x="3266282" y="4350570"/>
            <a:ext cx="2611435" cy="1136817"/>
          </a:xfrm>
          <a:prstGeom prst="rect">
            <a:avLst/>
          </a:prstGeom>
        </p:spPr>
      </p:pic>
    </p:spTree>
    <p:extLst>
      <p:ext uri="{BB962C8B-B14F-4D97-AF65-F5344CB8AC3E}">
        <p14:creationId xmlns:p14="http://schemas.microsoft.com/office/powerpoint/2010/main" val="362250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6273e02a3b_0_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br>
              <a:rPr lang="en-US" sz="2800" b="1" dirty="0"/>
            </a:br>
            <a:r>
              <a:rPr lang="en-US" sz="2400" i="1" dirty="0"/>
              <a:t>How did the </a:t>
            </a:r>
            <a:r>
              <a:rPr lang="en-US" sz="2400" b="1" i="1" dirty="0">
                <a:solidFill>
                  <a:schemeClr val="accent6"/>
                </a:solidFill>
              </a:rPr>
              <a:t>Fugitive Slave Clause </a:t>
            </a:r>
            <a:r>
              <a:rPr lang="en-US" sz="2400" i="1" dirty="0"/>
              <a:t>protect and perpetuate the institution of slavery?</a:t>
            </a:r>
            <a:endParaRPr sz="2400" dirty="0"/>
          </a:p>
        </p:txBody>
      </p:sp>
      <p:sp>
        <p:nvSpPr>
          <p:cNvPr id="170" name="Google Shape;170;g6273e02a3b_0_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342900" indent="-342900"/>
            <a:endParaRPr sz="2000" dirty="0">
              <a:solidFill>
                <a:srgbClr val="000000"/>
              </a:solidFill>
            </a:endParaRPr>
          </a:p>
        </p:txBody>
      </p:sp>
      <p:pic>
        <p:nvPicPr>
          <p:cNvPr id="4" name="Content Placeholder 4">
            <a:extLst>
              <a:ext uri="{FF2B5EF4-FFF2-40B4-BE49-F238E27FC236}">
                <a16:creationId xmlns:a16="http://schemas.microsoft.com/office/drawing/2014/main" id="{7D7AA9A9-B571-472A-A9B3-056B82FDD090}"/>
              </a:ext>
            </a:extLst>
          </p:cNvPr>
          <p:cNvPicPr>
            <a:picLocks noChangeAspect="1"/>
          </p:cNvPicPr>
          <p:nvPr/>
        </p:nvPicPr>
        <p:blipFill>
          <a:blip r:embed="rId3"/>
          <a:stretch>
            <a:fillRect/>
          </a:stretch>
        </p:blipFill>
        <p:spPr>
          <a:xfrm>
            <a:off x="3266282" y="4350570"/>
            <a:ext cx="2611435" cy="1136817"/>
          </a:xfrm>
          <a:prstGeom prst="rect">
            <a:avLst/>
          </a:prstGeom>
        </p:spPr>
      </p:pic>
    </p:spTree>
    <p:extLst>
      <p:ext uri="{BB962C8B-B14F-4D97-AF65-F5344CB8AC3E}">
        <p14:creationId xmlns:p14="http://schemas.microsoft.com/office/powerpoint/2010/main" val="1474605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6273e02a3b_0_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br>
              <a:rPr lang="en-US" sz="2800" b="1" dirty="0"/>
            </a:br>
            <a:r>
              <a:rPr lang="en-US" sz="2400" i="1" dirty="0"/>
              <a:t>How did the </a:t>
            </a:r>
            <a:r>
              <a:rPr lang="en-US" sz="2400" b="1" i="1" dirty="0">
                <a:solidFill>
                  <a:schemeClr val="accent6"/>
                </a:solidFill>
              </a:rPr>
              <a:t>Fugitive Slave Clause </a:t>
            </a:r>
            <a:r>
              <a:rPr lang="en-US" sz="2400" i="1" dirty="0"/>
              <a:t>protect and perpetuate the institution of slavery?</a:t>
            </a:r>
            <a:endParaRPr sz="2400" dirty="0"/>
          </a:p>
        </p:txBody>
      </p:sp>
      <p:sp>
        <p:nvSpPr>
          <p:cNvPr id="170" name="Google Shape;170;g6273e02a3b_0_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342900" indent="-342900"/>
            <a:r>
              <a:rPr lang="en-US" sz="2000" dirty="0">
                <a:solidFill>
                  <a:srgbClr val="000000"/>
                </a:solidFill>
              </a:rPr>
              <a:t>The Fugitive Slave Clause requires that any enslaved person who escaped slavery to be returned to their enslaver, even if they escape to a free state. </a:t>
            </a:r>
          </a:p>
          <a:p>
            <a:pPr marL="342900" indent="-342900"/>
            <a:r>
              <a:rPr lang="en-US" sz="2000" dirty="0">
                <a:solidFill>
                  <a:srgbClr val="000000"/>
                </a:solidFill>
              </a:rPr>
              <a:t>This protects slavery by making “slave” status legal and recognized anywhere in the United States—even in free states. </a:t>
            </a:r>
          </a:p>
          <a:p>
            <a:pPr marL="342900" indent="-342900"/>
            <a:r>
              <a:rPr lang="en-US" sz="2000" dirty="0">
                <a:solidFill>
                  <a:srgbClr val="000000"/>
                </a:solidFill>
              </a:rPr>
              <a:t>Slave owners were legally allowed to reclaim their “property” from any state, giving them significant power over those people they enslaved.</a:t>
            </a:r>
            <a:endParaRPr sz="2000" dirty="0">
              <a:solidFill>
                <a:srgbClr val="000000"/>
              </a:solidFill>
            </a:endParaRPr>
          </a:p>
        </p:txBody>
      </p:sp>
      <p:pic>
        <p:nvPicPr>
          <p:cNvPr id="4" name="Content Placeholder 4">
            <a:extLst>
              <a:ext uri="{FF2B5EF4-FFF2-40B4-BE49-F238E27FC236}">
                <a16:creationId xmlns:a16="http://schemas.microsoft.com/office/drawing/2014/main" id="{7D7AA9A9-B571-472A-A9B3-056B82FDD090}"/>
              </a:ext>
            </a:extLst>
          </p:cNvPr>
          <p:cNvPicPr>
            <a:picLocks noChangeAspect="1"/>
          </p:cNvPicPr>
          <p:nvPr/>
        </p:nvPicPr>
        <p:blipFill>
          <a:blip r:embed="rId3"/>
          <a:stretch>
            <a:fillRect/>
          </a:stretch>
        </p:blipFill>
        <p:spPr>
          <a:xfrm>
            <a:off x="3266282" y="4350570"/>
            <a:ext cx="2611435" cy="1136817"/>
          </a:xfrm>
          <a:prstGeom prst="rect">
            <a:avLst/>
          </a:prstGeom>
        </p:spPr>
      </p:pic>
    </p:spTree>
    <p:extLst>
      <p:ext uri="{BB962C8B-B14F-4D97-AF65-F5344CB8AC3E}">
        <p14:creationId xmlns:p14="http://schemas.microsoft.com/office/powerpoint/2010/main" val="107326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9C03A69E-B972-412A-8396-BB6E992C96D6}"/>
              </a:ext>
            </a:extLst>
          </p:cNvPr>
          <p:cNvPicPr>
            <a:picLocks noChangeAspect="1"/>
          </p:cNvPicPr>
          <p:nvPr/>
        </p:nvPicPr>
        <p:blipFill>
          <a:blip r:embed="rId3"/>
          <a:stretch>
            <a:fillRect/>
          </a:stretch>
        </p:blipFill>
        <p:spPr>
          <a:xfrm>
            <a:off x="792163" y="925513"/>
            <a:ext cx="7559675" cy="3292475"/>
          </a:xfrm>
          <a:prstGeom prst="rect">
            <a:avLst/>
          </a:prstGeom>
          <a:noFill/>
          <a:ln>
            <a:noFill/>
          </a:ln>
        </p:spPr>
      </p:pic>
    </p:spTree>
    <p:extLst>
      <p:ext uri="{BB962C8B-B14F-4D97-AF65-F5344CB8AC3E}">
        <p14:creationId xmlns:p14="http://schemas.microsoft.com/office/powerpoint/2010/main" val="1776821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6273e02a3b_0_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Essential Questions</a:t>
            </a:r>
            <a:endParaRPr b="1" dirty="0"/>
          </a:p>
        </p:txBody>
      </p:sp>
      <p:sp>
        <p:nvSpPr>
          <p:cNvPr id="86" name="Google Shape;86;g6273e02a3b_0_1"/>
          <p:cNvSpPr txBox="1">
            <a:spLocks noGrp="1"/>
          </p:cNvSpPr>
          <p:nvPr>
            <p:ph type="body" idx="1"/>
          </p:nvPr>
        </p:nvSpPr>
        <p:spPr>
          <a:xfrm>
            <a:off x="457200" y="1451610"/>
            <a:ext cx="813816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How are governments created and structured?</a:t>
            </a:r>
            <a:endParaRPr dirty="0"/>
          </a:p>
          <a:p>
            <a:pPr marL="457200" lvl="0" indent="0" algn="l" rtl="0">
              <a:lnSpc>
                <a:spcPct val="100000"/>
              </a:lnSpc>
              <a:spcBef>
                <a:spcPts val="520"/>
              </a:spcBef>
              <a:spcAft>
                <a:spcPts val="0"/>
              </a:spcAft>
              <a:buSzPts val="2600"/>
              <a:buNone/>
            </a:pPr>
            <a:endParaRPr dirty="0"/>
          </a:p>
          <a:p>
            <a:pPr marL="457200" lvl="0" indent="-393700" algn="l" rtl="0">
              <a:lnSpc>
                <a:spcPct val="100000"/>
              </a:lnSpc>
              <a:spcBef>
                <a:spcPts val="520"/>
              </a:spcBef>
              <a:spcAft>
                <a:spcPts val="0"/>
              </a:spcAft>
              <a:buSzPts val="2600"/>
              <a:buChar char="•"/>
            </a:pPr>
            <a:r>
              <a:rPr lang="en-US" dirty="0"/>
              <a:t>In what ways did the Framers create and structure the Constitution to protect and continue the system of slavery?</a:t>
            </a:r>
            <a:endParaRPr dirty="0"/>
          </a:p>
          <a:p>
            <a:pPr marL="0" lvl="0" indent="0" algn="l" rtl="0">
              <a:lnSpc>
                <a:spcPct val="100000"/>
              </a:lnSpc>
              <a:spcBef>
                <a:spcPts val="520"/>
              </a:spcBef>
              <a:spcAft>
                <a:spcPts val="0"/>
              </a:spcAft>
              <a:buSzPts val="2600"/>
              <a:buNone/>
            </a:pPr>
            <a:endParaRPr dirty="0"/>
          </a:p>
        </p:txBody>
      </p:sp>
      <p:pic>
        <p:nvPicPr>
          <p:cNvPr id="4" name="Content Placeholder 4">
            <a:extLst>
              <a:ext uri="{FF2B5EF4-FFF2-40B4-BE49-F238E27FC236}">
                <a16:creationId xmlns:a16="http://schemas.microsoft.com/office/drawing/2014/main" id="{CD204ADD-5BCE-4C97-B081-B440EB46F2DA}"/>
              </a:ext>
            </a:extLst>
          </p:cNvPr>
          <p:cNvPicPr>
            <a:picLocks noChangeAspect="1"/>
          </p:cNvPicPr>
          <p:nvPr/>
        </p:nvPicPr>
        <p:blipFill>
          <a:blip r:embed="rId3"/>
          <a:stretch>
            <a:fillRect/>
          </a:stretch>
        </p:blipFill>
        <p:spPr>
          <a:xfrm>
            <a:off x="3266281" y="4350297"/>
            <a:ext cx="2611437" cy="11373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6273e02a3b_0_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1619 Podcast</a:t>
            </a:r>
            <a:endParaRPr b="1" dirty="0"/>
          </a:p>
        </p:txBody>
      </p:sp>
      <p:sp>
        <p:nvSpPr>
          <p:cNvPr id="92" name="Google Shape;92;g6273e02a3b_0_7"/>
          <p:cNvSpPr txBox="1">
            <a:spLocks noGrp="1"/>
          </p:cNvSpPr>
          <p:nvPr>
            <p:ph type="body" idx="1"/>
          </p:nvPr>
        </p:nvSpPr>
        <p:spPr>
          <a:xfrm>
            <a:off x="457200" y="1613589"/>
            <a:ext cx="8229600" cy="237001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600"/>
              <a:buNone/>
            </a:pPr>
            <a:r>
              <a:rPr lang="en-US" sz="2000" i="1" dirty="0">
                <a:solidFill>
                  <a:srgbClr val="333333"/>
                </a:solidFill>
              </a:rPr>
              <a:t>“Four hundred years ago, in August 1619, a ship carrying more than 20 enslaved Africans arrived in the English colony of Virginia. No aspect of the country that would be formed here has been untouched by the 250 years of slavery that followed.”</a:t>
            </a:r>
            <a:endParaRPr sz="2000" i="1" dirty="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2400" i="1" dirty="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2400" dirty="0">
              <a:solidFill>
                <a:srgbClr val="333333"/>
              </a:solidFill>
            </a:endParaRPr>
          </a:p>
          <a:p>
            <a:pPr marL="0" lvl="0" indent="0" algn="l" rtl="0">
              <a:lnSpc>
                <a:spcPct val="100000"/>
              </a:lnSpc>
              <a:spcBef>
                <a:spcPts val="520"/>
              </a:spcBef>
              <a:spcAft>
                <a:spcPts val="0"/>
              </a:spcAft>
              <a:buSzPts val="2600"/>
              <a:buNone/>
            </a:pPr>
            <a:endParaRPr dirty="0"/>
          </a:p>
        </p:txBody>
      </p:sp>
      <p:pic>
        <p:nvPicPr>
          <p:cNvPr id="6" name="Content Placeholder 4">
            <a:extLst>
              <a:ext uri="{FF2B5EF4-FFF2-40B4-BE49-F238E27FC236}">
                <a16:creationId xmlns:a16="http://schemas.microsoft.com/office/drawing/2014/main" id="{7424CFAA-AB67-49DC-9189-D101E3C8DB71}"/>
              </a:ext>
            </a:extLst>
          </p:cNvPr>
          <p:cNvPicPr>
            <a:picLocks noChangeAspect="1"/>
          </p:cNvPicPr>
          <p:nvPr/>
        </p:nvPicPr>
        <p:blipFill>
          <a:blip r:embed="rId3"/>
          <a:stretch>
            <a:fillRect/>
          </a:stretch>
        </p:blipFill>
        <p:spPr>
          <a:xfrm>
            <a:off x="3266281" y="4350297"/>
            <a:ext cx="2611437" cy="11373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6273e02a3b_0_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1619 Podcast</a:t>
            </a:r>
            <a:endParaRPr b="1" dirty="0"/>
          </a:p>
        </p:txBody>
      </p:sp>
      <p:sp>
        <p:nvSpPr>
          <p:cNvPr id="92" name="Google Shape;92;g6273e02a3b_0_7"/>
          <p:cNvSpPr txBox="1">
            <a:spLocks noGrp="1"/>
          </p:cNvSpPr>
          <p:nvPr>
            <p:ph type="body" idx="1"/>
          </p:nvPr>
        </p:nvSpPr>
        <p:spPr>
          <a:xfrm>
            <a:off x="457199" y="1613589"/>
            <a:ext cx="8154063" cy="2632408"/>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Clr>
                <a:schemeClr val="dk1"/>
              </a:buClr>
              <a:buSzPts val="1100"/>
              <a:buNone/>
            </a:pPr>
            <a:endParaRPr sz="2400" i="1" dirty="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2400" dirty="0">
              <a:solidFill>
                <a:srgbClr val="333333"/>
              </a:solidFill>
            </a:endParaRPr>
          </a:p>
          <a:p>
            <a:pPr marL="0" lvl="0" indent="0" algn="l" rtl="0">
              <a:lnSpc>
                <a:spcPct val="100000"/>
              </a:lnSpc>
              <a:spcBef>
                <a:spcPts val="520"/>
              </a:spcBef>
              <a:spcAft>
                <a:spcPts val="0"/>
              </a:spcAft>
              <a:buSzPts val="2600"/>
              <a:buNone/>
            </a:pPr>
            <a:endParaRPr dirty="0"/>
          </a:p>
        </p:txBody>
      </p:sp>
      <p:pic>
        <p:nvPicPr>
          <p:cNvPr id="6" name="Content Placeholder 4">
            <a:extLst>
              <a:ext uri="{FF2B5EF4-FFF2-40B4-BE49-F238E27FC236}">
                <a16:creationId xmlns:a16="http://schemas.microsoft.com/office/drawing/2014/main" id="{7424CFAA-AB67-49DC-9189-D101E3C8DB71}"/>
              </a:ext>
            </a:extLst>
          </p:cNvPr>
          <p:cNvPicPr>
            <a:picLocks noChangeAspect="1"/>
          </p:cNvPicPr>
          <p:nvPr/>
        </p:nvPicPr>
        <p:blipFill>
          <a:blip r:embed="rId3"/>
          <a:stretch>
            <a:fillRect/>
          </a:stretch>
        </p:blipFill>
        <p:spPr>
          <a:xfrm>
            <a:off x="3266281" y="4350297"/>
            <a:ext cx="2611437" cy="1137363"/>
          </a:xfrm>
          <a:prstGeom prst="rect">
            <a:avLst/>
          </a:prstGeom>
        </p:spPr>
      </p:pic>
      <p:sp>
        <p:nvSpPr>
          <p:cNvPr id="7" name="Google Shape;98;p3">
            <a:extLst>
              <a:ext uri="{FF2B5EF4-FFF2-40B4-BE49-F238E27FC236}">
                <a16:creationId xmlns:a16="http://schemas.microsoft.com/office/drawing/2014/main" id="{D0636550-81CA-8B4A-9305-59A417ABED95}"/>
              </a:ext>
            </a:extLst>
          </p:cNvPr>
          <p:cNvSpPr txBox="1">
            <a:spLocks/>
          </p:cNvSpPr>
          <p:nvPr/>
        </p:nvSpPr>
        <p:spPr>
          <a:xfrm>
            <a:off x="457200" y="1451610"/>
            <a:ext cx="8229600" cy="30449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pPr>
              <a:spcBef>
                <a:spcPts val="0"/>
              </a:spcBef>
            </a:pPr>
            <a:r>
              <a:rPr lang="en-US" dirty="0"/>
              <a:t>As you listen, consider this question:</a:t>
            </a:r>
          </a:p>
          <a:p>
            <a:pPr marL="63500" indent="0">
              <a:spcBef>
                <a:spcPts val="0"/>
              </a:spcBef>
              <a:buNone/>
            </a:pPr>
            <a:r>
              <a:rPr lang="en-US" dirty="0"/>
              <a:t>	</a:t>
            </a:r>
            <a:r>
              <a:rPr lang="en-US" b="1" i="1"/>
              <a:t>What </a:t>
            </a:r>
            <a:r>
              <a:rPr lang="en-US" b="1" i="1" dirty="0"/>
              <a:t>point is the speaker making about the 	relationship between slavery and the creation and 	structure of the new Constitution?</a:t>
            </a:r>
          </a:p>
          <a:p>
            <a:pPr marL="63500" indent="0">
              <a:spcBef>
                <a:spcPts val="0"/>
              </a:spcBef>
              <a:buNone/>
            </a:pPr>
            <a:endParaRPr lang="en-US" dirty="0"/>
          </a:p>
          <a:p>
            <a:pPr>
              <a:spcBef>
                <a:spcPts val="0"/>
              </a:spcBef>
            </a:pPr>
            <a:r>
              <a:rPr lang="en-US" dirty="0"/>
              <a:t>Underline or highlight supporting evidence or significant lines/phrases</a:t>
            </a:r>
          </a:p>
        </p:txBody>
      </p:sp>
    </p:spTree>
    <p:extLst>
      <p:ext uri="{BB962C8B-B14F-4D97-AF65-F5344CB8AC3E}">
        <p14:creationId xmlns:p14="http://schemas.microsoft.com/office/powerpoint/2010/main" val="3656361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b="1"/>
              <a:t>1619 Podcast</a:t>
            </a:r>
            <a:endParaRPr sz="3600" b="1" i="0" u="none" strike="noStrike" cap="none">
              <a:solidFill>
                <a:schemeClr val="accent4"/>
              </a:solidFill>
            </a:endParaRPr>
          </a:p>
        </p:txBody>
      </p:sp>
      <p:sp>
        <p:nvSpPr>
          <p:cNvPr id="98" name="Google Shape;98;p3"/>
          <p:cNvSpPr txBox="1">
            <a:spLocks noGrp="1"/>
          </p:cNvSpPr>
          <p:nvPr>
            <p:ph type="body" idx="1"/>
          </p:nvPr>
        </p:nvSpPr>
        <p:spPr>
          <a:xfrm>
            <a:off x="457200" y="1451610"/>
            <a:ext cx="8229600" cy="30449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600"/>
              <a:buNone/>
            </a:pPr>
            <a:r>
              <a:rPr lang="en-US" u="sng" dirty="0">
                <a:solidFill>
                  <a:schemeClr val="hlink"/>
                </a:solidFill>
                <a:hlinkClick r:id="rId3"/>
              </a:rPr>
              <a:t>Episode 1—The Fight for a True Democracy</a:t>
            </a:r>
            <a:endParaRPr dirty="0"/>
          </a:p>
          <a:p>
            <a:pPr marL="0" marR="0" lvl="0" indent="0" algn="l" rtl="0">
              <a:lnSpc>
                <a:spcPct val="100000"/>
              </a:lnSpc>
              <a:spcBef>
                <a:spcPts val="0"/>
              </a:spcBef>
              <a:spcAft>
                <a:spcPts val="0"/>
              </a:spcAft>
              <a:buSzPts val="2600"/>
              <a:buNone/>
            </a:pPr>
            <a:endParaRPr dirty="0"/>
          </a:p>
          <a:p>
            <a:pPr marL="457200" marR="0" lvl="0" indent="-393700" algn="l" rtl="0">
              <a:lnSpc>
                <a:spcPct val="100000"/>
              </a:lnSpc>
              <a:spcBef>
                <a:spcPts val="0"/>
              </a:spcBef>
              <a:spcAft>
                <a:spcPts val="0"/>
              </a:spcAft>
              <a:buSzPts val="2600"/>
              <a:buChar char="•"/>
            </a:pPr>
            <a:r>
              <a:rPr lang="en-US" dirty="0"/>
              <a:t>Using the link above, listen to minutes 17:08 to 19:08.</a:t>
            </a:r>
            <a:endParaRPr dirty="0"/>
          </a:p>
          <a:p>
            <a:pPr marL="457200" marR="0" lvl="0" indent="0" algn="l" rtl="0">
              <a:lnSpc>
                <a:spcPct val="100000"/>
              </a:lnSpc>
              <a:spcBef>
                <a:spcPts val="0"/>
              </a:spcBef>
              <a:spcAft>
                <a:spcPts val="0"/>
              </a:spcAft>
              <a:buSzPts val="2600"/>
              <a:buNone/>
            </a:pPr>
            <a:r>
              <a:rPr lang="en-US" dirty="0"/>
              <a:t> </a:t>
            </a:r>
            <a:endParaRPr dirty="0"/>
          </a:p>
          <a:p>
            <a:pPr marL="457200" marR="0" lvl="0" indent="-393700" algn="l" rtl="0">
              <a:lnSpc>
                <a:spcPct val="100000"/>
              </a:lnSpc>
              <a:spcBef>
                <a:spcPts val="0"/>
              </a:spcBef>
              <a:spcAft>
                <a:spcPts val="0"/>
              </a:spcAft>
              <a:buSzPts val="2600"/>
              <a:buChar char="•"/>
            </a:pPr>
            <a:r>
              <a:rPr lang="en-US" dirty="0"/>
              <a:t>Follow along with the written excerpt provided.</a:t>
            </a:r>
            <a:endParaRPr dirty="0"/>
          </a:p>
        </p:txBody>
      </p:sp>
      <p:pic>
        <p:nvPicPr>
          <p:cNvPr id="4" name="Content Placeholder 4">
            <a:extLst>
              <a:ext uri="{FF2B5EF4-FFF2-40B4-BE49-F238E27FC236}">
                <a16:creationId xmlns:a16="http://schemas.microsoft.com/office/drawing/2014/main" id="{6A991E50-0347-4D24-867F-B20C6BC9C6B4}"/>
              </a:ext>
            </a:extLst>
          </p:cNvPr>
          <p:cNvPicPr>
            <a:picLocks noChangeAspect="1"/>
          </p:cNvPicPr>
          <p:nvPr/>
        </p:nvPicPr>
        <p:blipFill>
          <a:blip r:embed="rId4"/>
          <a:stretch>
            <a:fillRect/>
          </a:stretch>
        </p:blipFill>
        <p:spPr>
          <a:xfrm>
            <a:off x="3266281" y="4350297"/>
            <a:ext cx="2611437" cy="113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6273e02a3b_0_18"/>
          <p:cNvSpPr txBox="1">
            <a:spLocks noGrp="1"/>
          </p:cNvSpPr>
          <p:nvPr>
            <p:ph type="title"/>
          </p:nvPr>
        </p:nvSpPr>
        <p:spPr>
          <a:xfrm>
            <a:off x="512164" y="279816"/>
            <a:ext cx="8229600" cy="945755"/>
          </a:xfrm>
          <a:prstGeom prst="rect">
            <a:avLst/>
          </a:prstGeom>
          <a:noFill/>
          <a:ln>
            <a:noFill/>
          </a:ln>
        </p:spPr>
        <p:txBody>
          <a:bodyPr spcFirstLastPara="1" wrap="square" lIns="0" tIns="45700" rIns="0" bIns="0" anchor="b" anchorCtr="0">
            <a:noAutofit/>
          </a:bodyPr>
          <a:lstStyle/>
          <a:p>
            <a:pPr lvl="0"/>
            <a:r>
              <a:rPr lang="en-US" sz="2800" b="1" dirty="0"/>
              <a:t>I Think/We Think Chart</a:t>
            </a:r>
            <a:br>
              <a:rPr lang="en-US" sz="2800" b="1" dirty="0"/>
            </a:br>
            <a:r>
              <a:rPr lang="en-US" sz="2000" i="1" dirty="0"/>
              <a:t>What point is the speaker making about the relationship between slavery and the creation and structure of the new Constitution?</a:t>
            </a:r>
            <a:endParaRPr sz="2800" b="1" i="1" dirty="0"/>
          </a:p>
        </p:txBody>
      </p:sp>
      <p:graphicFrame>
        <p:nvGraphicFramePr>
          <p:cNvPr id="104" name="Google Shape;104;g6273e02a3b_0_18"/>
          <p:cNvGraphicFramePr/>
          <p:nvPr>
            <p:extLst>
              <p:ext uri="{D42A27DB-BD31-4B8C-83A1-F6EECF244321}">
                <p14:modId xmlns:p14="http://schemas.microsoft.com/office/powerpoint/2010/main" val="3493745968"/>
              </p:ext>
            </p:extLst>
          </p:nvPr>
        </p:nvGraphicFramePr>
        <p:xfrm>
          <a:off x="888050" y="1385475"/>
          <a:ext cx="7239000" cy="3111111"/>
        </p:xfrm>
        <a:graphic>
          <a:graphicData uri="http://schemas.openxmlformats.org/drawingml/2006/table">
            <a:tbl>
              <a:tblPr>
                <a:noFill/>
                <a:tableStyleId>{A41D05D3-2413-494F-86B3-19002E94EBE6}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644081">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Calibri"/>
                          <a:ea typeface="Calibri"/>
                          <a:cs typeface="Calibri"/>
                          <a:sym typeface="Calibri"/>
                        </a:rPr>
                        <a:t>I Think</a:t>
                      </a:r>
                      <a:endParaRPr sz="2400" b="1" u="none" strike="noStrike" cap="none">
                        <a:latin typeface="Calibri"/>
                        <a:ea typeface="Calibri"/>
                        <a:cs typeface="Calibri"/>
                        <a:sym typeface="Calibri"/>
                      </a:endParaRPr>
                    </a:p>
                  </a:txBody>
                  <a:tcPr marL="91425" marR="91425" marT="91425" marB="91425" anchor="ctr">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Calibri"/>
                          <a:ea typeface="Calibri"/>
                          <a:cs typeface="Calibri"/>
                          <a:sym typeface="Calibri"/>
                        </a:rPr>
                        <a:t>We Think</a:t>
                      </a:r>
                      <a:endParaRPr sz="2400" b="1" u="none" strike="noStrike" cap="none">
                        <a:latin typeface="Calibri"/>
                        <a:ea typeface="Calibri"/>
                        <a:cs typeface="Calibri"/>
                        <a:sym typeface="Calibri"/>
                      </a:endParaRPr>
                    </a:p>
                  </a:txBody>
                  <a:tcPr marL="91425" marR="91425" marT="91425" marB="91425" anchor="ctr">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46703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 name="Content Placeholder 4">
            <a:extLst>
              <a:ext uri="{FF2B5EF4-FFF2-40B4-BE49-F238E27FC236}">
                <a16:creationId xmlns:a16="http://schemas.microsoft.com/office/drawing/2014/main" id="{0DD4BE41-39D9-482F-BDCF-4F09A23B2D54}"/>
              </a:ext>
            </a:extLst>
          </p:cNvPr>
          <p:cNvPicPr>
            <a:picLocks noChangeAspect="1"/>
          </p:cNvPicPr>
          <p:nvPr/>
        </p:nvPicPr>
        <p:blipFill>
          <a:blip r:embed="rId3"/>
          <a:stretch>
            <a:fillRect/>
          </a:stretch>
        </p:blipFill>
        <p:spPr>
          <a:xfrm>
            <a:off x="3266281" y="4350297"/>
            <a:ext cx="2611437" cy="11373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6B29DE7-D9E8-46D4-8C23-7D81014AFEBD}"/>
              </a:ext>
            </a:extLst>
          </p:cNvPr>
          <p:cNvPicPr>
            <a:picLocks noChangeAspect="1"/>
          </p:cNvPicPr>
          <p:nvPr/>
        </p:nvPicPr>
        <p:blipFill>
          <a:blip r:embed="rId3"/>
          <a:stretch>
            <a:fillRect/>
          </a:stretch>
        </p:blipFill>
        <p:spPr>
          <a:xfrm>
            <a:off x="792163" y="926302"/>
            <a:ext cx="7559675" cy="3290897"/>
          </a:xfrm>
          <a:prstGeom prst="rect">
            <a:avLst/>
          </a:prstGeom>
          <a:noFill/>
          <a:ln>
            <a:noFill/>
          </a:ln>
        </p:spPr>
      </p:pic>
    </p:spTree>
    <p:extLst>
      <p:ext uri="{BB962C8B-B14F-4D97-AF65-F5344CB8AC3E}">
        <p14:creationId xmlns:p14="http://schemas.microsoft.com/office/powerpoint/2010/main" val="8884474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1757</TotalTime>
  <Words>952</Words>
  <Application>Microsoft Macintosh PowerPoint</Application>
  <PresentationFormat>On-screen Show (16:9)</PresentationFormat>
  <Paragraphs>75</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Georgia</vt:lpstr>
      <vt:lpstr>Calibri</vt:lpstr>
      <vt:lpstr>Arial</vt:lpstr>
      <vt:lpstr>Constantia</vt:lpstr>
      <vt:lpstr>Noto Sans Symbols</vt:lpstr>
      <vt:lpstr>LEARN theme</vt:lpstr>
      <vt:lpstr>LEARN theme</vt:lpstr>
      <vt:lpstr>PowerPoint Presentation</vt:lpstr>
      <vt:lpstr>Slavery and the Constitution</vt:lpstr>
      <vt:lpstr>PowerPoint Presentation</vt:lpstr>
      <vt:lpstr>Essential Questions</vt:lpstr>
      <vt:lpstr>1619 Podcast</vt:lpstr>
      <vt:lpstr>1619 Podcast</vt:lpstr>
      <vt:lpstr>1619 Podcast</vt:lpstr>
      <vt:lpstr>I Think/We Think Chart What point is the speaker making about the relationship between slavery and the creation and structure of the new Constitution?</vt:lpstr>
      <vt:lpstr>PowerPoint Presentation</vt:lpstr>
      <vt:lpstr>Excerpts of the Constitution</vt:lpstr>
      <vt:lpstr>Excerpts of the Constitution</vt:lpstr>
      <vt:lpstr>Excerpts of the Constitution</vt:lpstr>
      <vt:lpstr>Excerpts of the Constitution</vt:lpstr>
      <vt:lpstr>Excerpts of the Constitution</vt:lpstr>
      <vt:lpstr>PowerPoint Presentation</vt:lpstr>
      <vt:lpstr> How did the Three-Fifths Clause protect and perpetuate the institution of slavery?</vt:lpstr>
      <vt:lpstr> How did the Three-Fifths Clause protect and perpetuate the institution of slavery?</vt:lpstr>
      <vt:lpstr> How did the Electoral College Clause protect and perpetuate the institution of slavery?</vt:lpstr>
      <vt:lpstr> How did the Electoral College Clause protect and perpetuate the institution of slavery?</vt:lpstr>
      <vt:lpstr> How did the Slave Trade Clause protect and perpetuate the institution of slavery?</vt:lpstr>
      <vt:lpstr> How did the Slave Trade Clause protect and perpetuate the institution of slavery?</vt:lpstr>
      <vt:lpstr> How did the Fugitive Slave Clause protect and perpetuate the institution of slavery?</vt:lpstr>
      <vt:lpstr> How did the Fugitive Slave Clause protect and perpetuate the institution of slavery?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Brewer, Sarah R.</cp:lastModifiedBy>
  <cp:revision>43</cp:revision>
  <dcterms:modified xsi:type="dcterms:W3CDTF">2019-12-03T20:16:27Z</dcterms:modified>
</cp:coreProperties>
</file>