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81" r:id="rId2"/>
  </p:sldMasterIdLst>
  <p:notesMasterIdLst>
    <p:notesMasterId r:id="rId21"/>
  </p:notesMasterIdLst>
  <p:sldIdLst>
    <p:sldId id="256" r:id="rId3"/>
    <p:sldId id="270" r:id="rId4"/>
    <p:sldId id="262" r:id="rId5"/>
    <p:sldId id="263" r:id="rId6"/>
    <p:sldId id="260" r:id="rId7"/>
    <p:sldId id="271" r:id="rId8"/>
    <p:sldId id="273" r:id="rId9"/>
    <p:sldId id="274" r:id="rId10"/>
    <p:sldId id="281" r:id="rId11"/>
    <p:sldId id="275" r:id="rId12"/>
    <p:sldId id="276" r:id="rId13"/>
    <p:sldId id="283" r:id="rId14"/>
    <p:sldId id="277" r:id="rId15"/>
    <p:sldId id="278" r:id="rId16"/>
    <p:sldId id="279" r:id="rId17"/>
    <p:sldId id="280" r:id="rId18"/>
    <p:sldId id="282" r:id="rId19"/>
    <p:sldId id="264" r:id="rId20"/>
  </p:sldIdLst>
  <p:sldSz cx="9144000" cy="5143500" type="screen16x9"/>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DF182F-1DE7-4F13-8AA3-002D9E3B458A}">
  <a:tblStyle styleId="{BEDF182F-1DE7-4F13-8AA3-002D9E3B458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43"/>
    <p:restoredTop sz="94317"/>
  </p:normalViewPr>
  <p:slideViewPr>
    <p:cSldViewPr snapToGrid="0">
      <p:cViewPr varScale="1">
        <p:scale>
          <a:sx n="123" d="100"/>
          <a:sy n="123" d="100"/>
        </p:scale>
        <p:origin x="192" y="640"/>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Google Shape;3;n">
            <a:extLst>
              <a:ext uri="{FF2B5EF4-FFF2-40B4-BE49-F238E27FC236}">
                <a16:creationId xmlns:a16="http://schemas.microsoft.com/office/drawing/2014/main" id="{8624FC82-B5A2-5FA3-CBF3-BCBFA34F9D96}"/>
              </a:ext>
            </a:extLst>
          </p:cNvPr>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9" name="Google Shape;4;n">
            <a:extLst>
              <a:ext uri="{FF2B5EF4-FFF2-40B4-BE49-F238E27FC236}">
                <a16:creationId xmlns:a16="http://schemas.microsoft.com/office/drawing/2014/main" id="{8976970C-9707-70A8-F003-735290520F14}"/>
              </a:ext>
            </a:extLst>
          </p:cNvPr>
          <p:cNvSpPr txBox="1">
            <a:spLocks noGrp="1" noChangeArrowheads="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earn.k20center.ou.edu/strategy/179"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learn.k20center.ou.edu/strategy/179"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learn.k20center.ou.edu/strategy/179"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learn.k20center.ou.edu/strategy/179"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learn.k20center.ou.edu/strategy/179"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learn.k20center.ou.edu/strategy/179"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learn.k20center.ou.edu/strategy/192"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Google Shape;38;p:notes">
            <a:extLst>
              <a:ext uri="{FF2B5EF4-FFF2-40B4-BE49-F238E27FC236}">
                <a16:creationId xmlns:a16="http://schemas.microsoft.com/office/drawing/2014/main" id="{9366B4A2-DBA3-CFE8-53CE-BFEE9562E40A}"/>
              </a:ext>
            </a:extLst>
          </p:cNvPr>
          <p:cNvSpPr>
            <a:spLocks noGrp="1" noRot="1" noChangeAspect="1" noTextEdit="1"/>
          </p:cNvSpPr>
          <p:nvPr>
            <p:ph type="sldImg" idx="2"/>
          </p:nvPr>
        </p:nvSpPr>
        <p:spPr>
          <a:noFill/>
          <a:ln>
            <a:headEnd/>
            <a:tailEnd/>
          </a:ln>
        </p:spPr>
      </p:sp>
      <p:sp>
        <p:nvSpPr>
          <p:cNvPr id="21506" name="Google Shape;39;p:notes">
            <a:extLst>
              <a:ext uri="{FF2B5EF4-FFF2-40B4-BE49-F238E27FC236}">
                <a16:creationId xmlns:a16="http://schemas.microsoft.com/office/drawing/2014/main" id="{3F2534ED-FEAD-412D-0543-27B7B303B0D9}"/>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b="0" i="0" dirty="0">
                <a:solidFill>
                  <a:srgbClr val="000000"/>
                </a:solidFill>
                <a:effectLst/>
              </a:rPr>
              <a:t>K20 Center. (n.d.). Jigsaw. Strategies. </a:t>
            </a:r>
            <a:r>
              <a:rPr lang="en-US" b="0" i="0" dirty="0">
                <a:solidFill>
                  <a:srgbClr val="000000"/>
                </a:solidFill>
                <a:effectLst/>
                <a:hlinkClick r:id="rId3"/>
              </a:rPr>
              <a:t>https://learn.k20center.ou.edu/strategy/179</a:t>
            </a:r>
            <a:r>
              <a:rPr lang="en-US" b="0" i="0" dirty="0">
                <a:solidFill>
                  <a:srgbClr val="000000"/>
                </a:solidFill>
                <a:effectLst/>
              </a:rPr>
              <a:t> </a:t>
            </a:r>
          </a:p>
          <a:p>
            <a:endParaRPr lang="en-US" dirty="0"/>
          </a:p>
        </p:txBody>
      </p:sp>
    </p:spTree>
    <p:extLst>
      <p:ext uri="{BB962C8B-B14F-4D97-AF65-F5344CB8AC3E}">
        <p14:creationId xmlns:p14="http://schemas.microsoft.com/office/powerpoint/2010/main" val="1580631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b="0" i="0" dirty="0">
                <a:solidFill>
                  <a:srgbClr val="000000"/>
                </a:solidFill>
                <a:effectLst/>
              </a:rPr>
              <a:t>K20 Center. (n.d.). Jigsaw. Strategies. </a:t>
            </a:r>
            <a:r>
              <a:rPr lang="en-US" b="0" i="0" dirty="0">
                <a:solidFill>
                  <a:srgbClr val="000000"/>
                </a:solidFill>
                <a:effectLst/>
                <a:hlinkClick r:id="rId3"/>
              </a:rPr>
              <a:t>https://learn.k20center.ou.edu/strategy/179</a:t>
            </a:r>
            <a:r>
              <a:rPr lang="en-US" b="0" i="0" dirty="0">
                <a:solidFill>
                  <a:srgbClr val="000000"/>
                </a:solidFill>
                <a:effectLst/>
              </a:rPr>
              <a:t> </a:t>
            </a:r>
          </a:p>
          <a:p>
            <a:endParaRPr lang="en-US" dirty="0"/>
          </a:p>
        </p:txBody>
      </p:sp>
    </p:spTree>
    <p:extLst>
      <p:ext uri="{BB962C8B-B14F-4D97-AF65-F5344CB8AC3E}">
        <p14:creationId xmlns:p14="http://schemas.microsoft.com/office/powerpoint/2010/main" val="4287016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b="0" i="0" dirty="0">
                <a:solidFill>
                  <a:srgbClr val="000000"/>
                </a:solidFill>
                <a:effectLst/>
              </a:rPr>
              <a:t>K20 Center. (n.d.). Jigsaw. Strategies. </a:t>
            </a:r>
            <a:r>
              <a:rPr lang="en-US" b="0" i="0" dirty="0">
                <a:solidFill>
                  <a:srgbClr val="000000"/>
                </a:solidFill>
                <a:effectLst/>
                <a:hlinkClick r:id="rId3"/>
              </a:rPr>
              <a:t>https://learn.k20center.ou.edu/strategy/179</a:t>
            </a:r>
            <a:r>
              <a:rPr lang="en-US" b="0" i="0" dirty="0">
                <a:solidFill>
                  <a:srgbClr val="000000"/>
                </a:solidFill>
                <a:effectLst/>
              </a:rPr>
              <a:t> </a:t>
            </a:r>
          </a:p>
          <a:p>
            <a:endParaRPr lang="en-US" dirty="0"/>
          </a:p>
        </p:txBody>
      </p:sp>
    </p:spTree>
    <p:extLst>
      <p:ext uri="{BB962C8B-B14F-4D97-AF65-F5344CB8AC3E}">
        <p14:creationId xmlns:p14="http://schemas.microsoft.com/office/powerpoint/2010/main" val="1964374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b="0" i="0" dirty="0">
                <a:solidFill>
                  <a:srgbClr val="000000"/>
                </a:solidFill>
                <a:effectLst/>
              </a:rPr>
              <a:t>K20 Center. (n.d.). Jigsaw. Strategies. </a:t>
            </a:r>
            <a:r>
              <a:rPr lang="en-US" b="0" i="0" dirty="0">
                <a:solidFill>
                  <a:srgbClr val="000000"/>
                </a:solidFill>
                <a:effectLst/>
                <a:hlinkClick r:id="rId3"/>
              </a:rPr>
              <a:t>https://learn.k20center.ou.edu/strategy/179</a:t>
            </a:r>
            <a:r>
              <a:rPr lang="en-US" b="0" i="0" dirty="0">
                <a:solidFill>
                  <a:srgbClr val="000000"/>
                </a:solidFill>
                <a:effectLst/>
              </a:rPr>
              <a:t> </a:t>
            </a:r>
          </a:p>
          <a:p>
            <a:endParaRPr lang="en-US" dirty="0"/>
          </a:p>
        </p:txBody>
      </p:sp>
    </p:spTree>
    <p:extLst>
      <p:ext uri="{BB962C8B-B14F-4D97-AF65-F5344CB8AC3E}">
        <p14:creationId xmlns:p14="http://schemas.microsoft.com/office/powerpoint/2010/main" val="380130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b="0" i="0" dirty="0">
                <a:solidFill>
                  <a:srgbClr val="000000"/>
                </a:solidFill>
                <a:effectLst/>
              </a:rPr>
              <a:t>K20 Center. (n.d.). Jigsaw. Strategies. </a:t>
            </a:r>
            <a:r>
              <a:rPr lang="en-US" b="0" i="0" dirty="0">
                <a:solidFill>
                  <a:srgbClr val="000000"/>
                </a:solidFill>
                <a:effectLst/>
                <a:hlinkClick r:id="rId3"/>
              </a:rPr>
              <a:t>https://learn.k20center.ou.edu/strategy/179</a:t>
            </a:r>
            <a:r>
              <a:rPr lang="en-US" b="0" i="0" dirty="0">
                <a:solidFill>
                  <a:srgbClr val="000000"/>
                </a:solidFill>
                <a:effectLst/>
              </a:rPr>
              <a:t> </a:t>
            </a:r>
          </a:p>
          <a:p>
            <a:endParaRPr lang="en-US" dirty="0"/>
          </a:p>
        </p:txBody>
      </p:sp>
    </p:spTree>
    <p:extLst>
      <p:ext uri="{BB962C8B-B14F-4D97-AF65-F5344CB8AC3E}">
        <p14:creationId xmlns:p14="http://schemas.microsoft.com/office/powerpoint/2010/main" val="810075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0" fontAlgn="base" latinLnBrk="0" hangingPunct="0">
              <a:lnSpc>
                <a:spcPct val="100000"/>
              </a:lnSpc>
              <a:spcBef>
                <a:spcPct val="0"/>
              </a:spcBef>
              <a:spcAft>
                <a:spcPct val="0"/>
              </a:spcAft>
              <a:buClr>
                <a:srgbClr val="000000"/>
              </a:buClr>
              <a:buSzTx/>
              <a:buFont typeface="Arial" panose="020B0604020202020204" pitchFamily="34" charset="0"/>
              <a:buNone/>
              <a:tabLst/>
              <a:defRPr/>
            </a:pPr>
            <a:r>
              <a:rPr lang="en-US" b="0" i="0" dirty="0">
                <a:solidFill>
                  <a:srgbClr val="000000"/>
                </a:solidFill>
                <a:effectLst/>
              </a:rPr>
              <a:t>K20 Center. (n.d.). Jigsaw. Strategies. </a:t>
            </a:r>
            <a:r>
              <a:rPr lang="en-US" b="0" i="0" dirty="0">
                <a:solidFill>
                  <a:srgbClr val="000000"/>
                </a:solidFill>
                <a:effectLst/>
                <a:hlinkClick r:id="rId3"/>
              </a:rPr>
              <a:t>https://learn.k20center.ou.edu/strategy/179</a:t>
            </a:r>
            <a:r>
              <a:rPr lang="en-US" b="0" i="0" dirty="0">
                <a:solidFill>
                  <a:srgbClr val="000000"/>
                </a:solidFill>
                <a:effectLst/>
              </a:rPr>
              <a:t> </a:t>
            </a:r>
          </a:p>
          <a:p>
            <a:r>
              <a:rPr lang="en-US" dirty="0"/>
              <a:t>K20 Center. (n.d.). Categorical highlighting. Strategies. </a:t>
            </a:r>
            <a:r>
              <a:rPr lang="en-US" dirty="0">
                <a:hlinkClick r:id="rId4"/>
              </a:rPr>
              <a:t>https://learn.k20center.ou.edu/strategy/192</a:t>
            </a:r>
            <a:endParaRPr lang="en-US" b="0" i="0" dirty="0">
              <a:solidFill>
                <a:srgbClr val="000000"/>
              </a:solidFill>
              <a:effectLst/>
            </a:endParaRPr>
          </a:p>
          <a:p>
            <a:endParaRPr lang="en-US" dirty="0"/>
          </a:p>
        </p:txBody>
      </p:sp>
    </p:spTree>
    <p:extLst>
      <p:ext uri="{BB962C8B-B14F-4D97-AF65-F5344CB8AC3E}">
        <p14:creationId xmlns:p14="http://schemas.microsoft.com/office/powerpoint/2010/main" val="6885494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7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Google Shape;29;p7" title="k20center-logo-variations_K20 - Bug Color.png">
            <a:extLst>
              <a:ext uri="{FF2B5EF4-FFF2-40B4-BE49-F238E27FC236}">
                <a16:creationId xmlns:a16="http://schemas.microsoft.com/office/drawing/2014/main" id="{AD6EEF45-89C6-035A-7767-7ED289963CD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30238" y="274638"/>
            <a:ext cx="7886700" cy="993775"/>
          </a:xfrm>
        </p:spPr>
        <p:txBody>
          <a:bodyPr anchor="b"/>
          <a:lstStyle>
            <a:lvl1pPr>
              <a:defRPr>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0238" y="1260475"/>
            <a:ext cx="3868737" cy="619125"/>
          </a:xfrm>
          <a:prstGeom prst="rect">
            <a:avLst/>
          </a:prstGeom>
        </p:spPr>
        <p:txBody>
          <a:bodyPr anchor="b">
            <a:normAutofit/>
          </a:bodyPr>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475"/>
            <a:ext cx="3887788" cy="619125"/>
          </a:xfrm>
          <a:prstGeom prst="rect">
            <a:avLst/>
          </a:prstGeom>
        </p:spPr>
        <p:txBody>
          <a:bodyPr anchor="b"/>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7393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C972B790-E0EA-1D94-2E39-E91EBF32EFA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Tree>
    <p:extLst>
      <p:ext uri="{BB962C8B-B14F-4D97-AF65-F5344CB8AC3E}">
        <p14:creationId xmlns:p14="http://schemas.microsoft.com/office/powerpoint/2010/main" val="4085561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Quo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Google Shape;13;p3" title="k20center-logo-variations_K20 Bug - White.png">
            <a:extLst>
              <a:ext uri="{FF2B5EF4-FFF2-40B4-BE49-F238E27FC236}">
                <a16:creationId xmlns:a16="http://schemas.microsoft.com/office/drawing/2014/main" id="{A98AC9D7-ABC9-ABD1-C36A-7174189F79D4}"/>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36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2718689"/>
            <a:ext cx="7886700" cy="1125538"/>
          </a:xfrm>
          <a:prstGeom prst="rect">
            <a:avLst/>
          </a:prstGeom>
        </p:spPr>
        <p:txBody>
          <a:bodyPr>
            <a:normAutofit/>
          </a:bodyPr>
          <a:lstStyle>
            <a:lvl1pPr marL="0" indent="0">
              <a:buNone/>
              <a:defRPr sz="2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0029586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Blue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120B5383-12EC-4263-1497-9698C0CF58F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895F1D04-4812-04B5-3299-BCB12F584B19}"/>
              </a:ext>
            </a:extLst>
          </p:cNvPr>
          <p:cNvSpPr/>
          <p:nvPr/>
        </p:nvSpPr>
        <p:spPr>
          <a:xfrm>
            <a:off x="4572000" y="0"/>
            <a:ext cx="4572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0201FEDF-1B17-4939-DD49-DF358C79259B}"/>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27211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Red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86F1E247-B682-7CCA-0967-E63908DD64C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D492F45D-B2D5-2BE4-2F75-6C684136B567}"/>
              </a:ext>
            </a:extLst>
          </p:cNvPr>
          <p:cNvSpPr/>
          <p:nvPr/>
        </p:nvSpPr>
        <p:spPr>
          <a:xfrm>
            <a:off x="4572000" y="0"/>
            <a:ext cx="4572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80D6DD3C-71EE-3C73-DDA5-5CEF6C3263A1}"/>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3306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AF74F841-FC3F-3B0B-3269-2B1C811007C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14215865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ver" type="title">
  <p:cSld name="Cover">
    <p:bg>
      <p:bgPr>
        <a:blipFill dpi="0" rotWithShape="0">
          <a:blip r:embed="rId2"/>
          <a:srcRect/>
          <a:stretch>
            <a:fillRect/>
          </a:stretch>
        </a:blip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4063379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3945466" y="559689"/>
            <a:ext cx="4565121"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3944799" y="2807732"/>
            <a:ext cx="4564202" cy="1397000"/>
          </a:xfrm>
          <a:prstGeom prst="rect">
            <a:avLst/>
          </a:prstGeom>
        </p:spPr>
        <p:txBody>
          <a:bodyPr/>
          <a:lstStyle>
            <a:lvl1pPr marL="0" indent="0">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43245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With Cover Imag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a:extLst>
              <a:ext uri="{FF2B5EF4-FFF2-40B4-BE49-F238E27FC236}">
                <a16:creationId xmlns:a16="http://schemas.microsoft.com/office/drawing/2014/main" id="{E384C1E7-5E3D-A621-C2AF-8355619A0BBF}"/>
              </a:ext>
            </a:extLst>
          </p:cNvPr>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a:extLst>
              <a:ext uri="{FF2B5EF4-FFF2-40B4-BE49-F238E27FC236}">
                <a16:creationId xmlns:a16="http://schemas.microsoft.com/office/drawing/2014/main" id="{800CFF90-44AF-7644-A3CC-9BC9ACF5E8AD}"/>
              </a:ext>
            </a:extLst>
          </p:cNvPr>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0446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iv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2190A501-5ACD-F178-69EF-6D3C6116E867}"/>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931420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7A36BC56-4BFB-F2FB-2704-1CEB5D4A557E}"/>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 y="1370013"/>
            <a:ext cx="7886699" cy="3262312"/>
          </a:xfrm>
          <a:prstGeom prst="rect">
            <a:avLst/>
          </a:prstGeom>
        </p:spPr>
        <p:txBody>
          <a:bodyPr/>
          <a:lstStyle>
            <a:lvl1pPr marL="228600" indent="-22860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228600">
              <a:lnSpc>
                <a:spcPct val="100000"/>
              </a:lnSpc>
              <a:buSzPct val="120000"/>
              <a:buFont typeface="Arial" panose="020B0604020202020204" pitchFamily="34" charset="0"/>
              <a:buChar char="•"/>
              <a:defRPr/>
            </a:lvl4pPr>
            <a:lvl5pPr marL="2057400" indent="-22860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5648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Content - 1 Column">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D51A9934-4731-CF7D-01F8-8F8BC4047EED}"/>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3130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Content - 2 column">
    <p:spTree>
      <p:nvGrpSpPr>
        <p:cNvPr id="1" name=""/>
        <p:cNvGrpSpPr/>
        <p:nvPr/>
      </p:nvGrpSpPr>
      <p:grpSpPr>
        <a:xfrm>
          <a:off x="0" y="0"/>
          <a:ext cx="0" cy="0"/>
          <a:chOff x="0" y="0"/>
          <a:chExt cx="0" cy="0"/>
        </a:xfrm>
      </p:grpSpPr>
      <p:pic>
        <p:nvPicPr>
          <p:cNvPr id="5" name="Google Shape;29;p7" title="k20center-logo-variations_K20 - Bug Color.png">
            <a:extLst>
              <a:ext uri="{FF2B5EF4-FFF2-40B4-BE49-F238E27FC236}">
                <a16:creationId xmlns:a16="http://schemas.microsoft.com/office/drawing/2014/main" id="{CC1A804E-1971-8E34-9464-0A90A0072EB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70013"/>
            <a:ext cx="3867150" cy="3262312"/>
          </a:xfrm>
          <a:prstGeom prst="rect">
            <a:avLst/>
          </a:prstGeom>
        </p:spPr>
        <p:txBody>
          <a:bodyPr/>
          <a:lstStyle>
            <a:lvl1pPr marL="228600" indent="-32004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320040">
              <a:lnSpc>
                <a:spcPct val="100000"/>
              </a:lnSpc>
              <a:buSzPct val="120000"/>
              <a:buFont typeface="Arial" panose="020B0604020202020204" pitchFamily="34" charset="0"/>
              <a:buChar char="•"/>
              <a:defRPr/>
            </a:lvl4pPr>
            <a:lvl5pPr marL="2057400" indent="-32004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060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structional Strategy">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5D168AF4-32E4-74C0-4A18-039BCF6D6B8B}"/>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0850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4B20552E-7342-E84A-F371-1971A3F6C44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7" name="Google Shape;32;p8"/>
          <p:cNvSpPr txBox="1">
            <a:spLocks noGrp="1"/>
          </p:cNvSpPr>
          <p:nvPr>
            <p:ph type="title"/>
          </p:nvPr>
        </p:nvSpPr>
        <p:spPr>
          <a:xfrm>
            <a:off x="754050" y="4329575"/>
            <a:ext cx="7635900" cy="572700"/>
          </a:xfrm>
          <a:prstGeom prst="rect">
            <a:avLst/>
          </a:prstGeom>
          <a:noFill/>
          <a:ln>
            <a:noFill/>
          </a:ln>
        </p:spPr>
        <p:txBody>
          <a:bodyPr spcFirstLastPara="1" lIns="91425" tIns="91425" rIns="91425" bIns="91425" anchor="t">
            <a:normAutofit/>
          </a:bodyPr>
          <a:lstStyle>
            <a:lvl1pPr lvl="0" algn="ctr">
              <a:lnSpc>
                <a:spcPct val="15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spcBef>
                <a:spcPts val="0"/>
              </a:spcBef>
              <a:spcAft>
                <a:spcPts val="0"/>
              </a:spcAft>
              <a:buSzPts val="2800"/>
              <a:buFont typeface="Calibri"/>
              <a:buNone/>
              <a:defRPr>
                <a:latin typeface="Calibri"/>
                <a:ea typeface="Calibri"/>
                <a:cs typeface="Calibri"/>
                <a:sym typeface="Calibri"/>
              </a:defRPr>
            </a:lvl2pPr>
            <a:lvl3pPr lvl="2">
              <a:spcBef>
                <a:spcPts val="0"/>
              </a:spcBef>
              <a:spcAft>
                <a:spcPts val="0"/>
              </a:spcAft>
              <a:buSzPts val="2800"/>
              <a:buFont typeface="Calibri"/>
              <a:buNone/>
              <a:defRPr>
                <a:latin typeface="Calibri"/>
                <a:ea typeface="Calibri"/>
                <a:cs typeface="Calibri"/>
                <a:sym typeface="Calibri"/>
              </a:defRPr>
            </a:lvl3pPr>
            <a:lvl4pPr lvl="3">
              <a:spcBef>
                <a:spcPts val="0"/>
              </a:spcBef>
              <a:spcAft>
                <a:spcPts val="0"/>
              </a:spcAft>
              <a:buSzPts val="2800"/>
              <a:buFont typeface="Calibri"/>
              <a:buNone/>
              <a:defRPr>
                <a:latin typeface="Calibri"/>
                <a:ea typeface="Calibri"/>
                <a:cs typeface="Calibri"/>
                <a:sym typeface="Calibri"/>
              </a:defRPr>
            </a:lvl4pPr>
            <a:lvl5pPr lvl="4">
              <a:spcBef>
                <a:spcPts val="0"/>
              </a:spcBef>
              <a:spcAft>
                <a:spcPts val="0"/>
              </a:spcAft>
              <a:buSzPts val="2800"/>
              <a:buFont typeface="Calibri"/>
              <a:buNone/>
              <a:defRPr>
                <a:latin typeface="Calibri"/>
                <a:ea typeface="Calibri"/>
                <a:cs typeface="Calibri"/>
                <a:sym typeface="Calibri"/>
              </a:defRPr>
            </a:lvl5pPr>
            <a:lvl6pPr lvl="5">
              <a:spcBef>
                <a:spcPts val="0"/>
              </a:spcBef>
              <a:spcAft>
                <a:spcPts val="0"/>
              </a:spcAft>
              <a:buSzPts val="2800"/>
              <a:buFont typeface="Calibri"/>
              <a:buNone/>
              <a:defRPr>
                <a:latin typeface="Calibri"/>
                <a:ea typeface="Calibri"/>
                <a:cs typeface="Calibri"/>
                <a:sym typeface="Calibri"/>
              </a:defRPr>
            </a:lvl6pPr>
            <a:lvl7pPr lvl="6">
              <a:spcBef>
                <a:spcPts val="0"/>
              </a:spcBef>
              <a:spcAft>
                <a:spcPts val="0"/>
              </a:spcAft>
              <a:buSzPts val="2800"/>
              <a:buFont typeface="Calibri"/>
              <a:buNone/>
              <a:defRPr>
                <a:latin typeface="Calibri"/>
                <a:ea typeface="Calibri"/>
                <a:cs typeface="Calibri"/>
                <a:sym typeface="Calibri"/>
              </a:defRPr>
            </a:lvl7pPr>
            <a:lvl8pPr lvl="7">
              <a:spcBef>
                <a:spcPts val="0"/>
              </a:spcBef>
              <a:spcAft>
                <a:spcPts val="0"/>
              </a:spcAft>
              <a:buSzPts val="2800"/>
              <a:buFont typeface="Calibri"/>
              <a:buNone/>
              <a:defRPr>
                <a:latin typeface="Calibri"/>
                <a:ea typeface="Calibri"/>
                <a:cs typeface="Calibri"/>
                <a:sym typeface="Calibri"/>
              </a:defRPr>
            </a:lvl8pPr>
            <a:lvl9pPr lvl="8">
              <a:spcBef>
                <a:spcPts val="0"/>
              </a:spcBef>
              <a:spcAft>
                <a:spcPts val="0"/>
              </a:spcAft>
              <a:buSzPts val="2800"/>
              <a:buFont typeface="Calibri"/>
              <a:buNone/>
              <a:defRPr>
                <a:latin typeface="Calibri"/>
                <a:ea typeface="Calibri"/>
                <a:cs typeface="Calibri"/>
                <a:sym typeface="Calibri"/>
              </a:defRPr>
            </a:lvl9pPr>
          </a:lstStyle>
          <a:p>
            <a:r>
              <a:rPr lang="en-US"/>
              <a:t>Click to edit Master title style</a:t>
            </a:r>
            <a:endParaRPr dirty="0"/>
          </a:p>
        </p:txBody>
      </p:sp>
    </p:spTree>
    <p:extLst>
      <p:ext uri="{BB962C8B-B14F-4D97-AF65-F5344CB8AC3E}">
        <p14:creationId xmlns:p14="http://schemas.microsoft.com/office/powerpoint/2010/main" val="2969048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92A09B7-DA10-1158-CAB4-8798C3E2F87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7CF834B-CD39-B870-A33D-BB16E7C46C64}"/>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a:t>
            </a:r>
          </a:p>
          <a:p>
            <a:pPr lvl="1"/>
            <a:r>
              <a:rPr lang="en-US" altLang="en-US" dirty="0"/>
              <a:t>Second</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15" r:id="rId3"/>
    <p:sldLayoutId id="2147483702" r:id="rId4"/>
    <p:sldLayoutId id="2147483703" r:id="rId5"/>
    <p:sldLayoutId id="2147483704" r:id="rId6"/>
    <p:sldLayoutId id="2147483705" r:id="rId7"/>
    <p:sldLayoutId id="2147483706" r:id="rId8"/>
    <p:sldLayoutId id="2147483707" r:id="rId9"/>
    <p:sldLayoutId id="2147483708" r:id="rId10"/>
    <p:sldLayoutId id="2147483716" r:id="rId11"/>
    <p:sldLayoutId id="2147483710" r:id="rId12"/>
    <p:sldLayoutId id="2147483711" r:id="rId13"/>
    <p:sldLayoutId id="2147483712" r:id="rId14"/>
    <p:sldLayoutId id="2147483713" r:id="rId15"/>
    <p:sldLayoutId id="2147483714" r:id="rId16"/>
  </p:sldLayoutIdLst>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457200" indent="-393192" algn="l" rtl="0" eaLnBrk="1" fontAlgn="base" hangingPunct="1">
        <a:spcBef>
          <a:spcPts val="520"/>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20040"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lnSpc>
          <a:spcPct val="90000"/>
        </a:lnSpc>
        <a:spcBef>
          <a:spcPts val="270"/>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BC93EE6-7CCD-518F-84C9-A4397115C5F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DDC3D1B-4E0E-1D9F-CB2D-3C12C36432EE}"/>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7" name="Google Shape;29;p7" title="k20center-logo-variations_K20 - Bug Color.png">
            <a:extLst>
              <a:ext uri="{FF2B5EF4-FFF2-40B4-BE49-F238E27FC236}">
                <a16:creationId xmlns:a16="http://schemas.microsoft.com/office/drawing/2014/main" id="{A6C23A54-FCC8-0F9D-1665-130E35DC754A}"/>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cSld>
  <p:clrMap bg1="lt1" tx1="dk1" bg2="lt2" tx2="dk2" accent1="accent1" accent2="accent2" accent3="accent3" accent4="accent4" accent5="accent5" accent6="accent6" hlink="hlink" folHlink="folHlink"/>
  <p:txStyles>
    <p:titleStyle>
      <a:lvl1pPr algn="l" rtl="0" fontAlgn="base">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228600" indent="-393192" algn="l" rtl="0" fontAlgn="base">
        <a:spcBef>
          <a:spcPts val="520"/>
        </a:spcBef>
        <a:spcAft>
          <a:spcPct val="0"/>
        </a:spcAft>
        <a:buClr>
          <a:srgbClr val="971D20"/>
        </a:buClr>
        <a:buFont typeface="Aptos Display" panose="020B0004020202020204" pitchFamily="34" charset="0"/>
        <a:buAutoNum type="arabicPeriod"/>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fontAlgn="base">
        <a:spcBef>
          <a:spcPts val="400"/>
        </a:spcBef>
        <a:spcAft>
          <a:spcPct val="0"/>
        </a:spcAft>
        <a:buClr>
          <a:schemeClr val="accent1"/>
        </a:buClr>
        <a:buFont typeface="Aptos Display" panose="020B0004020202020204" pitchFamily="34" charset="0"/>
        <a:buAutoNum type="alphaLcPeriod"/>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fontAlgn="base">
        <a:spcBef>
          <a:spcPts val="340"/>
        </a:spcBef>
        <a:spcAft>
          <a:spcPct val="0"/>
        </a:spcAft>
        <a:buClr>
          <a:srgbClr val="E8BF3C"/>
        </a:buClr>
        <a:buFont typeface="Aptos Display" panose="020B0004020202020204" pitchFamily="34" charset="0"/>
        <a:buAutoNum type="romanLcPeriod"/>
        <a:defRPr sz="2600" kern="1200">
          <a:solidFill>
            <a:schemeClr val="tx1"/>
          </a:solidFill>
          <a:latin typeface="Calibri" panose="020F0502020204030204" pitchFamily="34" charset="0"/>
          <a:ea typeface="+mn-ea"/>
          <a:cs typeface="Calibri" panose="020F0502020204030204" pitchFamily="34" charset="0"/>
        </a:defRPr>
      </a:lvl3pPr>
      <a:lvl4pPr marL="1828800" indent="-319088" algn="l" rtl="0" fontAlgn="base">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fontAlgn="base">
        <a:spcBef>
          <a:spcPts val="270"/>
        </a:spcBef>
        <a:spcAft>
          <a:spcPct val="0"/>
        </a:spcAft>
        <a:buClr>
          <a:schemeClr val="accent1"/>
        </a:buClr>
        <a:buSzPct val="75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9DA98-24AF-E3B6-350B-16E14EAAA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6FCEE7-75F2-B2D1-4480-4F62CA384909}"/>
              </a:ext>
            </a:extLst>
          </p:cNvPr>
          <p:cNvSpPr>
            <a:spLocks noGrp="1"/>
          </p:cNvSpPr>
          <p:nvPr>
            <p:ph type="title"/>
          </p:nvPr>
        </p:nvSpPr>
        <p:spPr/>
        <p:txBody>
          <a:bodyPr rtlCol="0">
            <a:normAutofit/>
          </a:bodyPr>
          <a:lstStyle/>
          <a:p>
            <a:pPr fontAlgn="auto">
              <a:spcAft>
                <a:spcPts val="0"/>
              </a:spcAft>
              <a:defRPr/>
            </a:pPr>
            <a:r>
              <a:rPr lang="en-US" dirty="0"/>
              <a:t>U.S. Constitution Excerpts</a:t>
            </a:r>
          </a:p>
        </p:txBody>
      </p:sp>
      <p:sp>
        <p:nvSpPr>
          <p:cNvPr id="25602" name="Content Placeholder 2">
            <a:extLst>
              <a:ext uri="{FF2B5EF4-FFF2-40B4-BE49-F238E27FC236}">
                <a16:creationId xmlns:a16="http://schemas.microsoft.com/office/drawing/2014/main" id="{A6218D19-40FD-0248-068A-8EFD649CBF59}"/>
              </a:ext>
            </a:extLst>
          </p:cNvPr>
          <p:cNvSpPr>
            <a:spLocks noGrp="1" noChangeArrowheads="1"/>
          </p:cNvSpPr>
          <p:nvPr>
            <p:ph idx="4294967295"/>
          </p:nvPr>
        </p:nvSpPr>
        <p:spPr/>
        <p:txBody>
          <a:bodyPr/>
          <a:lstStyle/>
          <a:p>
            <a:pPr lvl="0" indent="0">
              <a:spcBef>
                <a:spcPts val="1400"/>
              </a:spcBef>
              <a:buNone/>
            </a:pPr>
            <a:r>
              <a:rPr lang="en-US" sz="2400" b="1" dirty="0">
                <a:solidFill>
                  <a:srgbClr val="282828"/>
                </a:solidFill>
              </a:rPr>
              <a:t>Article I, Section 9, Clause 9:  </a:t>
            </a:r>
            <a:r>
              <a:rPr lang="en-US" sz="2400" b="1" i="1" dirty="0">
                <a:solidFill>
                  <a:srgbClr val="282828"/>
                </a:solidFill>
              </a:rPr>
              <a:t>Slave Trade Clause</a:t>
            </a:r>
            <a:endParaRPr lang="en-US" sz="2400" dirty="0">
              <a:solidFill>
                <a:srgbClr val="282828"/>
              </a:solidFill>
            </a:endParaRPr>
          </a:p>
          <a:p>
            <a:pPr lvl="0" indent="0">
              <a:spcBef>
                <a:spcPts val="1400"/>
              </a:spcBef>
              <a:spcAft>
                <a:spcPts val="1400"/>
              </a:spcAft>
              <a:buNone/>
            </a:pPr>
            <a:r>
              <a:rPr lang="en-US" sz="2400" dirty="0">
                <a:solidFill>
                  <a:srgbClr val="282828"/>
                </a:solidFill>
              </a:rPr>
              <a:t>The Slave Trade Clause prohibits Congress from banning the international slave trade before the year 1808. However, it did not require Congress to ban the trade in 1808.</a:t>
            </a:r>
            <a:endParaRPr lang="en-US" sz="2400" dirty="0"/>
          </a:p>
          <a:p>
            <a:pPr marL="64008" indent="0">
              <a:buNone/>
            </a:pPr>
            <a:endParaRPr lang="en-US" altLang="en-US" dirty="0"/>
          </a:p>
        </p:txBody>
      </p:sp>
    </p:spTree>
    <p:extLst>
      <p:ext uri="{BB962C8B-B14F-4D97-AF65-F5344CB8AC3E}">
        <p14:creationId xmlns:p14="http://schemas.microsoft.com/office/powerpoint/2010/main" val="27220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2AC11-6AFA-8C5E-6909-4C41DE937A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43B4C-3531-3709-C3C4-953EF3888210}"/>
              </a:ext>
            </a:extLst>
          </p:cNvPr>
          <p:cNvSpPr>
            <a:spLocks noGrp="1"/>
          </p:cNvSpPr>
          <p:nvPr>
            <p:ph type="title"/>
          </p:nvPr>
        </p:nvSpPr>
        <p:spPr/>
        <p:txBody>
          <a:bodyPr rtlCol="0">
            <a:normAutofit/>
          </a:bodyPr>
          <a:lstStyle/>
          <a:p>
            <a:pPr fontAlgn="auto">
              <a:spcAft>
                <a:spcPts val="0"/>
              </a:spcAft>
              <a:defRPr/>
            </a:pPr>
            <a:r>
              <a:rPr lang="en-US" dirty="0"/>
              <a:t>U.S. Constitution Excerpts</a:t>
            </a:r>
          </a:p>
        </p:txBody>
      </p:sp>
      <p:sp>
        <p:nvSpPr>
          <p:cNvPr id="25602" name="Content Placeholder 2">
            <a:extLst>
              <a:ext uri="{FF2B5EF4-FFF2-40B4-BE49-F238E27FC236}">
                <a16:creationId xmlns:a16="http://schemas.microsoft.com/office/drawing/2014/main" id="{2A94E995-5D52-E5B5-8606-C44436F1BDCC}"/>
              </a:ext>
            </a:extLst>
          </p:cNvPr>
          <p:cNvSpPr>
            <a:spLocks noGrp="1" noChangeArrowheads="1"/>
          </p:cNvSpPr>
          <p:nvPr>
            <p:ph idx="4294967295"/>
          </p:nvPr>
        </p:nvSpPr>
        <p:spPr/>
        <p:txBody>
          <a:bodyPr/>
          <a:lstStyle/>
          <a:p>
            <a:pPr lvl="0" indent="0">
              <a:spcBef>
                <a:spcPts val="1400"/>
              </a:spcBef>
              <a:buNone/>
            </a:pPr>
            <a:r>
              <a:rPr lang="en-US" sz="2800" b="1" dirty="0">
                <a:solidFill>
                  <a:srgbClr val="282828"/>
                </a:solidFill>
              </a:rPr>
              <a:t>Article 4, Section 2, Paragraph 3: </a:t>
            </a:r>
            <a:r>
              <a:rPr lang="en-US" sz="2800" b="1" i="1" dirty="0">
                <a:solidFill>
                  <a:srgbClr val="282828"/>
                </a:solidFill>
              </a:rPr>
              <a:t>Fugitive Slave Clause</a:t>
            </a:r>
          </a:p>
          <a:p>
            <a:pPr lvl="0" indent="0">
              <a:spcBef>
                <a:spcPts val="1400"/>
              </a:spcBef>
              <a:buNone/>
            </a:pPr>
            <a:r>
              <a:rPr lang="en-US" dirty="0"/>
              <a:t>The Fugitive Slave Clause required people who escaped enslavement to be returned to their enslavers, even if they fled to a state where slavery was illegal.</a:t>
            </a:r>
            <a:endParaRPr lang="en-US" altLang="en-US" dirty="0"/>
          </a:p>
        </p:txBody>
      </p:sp>
    </p:spTree>
    <p:extLst>
      <p:ext uri="{BB962C8B-B14F-4D97-AF65-F5344CB8AC3E}">
        <p14:creationId xmlns:p14="http://schemas.microsoft.com/office/powerpoint/2010/main" val="62758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02EA1-3AB3-633E-4077-13C754234F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0C3CB2-F14E-251C-24EB-91F1E70C92EE}"/>
              </a:ext>
            </a:extLst>
          </p:cNvPr>
          <p:cNvSpPr>
            <a:spLocks noGrp="1"/>
          </p:cNvSpPr>
          <p:nvPr>
            <p:ph type="title"/>
          </p:nvPr>
        </p:nvSpPr>
        <p:spPr>
          <a:xfrm>
            <a:off x="628650" y="274638"/>
            <a:ext cx="6863195" cy="993775"/>
          </a:xfrm>
        </p:spPr>
        <p:txBody>
          <a:bodyPr rtlCol="0">
            <a:normAutofit/>
          </a:bodyPr>
          <a:lstStyle/>
          <a:p>
            <a:pPr fontAlgn="auto">
              <a:spcAft>
                <a:spcPts val="0"/>
              </a:spcAft>
              <a:defRPr/>
            </a:pPr>
            <a:r>
              <a:rPr lang="en-US" sz="3200" dirty="0"/>
              <a:t>Jigsaw and Categorical Highlighting </a:t>
            </a:r>
          </a:p>
        </p:txBody>
      </p:sp>
      <p:sp>
        <p:nvSpPr>
          <p:cNvPr id="25602" name="Content Placeholder 2">
            <a:extLst>
              <a:ext uri="{FF2B5EF4-FFF2-40B4-BE49-F238E27FC236}">
                <a16:creationId xmlns:a16="http://schemas.microsoft.com/office/drawing/2014/main" id="{A3357C5C-E803-FAB6-D58E-83E829A2D263}"/>
              </a:ext>
            </a:extLst>
          </p:cNvPr>
          <p:cNvSpPr>
            <a:spLocks noGrp="1" noChangeArrowheads="1"/>
          </p:cNvSpPr>
          <p:nvPr>
            <p:ph idx="4294967295"/>
          </p:nvPr>
        </p:nvSpPr>
        <p:spPr>
          <a:xfrm>
            <a:off x="628650" y="1370013"/>
            <a:ext cx="6048597" cy="3262312"/>
          </a:xfrm>
        </p:spPr>
        <p:txBody>
          <a:bodyPr/>
          <a:lstStyle/>
          <a:p>
            <a:pPr marL="342900" lvl="0" indent="-342900">
              <a:buClr>
                <a:srgbClr val="991B1E"/>
              </a:buClr>
            </a:pPr>
            <a:r>
              <a:rPr lang="en-US" sz="2400" dirty="0"/>
              <a:t>Examine the excerpt from the Constitution. </a:t>
            </a:r>
          </a:p>
          <a:p>
            <a:pPr marL="342900" lvl="0" indent="-342900">
              <a:buClr>
                <a:srgbClr val="991B1E"/>
              </a:buClr>
            </a:pPr>
            <a:r>
              <a:rPr lang="en-US" sz="2400" dirty="0"/>
              <a:t>Highlight lines that explain how the Constitution perpetuated slavery.</a:t>
            </a:r>
          </a:p>
          <a:p>
            <a:pPr marL="342900" lvl="0" indent="-342900">
              <a:buClr>
                <a:srgbClr val="991B1E"/>
              </a:buClr>
            </a:pPr>
            <a:r>
              <a:rPr lang="en-US" sz="2400" dirty="0"/>
              <a:t>On the chart, summarize the excerpt you examined.</a:t>
            </a:r>
          </a:p>
        </p:txBody>
      </p:sp>
      <p:pic>
        <p:nvPicPr>
          <p:cNvPr id="6" name="Picture 5">
            <a:extLst>
              <a:ext uri="{FF2B5EF4-FFF2-40B4-BE49-F238E27FC236}">
                <a16:creationId xmlns:a16="http://schemas.microsoft.com/office/drawing/2014/main" id="{C3121365-6A8B-66A9-2D81-BA1B2ECECA2B}"/>
              </a:ext>
            </a:extLst>
          </p:cNvPr>
          <p:cNvPicPr>
            <a:picLocks noChangeAspect="1"/>
          </p:cNvPicPr>
          <p:nvPr/>
        </p:nvPicPr>
        <p:blipFill>
          <a:blip r:embed="rId3"/>
          <a:stretch>
            <a:fillRect/>
          </a:stretch>
        </p:blipFill>
        <p:spPr>
          <a:xfrm>
            <a:off x="7252855" y="0"/>
            <a:ext cx="1678495" cy="1678495"/>
          </a:xfrm>
          <a:prstGeom prst="rect">
            <a:avLst/>
          </a:prstGeom>
        </p:spPr>
      </p:pic>
      <p:pic>
        <p:nvPicPr>
          <p:cNvPr id="4" name="Picture 3">
            <a:extLst>
              <a:ext uri="{FF2B5EF4-FFF2-40B4-BE49-F238E27FC236}">
                <a16:creationId xmlns:a16="http://schemas.microsoft.com/office/drawing/2014/main" id="{665D6F6E-917C-67D4-424B-5C1588DD7F71}"/>
              </a:ext>
            </a:extLst>
          </p:cNvPr>
          <p:cNvPicPr>
            <a:picLocks noChangeAspect="1"/>
          </p:cNvPicPr>
          <p:nvPr/>
        </p:nvPicPr>
        <p:blipFill>
          <a:blip r:embed="rId4"/>
          <a:stretch>
            <a:fillRect/>
          </a:stretch>
        </p:blipFill>
        <p:spPr>
          <a:xfrm>
            <a:off x="7260106" y="1678495"/>
            <a:ext cx="1671244" cy="1569027"/>
          </a:xfrm>
          <a:prstGeom prst="rect">
            <a:avLst/>
          </a:prstGeom>
        </p:spPr>
      </p:pic>
    </p:spTree>
    <p:extLst>
      <p:ext uri="{BB962C8B-B14F-4D97-AF65-F5344CB8AC3E}">
        <p14:creationId xmlns:p14="http://schemas.microsoft.com/office/powerpoint/2010/main" val="1356615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739B2-02CF-ACCF-3B37-B23808448B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84EA9-34B4-C802-FF0D-67F575111B3A}"/>
              </a:ext>
            </a:extLst>
          </p:cNvPr>
          <p:cNvSpPr>
            <a:spLocks noGrp="1"/>
          </p:cNvSpPr>
          <p:nvPr>
            <p:ph type="title"/>
          </p:nvPr>
        </p:nvSpPr>
        <p:spPr/>
        <p:txBody>
          <a:bodyPr rtlCol="0">
            <a:normAutofit/>
          </a:bodyPr>
          <a:lstStyle/>
          <a:p>
            <a:pPr fontAlgn="auto">
              <a:spcAft>
                <a:spcPts val="0"/>
              </a:spcAft>
              <a:defRPr/>
            </a:pPr>
            <a:r>
              <a:rPr lang="en-US" dirty="0"/>
              <a:t>Three-Fifths Clause</a:t>
            </a:r>
          </a:p>
        </p:txBody>
      </p:sp>
      <p:sp>
        <p:nvSpPr>
          <p:cNvPr id="25602" name="Content Placeholder 2">
            <a:extLst>
              <a:ext uri="{FF2B5EF4-FFF2-40B4-BE49-F238E27FC236}">
                <a16:creationId xmlns:a16="http://schemas.microsoft.com/office/drawing/2014/main" id="{60F9512A-CF43-585E-8D60-BC01A0C1E011}"/>
              </a:ext>
            </a:extLst>
          </p:cNvPr>
          <p:cNvSpPr>
            <a:spLocks noGrp="1" noChangeArrowheads="1"/>
          </p:cNvSpPr>
          <p:nvPr>
            <p:ph idx="4294967295"/>
          </p:nvPr>
        </p:nvSpPr>
        <p:spPr/>
        <p:txBody>
          <a:bodyPr/>
          <a:lstStyle/>
          <a:p>
            <a:pPr marL="342900" lvl="0" indent="-342900">
              <a:buClr>
                <a:srgbClr val="991B1E"/>
              </a:buClr>
            </a:pPr>
            <a:r>
              <a:rPr lang="en-US" sz="2400" dirty="0">
                <a:solidFill>
                  <a:srgbClr val="000000"/>
                </a:solidFill>
              </a:rPr>
              <a:t>Allowed states to count three-fifths of their enslaved population toward their total population. </a:t>
            </a:r>
          </a:p>
          <a:p>
            <a:pPr marL="342900" lvl="0" indent="-342900">
              <a:buClr>
                <a:srgbClr val="991B1E"/>
              </a:buClr>
            </a:pPr>
            <a:r>
              <a:rPr lang="en-US" sz="2400" dirty="0">
                <a:solidFill>
                  <a:srgbClr val="000000"/>
                </a:solidFill>
              </a:rPr>
              <a:t>Elevated the population of slave states to a much higher number than counting only free persons. </a:t>
            </a:r>
          </a:p>
          <a:p>
            <a:pPr marL="342900" indent="-342900">
              <a:buClr>
                <a:srgbClr val="991B1E"/>
              </a:buClr>
            </a:pPr>
            <a:r>
              <a:rPr lang="en-US" sz="2400" dirty="0">
                <a:solidFill>
                  <a:srgbClr val="000000"/>
                </a:solidFill>
              </a:rPr>
              <a:t>Protected slavery because, with a higher population, slave states received more representation in Congress. </a:t>
            </a:r>
          </a:p>
          <a:p>
            <a:pPr marL="342900" lvl="0" indent="-342900">
              <a:buClr>
                <a:srgbClr val="991B1E"/>
              </a:buClr>
            </a:pPr>
            <a:r>
              <a:rPr lang="en-US" sz="2400" dirty="0">
                <a:solidFill>
                  <a:srgbClr val="000000"/>
                </a:solidFill>
              </a:rPr>
              <a:t>Slave states had more power to shape the laws of the country and keep slavery legal.</a:t>
            </a:r>
            <a:endParaRPr lang="en-US" sz="2400" dirty="0"/>
          </a:p>
        </p:txBody>
      </p:sp>
      <p:pic>
        <p:nvPicPr>
          <p:cNvPr id="3" name="Picture 2">
            <a:extLst>
              <a:ext uri="{FF2B5EF4-FFF2-40B4-BE49-F238E27FC236}">
                <a16:creationId xmlns:a16="http://schemas.microsoft.com/office/drawing/2014/main" id="{5D9C5AE4-6DE8-EA79-7C30-BAFEDA72C5CB}"/>
              </a:ext>
            </a:extLst>
          </p:cNvPr>
          <p:cNvPicPr>
            <a:picLocks noChangeAspect="1"/>
          </p:cNvPicPr>
          <p:nvPr/>
        </p:nvPicPr>
        <p:blipFill>
          <a:blip r:embed="rId2"/>
          <a:stretch>
            <a:fillRect/>
          </a:stretch>
        </p:blipFill>
        <p:spPr>
          <a:xfrm>
            <a:off x="7252855" y="0"/>
            <a:ext cx="1678495" cy="1678495"/>
          </a:xfrm>
          <a:prstGeom prst="rect">
            <a:avLst/>
          </a:prstGeom>
        </p:spPr>
      </p:pic>
    </p:spTree>
    <p:extLst>
      <p:ext uri="{BB962C8B-B14F-4D97-AF65-F5344CB8AC3E}">
        <p14:creationId xmlns:p14="http://schemas.microsoft.com/office/powerpoint/2010/main" val="2869713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8AF60-ED12-A5B5-7FC2-BBFB5348D4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2B3F5C-5548-A16D-CE6D-039251373494}"/>
              </a:ext>
            </a:extLst>
          </p:cNvPr>
          <p:cNvSpPr>
            <a:spLocks noGrp="1"/>
          </p:cNvSpPr>
          <p:nvPr>
            <p:ph type="title"/>
          </p:nvPr>
        </p:nvSpPr>
        <p:spPr/>
        <p:txBody>
          <a:bodyPr rtlCol="0">
            <a:normAutofit/>
          </a:bodyPr>
          <a:lstStyle/>
          <a:p>
            <a:pPr fontAlgn="auto">
              <a:spcAft>
                <a:spcPts val="0"/>
              </a:spcAft>
              <a:defRPr/>
            </a:pPr>
            <a:r>
              <a:rPr lang="en-US" dirty="0"/>
              <a:t>Electoral College</a:t>
            </a:r>
          </a:p>
        </p:txBody>
      </p:sp>
      <p:sp>
        <p:nvSpPr>
          <p:cNvPr id="25602" name="Content Placeholder 2">
            <a:extLst>
              <a:ext uri="{FF2B5EF4-FFF2-40B4-BE49-F238E27FC236}">
                <a16:creationId xmlns:a16="http://schemas.microsoft.com/office/drawing/2014/main" id="{EA8B4481-34A6-EDBE-E955-6B4F72282B6E}"/>
              </a:ext>
            </a:extLst>
          </p:cNvPr>
          <p:cNvSpPr>
            <a:spLocks noGrp="1" noChangeArrowheads="1"/>
          </p:cNvSpPr>
          <p:nvPr>
            <p:ph idx="4294967295"/>
          </p:nvPr>
        </p:nvSpPr>
        <p:spPr/>
        <p:txBody>
          <a:bodyPr/>
          <a:lstStyle/>
          <a:p>
            <a:pPr marL="342900" indent="-342900"/>
            <a:r>
              <a:rPr lang="en-US" sz="2400" dirty="0">
                <a:solidFill>
                  <a:srgbClr val="000000"/>
                </a:solidFill>
              </a:rPr>
              <a:t>Because a state's number of representatives is determined by using the free population plus three-fifths of the enslaved population, slave states had more electors than they would if only counting free persons. </a:t>
            </a:r>
          </a:p>
          <a:p>
            <a:pPr marL="342900" indent="-342900"/>
            <a:r>
              <a:rPr lang="en-US" sz="2400" dirty="0">
                <a:solidFill>
                  <a:srgbClr val="000000"/>
                </a:solidFill>
              </a:rPr>
              <a:t>This increased slave states’ influence in presidential elections.</a:t>
            </a:r>
          </a:p>
          <a:p>
            <a:pPr marL="342900" indent="-342900"/>
            <a:r>
              <a:rPr lang="en-US" sz="2400" dirty="0">
                <a:solidFill>
                  <a:srgbClr val="000000"/>
                </a:solidFill>
              </a:rPr>
              <a:t>Several presidents owned slaves and supported keeping slavery legal. </a:t>
            </a:r>
          </a:p>
        </p:txBody>
      </p:sp>
      <p:pic>
        <p:nvPicPr>
          <p:cNvPr id="3" name="Picture 2">
            <a:extLst>
              <a:ext uri="{FF2B5EF4-FFF2-40B4-BE49-F238E27FC236}">
                <a16:creationId xmlns:a16="http://schemas.microsoft.com/office/drawing/2014/main" id="{3C6F3014-D6AA-BFEA-CD21-2F01AFBE0040}"/>
              </a:ext>
            </a:extLst>
          </p:cNvPr>
          <p:cNvPicPr>
            <a:picLocks noChangeAspect="1"/>
          </p:cNvPicPr>
          <p:nvPr/>
        </p:nvPicPr>
        <p:blipFill>
          <a:blip r:embed="rId2"/>
          <a:stretch>
            <a:fillRect/>
          </a:stretch>
        </p:blipFill>
        <p:spPr>
          <a:xfrm>
            <a:off x="7252855" y="0"/>
            <a:ext cx="1678495" cy="1678495"/>
          </a:xfrm>
          <a:prstGeom prst="rect">
            <a:avLst/>
          </a:prstGeom>
        </p:spPr>
      </p:pic>
    </p:spTree>
    <p:extLst>
      <p:ext uri="{BB962C8B-B14F-4D97-AF65-F5344CB8AC3E}">
        <p14:creationId xmlns:p14="http://schemas.microsoft.com/office/powerpoint/2010/main" val="256872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8F3CF-596C-7347-45F0-798FD38A8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A7CD31-021F-7D42-A568-A6C99B38F23C}"/>
              </a:ext>
            </a:extLst>
          </p:cNvPr>
          <p:cNvSpPr>
            <a:spLocks noGrp="1"/>
          </p:cNvSpPr>
          <p:nvPr>
            <p:ph type="title"/>
          </p:nvPr>
        </p:nvSpPr>
        <p:spPr/>
        <p:txBody>
          <a:bodyPr rtlCol="0">
            <a:normAutofit/>
          </a:bodyPr>
          <a:lstStyle/>
          <a:p>
            <a:pPr fontAlgn="auto">
              <a:spcAft>
                <a:spcPts val="0"/>
              </a:spcAft>
              <a:defRPr/>
            </a:pPr>
            <a:r>
              <a:rPr lang="en-US" dirty="0"/>
              <a:t>Slave Trade Clause</a:t>
            </a:r>
          </a:p>
        </p:txBody>
      </p:sp>
      <p:sp>
        <p:nvSpPr>
          <p:cNvPr id="25602" name="Content Placeholder 2">
            <a:extLst>
              <a:ext uri="{FF2B5EF4-FFF2-40B4-BE49-F238E27FC236}">
                <a16:creationId xmlns:a16="http://schemas.microsoft.com/office/drawing/2014/main" id="{CB1C7088-39E8-F218-1339-0853AD5C26E5}"/>
              </a:ext>
            </a:extLst>
          </p:cNvPr>
          <p:cNvSpPr>
            <a:spLocks noGrp="1" noChangeArrowheads="1"/>
          </p:cNvSpPr>
          <p:nvPr>
            <p:ph idx="4294967295"/>
          </p:nvPr>
        </p:nvSpPr>
        <p:spPr/>
        <p:txBody>
          <a:bodyPr/>
          <a:lstStyle/>
          <a:p>
            <a:pPr marL="342900" indent="-342900"/>
            <a:r>
              <a:rPr lang="en-US" dirty="0"/>
              <a:t>The clause prohibited Congress from banning the international slave trade before 1808</a:t>
            </a:r>
            <a:r>
              <a:rPr lang="en-US" sz="2800" dirty="0">
                <a:solidFill>
                  <a:srgbClr val="000000"/>
                </a:solidFill>
              </a:rPr>
              <a:t>.</a:t>
            </a:r>
          </a:p>
          <a:p>
            <a:pPr marL="342900" indent="-342900"/>
            <a:r>
              <a:rPr lang="en-US" sz="2800" dirty="0">
                <a:solidFill>
                  <a:srgbClr val="000000"/>
                </a:solidFill>
              </a:rPr>
              <a:t>It did not require that the slave trade be banned. </a:t>
            </a:r>
          </a:p>
          <a:p>
            <a:pPr marL="342900" indent="-342900"/>
            <a:r>
              <a:rPr lang="en-US" sz="2800" dirty="0">
                <a:solidFill>
                  <a:srgbClr val="000000"/>
                </a:solidFill>
              </a:rPr>
              <a:t>Protected slavery by guaranteeing slave states the ability to continue importing enslaved people and allowing the growth of slavery overall.</a:t>
            </a:r>
          </a:p>
          <a:p>
            <a:endParaRPr lang="en-US" altLang="en-US" dirty="0"/>
          </a:p>
        </p:txBody>
      </p:sp>
      <p:pic>
        <p:nvPicPr>
          <p:cNvPr id="3" name="Picture 2">
            <a:extLst>
              <a:ext uri="{FF2B5EF4-FFF2-40B4-BE49-F238E27FC236}">
                <a16:creationId xmlns:a16="http://schemas.microsoft.com/office/drawing/2014/main" id="{EEB6C540-D645-ADDE-935B-477AE681840C}"/>
              </a:ext>
            </a:extLst>
          </p:cNvPr>
          <p:cNvPicPr>
            <a:picLocks noChangeAspect="1"/>
          </p:cNvPicPr>
          <p:nvPr/>
        </p:nvPicPr>
        <p:blipFill>
          <a:blip r:embed="rId2"/>
          <a:stretch>
            <a:fillRect/>
          </a:stretch>
        </p:blipFill>
        <p:spPr>
          <a:xfrm>
            <a:off x="7252855" y="0"/>
            <a:ext cx="1678495" cy="1678495"/>
          </a:xfrm>
          <a:prstGeom prst="rect">
            <a:avLst/>
          </a:prstGeom>
        </p:spPr>
      </p:pic>
    </p:spTree>
    <p:extLst>
      <p:ext uri="{BB962C8B-B14F-4D97-AF65-F5344CB8AC3E}">
        <p14:creationId xmlns:p14="http://schemas.microsoft.com/office/powerpoint/2010/main" val="902497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2A4E0-D2DA-D8C3-3A2A-3D5A537B05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133032-0F31-E731-0121-63546B05154E}"/>
              </a:ext>
            </a:extLst>
          </p:cNvPr>
          <p:cNvSpPr>
            <a:spLocks noGrp="1"/>
          </p:cNvSpPr>
          <p:nvPr>
            <p:ph type="title"/>
          </p:nvPr>
        </p:nvSpPr>
        <p:spPr/>
        <p:txBody>
          <a:bodyPr rtlCol="0">
            <a:normAutofit/>
          </a:bodyPr>
          <a:lstStyle/>
          <a:p>
            <a:pPr fontAlgn="auto">
              <a:spcAft>
                <a:spcPts val="0"/>
              </a:spcAft>
              <a:defRPr/>
            </a:pPr>
            <a:r>
              <a:rPr lang="en-US" dirty="0"/>
              <a:t>Fugitive Slave Clause</a:t>
            </a:r>
          </a:p>
        </p:txBody>
      </p:sp>
      <p:sp>
        <p:nvSpPr>
          <p:cNvPr id="25602" name="Content Placeholder 2">
            <a:extLst>
              <a:ext uri="{FF2B5EF4-FFF2-40B4-BE49-F238E27FC236}">
                <a16:creationId xmlns:a16="http://schemas.microsoft.com/office/drawing/2014/main" id="{5F8024D7-113A-4995-EAC7-2BB0D8F5C687}"/>
              </a:ext>
            </a:extLst>
          </p:cNvPr>
          <p:cNvSpPr>
            <a:spLocks noGrp="1" noChangeArrowheads="1"/>
          </p:cNvSpPr>
          <p:nvPr>
            <p:ph idx="4294967295"/>
          </p:nvPr>
        </p:nvSpPr>
        <p:spPr/>
        <p:txBody>
          <a:bodyPr/>
          <a:lstStyle/>
          <a:p>
            <a:pPr marL="342900" indent="-342900"/>
            <a:r>
              <a:rPr lang="en-US" sz="2400">
                <a:solidFill>
                  <a:srgbClr val="000000"/>
                </a:solidFill>
              </a:rPr>
              <a:t>Required that any enslaved person who escaped be returned, </a:t>
            </a:r>
            <a:r>
              <a:rPr lang="en-US" sz="2400" dirty="0">
                <a:solidFill>
                  <a:srgbClr val="000000"/>
                </a:solidFill>
              </a:rPr>
              <a:t>even if they escaped to a free state.</a:t>
            </a:r>
          </a:p>
          <a:p>
            <a:pPr marL="342900" indent="-342900"/>
            <a:r>
              <a:rPr lang="en-US" sz="2400" dirty="0">
                <a:solidFill>
                  <a:srgbClr val="000000"/>
                </a:solidFill>
              </a:rPr>
              <a:t>Protected slavery by making “slave” status legal and recognized anywhere in the U.S., even in free states. </a:t>
            </a:r>
          </a:p>
          <a:p>
            <a:pPr marL="342900" indent="-342900"/>
            <a:r>
              <a:rPr lang="en-US" sz="2400" dirty="0">
                <a:solidFill>
                  <a:srgbClr val="000000"/>
                </a:solidFill>
              </a:rPr>
              <a:t>Slave owners were legally allowed to reclaim their “property” from any state, giving them significant power over people they enslaved.</a:t>
            </a:r>
          </a:p>
          <a:p>
            <a:endParaRPr lang="en-US" altLang="en-US" dirty="0"/>
          </a:p>
        </p:txBody>
      </p:sp>
      <p:pic>
        <p:nvPicPr>
          <p:cNvPr id="3" name="Picture 2">
            <a:extLst>
              <a:ext uri="{FF2B5EF4-FFF2-40B4-BE49-F238E27FC236}">
                <a16:creationId xmlns:a16="http://schemas.microsoft.com/office/drawing/2014/main" id="{C658A7B5-00B3-2D56-5A7A-15D787B66861}"/>
              </a:ext>
            </a:extLst>
          </p:cNvPr>
          <p:cNvPicPr>
            <a:picLocks noChangeAspect="1"/>
          </p:cNvPicPr>
          <p:nvPr/>
        </p:nvPicPr>
        <p:blipFill>
          <a:blip r:embed="rId2"/>
          <a:stretch>
            <a:fillRect/>
          </a:stretch>
        </p:blipFill>
        <p:spPr>
          <a:xfrm>
            <a:off x="7252855" y="0"/>
            <a:ext cx="1678495" cy="1678495"/>
          </a:xfrm>
          <a:prstGeom prst="rect">
            <a:avLst/>
          </a:prstGeom>
        </p:spPr>
      </p:pic>
    </p:spTree>
    <p:extLst>
      <p:ext uri="{BB962C8B-B14F-4D97-AF65-F5344CB8AC3E}">
        <p14:creationId xmlns:p14="http://schemas.microsoft.com/office/powerpoint/2010/main" val="147195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5AA22-B61E-B94E-6531-78BEDD25F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5E7DEA-D7E9-537F-281B-4DB39E06E300}"/>
              </a:ext>
            </a:extLst>
          </p:cNvPr>
          <p:cNvSpPr>
            <a:spLocks noGrp="1"/>
          </p:cNvSpPr>
          <p:nvPr>
            <p:ph type="title"/>
          </p:nvPr>
        </p:nvSpPr>
        <p:spPr/>
        <p:txBody>
          <a:bodyPr rtlCol="0">
            <a:normAutofit/>
          </a:bodyPr>
          <a:lstStyle/>
          <a:p>
            <a:pPr fontAlgn="auto">
              <a:spcAft>
                <a:spcPts val="0"/>
              </a:spcAft>
              <a:defRPr/>
            </a:pPr>
            <a:r>
              <a:rPr lang="en-US" dirty="0"/>
              <a:t>Historical Poster and Map</a:t>
            </a:r>
          </a:p>
        </p:txBody>
      </p:sp>
      <p:sp>
        <p:nvSpPr>
          <p:cNvPr id="25602" name="Content Placeholder 2">
            <a:extLst>
              <a:ext uri="{FF2B5EF4-FFF2-40B4-BE49-F238E27FC236}">
                <a16:creationId xmlns:a16="http://schemas.microsoft.com/office/drawing/2014/main" id="{C208E764-85AB-61DD-7CD1-D3A10C29E685}"/>
              </a:ext>
            </a:extLst>
          </p:cNvPr>
          <p:cNvSpPr>
            <a:spLocks noGrp="1" noChangeArrowheads="1"/>
          </p:cNvSpPr>
          <p:nvPr>
            <p:ph idx="4294967295"/>
          </p:nvPr>
        </p:nvSpPr>
        <p:spPr/>
        <p:txBody>
          <a:bodyPr/>
          <a:lstStyle/>
          <a:p>
            <a:pPr marL="342900" indent="-342900"/>
            <a:r>
              <a:rPr lang="en-US" sz="2400">
                <a:solidFill>
                  <a:srgbClr val="000000"/>
                </a:solidFill>
              </a:rPr>
              <a:t>In your groups, examine the poster and map, then work together to answer the questions. </a:t>
            </a:r>
          </a:p>
          <a:p>
            <a:endParaRPr lang="en-US" altLang="en-US" dirty="0"/>
          </a:p>
        </p:txBody>
      </p:sp>
    </p:spTree>
    <p:extLst>
      <p:ext uri="{BB962C8B-B14F-4D97-AF65-F5344CB8AC3E}">
        <p14:creationId xmlns:p14="http://schemas.microsoft.com/office/powerpoint/2010/main" val="4069969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5D84C-B1B9-7487-2919-4DBFDC69B10A}"/>
              </a:ext>
            </a:extLst>
          </p:cNvPr>
          <p:cNvSpPr>
            <a:spLocks noGrp="1"/>
          </p:cNvSpPr>
          <p:nvPr>
            <p:ph type="title"/>
          </p:nvPr>
        </p:nvSpPr>
        <p:spPr/>
        <p:txBody>
          <a:bodyPr rtlCol="0">
            <a:normAutofit/>
          </a:bodyPr>
          <a:lstStyle/>
          <a:p>
            <a:pPr fontAlgn="auto">
              <a:spcAft>
                <a:spcPts val="0"/>
              </a:spcAft>
              <a:defRPr/>
            </a:pPr>
            <a:r>
              <a:rPr lang="en-US" dirty="0"/>
              <a:t>What? So What? Now What?</a:t>
            </a:r>
          </a:p>
        </p:txBody>
      </p:sp>
      <p:sp>
        <p:nvSpPr>
          <p:cNvPr id="28675" name="Content Placeholder 7">
            <a:extLst>
              <a:ext uri="{FF2B5EF4-FFF2-40B4-BE49-F238E27FC236}">
                <a16:creationId xmlns:a16="http://schemas.microsoft.com/office/drawing/2014/main" id="{001687CA-0FFD-B396-81EB-DB04465691AC}"/>
              </a:ext>
            </a:extLst>
          </p:cNvPr>
          <p:cNvSpPr>
            <a:spLocks noGrp="1" noChangeArrowheads="1"/>
          </p:cNvSpPr>
          <p:nvPr>
            <p:ph idx="4294967295"/>
          </p:nvPr>
        </p:nvSpPr>
        <p:spPr/>
        <p:txBody>
          <a:bodyPr/>
          <a:lstStyle/>
          <a:p>
            <a:r>
              <a:rPr lang="en-US" altLang="en-US" dirty="0"/>
              <a:t>What?</a:t>
            </a:r>
          </a:p>
          <a:p>
            <a:pPr lvl="1"/>
            <a:r>
              <a:rPr lang="en-US" altLang="en-US" dirty="0"/>
              <a:t>What did you learn about? </a:t>
            </a:r>
          </a:p>
          <a:p>
            <a:r>
              <a:rPr lang="en-US" altLang="en-US" dirty="0"/>
              <a:t>So What?</a:t>
            </a:r>
          </a:p>
          <a:p>
            <a:pPr lvl="1"/>
            <a:r>
              <a:rPr lang="en-US" altLang="en-US" dirty="0"/>
              <a:t>Why does what you learned matter?</a:t>
            </a:r>
          </a:p>
          <a:p>
            <a:r>
              <a:rPr lang="en-US" altLang="en-US" dirty="0"/>
              <a:t>Now What?</a:t>
            </a:r>
          </a:p>
          <a:p>
            <a:pPr lvl="1"/>
            <a:r>
              <a:rPr lang="en-US" altLang="en-US" dirty="0"/>
              <a:t>How does what you learned help you understand U.S. History?</a:t>
            </a:r>
          </a:p>
        </p:txBody>
      </p:sp>
      <p:pic>
        <p:nvPicPr>
          <p:cNvPr id="4" name="Picture 3">
            <a:extLst>
              <a:ext uri="{FF2B5EF4-FFF2-40B4-BE49-F238E27FC236}">
                <a16:creationId xmlns:a16="http://schemas.microsoft.com/office/drawing/2014/main" id="{1D8D1332-1D09-7611-C808-BDAF772EFCA6}"/>
              </a:ext>
            </a:extLst>
          </p:cNvPr>
          <p:cNvPicPr>
            <a:picLocks noChangeAspect="1"/>
          </p:cNvPicPr>
          <p:nvPr/>
        </p:nvPicPr>
        <p:blipFill>
          <a:blip r:embed="rId2"/>
          <a:stretch>
            <a:fillRect/>
          </a:stretch>
        </p:blipFill>
        <p:spPr>
          <a:xfrm>
            <a:off x="6964326" y="0"/>
            <a:ext cx="2010883" cy="201088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497E2-88CE-452F-3FF8-96EE085AE418}"/>
              </a:ext>
            </a:extLst>
          </p:cNvPr>
          <p:cNvSpPr>
            <a:spLocks noGrp="1"/>
          </p:cNvSpPr>
          <p:nvPr>
            <p:ph type="title"/>
          </p:nvPr>
        </p:nvSpPr>
        <p:spPr/>
        <p:txBody>
          <a:bodyPr/>
          <a:lstStyle/>
          <a:p>
            <a:r>
              <a:rPr lang="en-US" dirty="0"/>
              <a:t>Slavery in the Constitution</a:t>
            </a:r>
          </a:p>
        </p:txBody>
      </p:sp>
      <p:sp>
        <p:nvSpPr>
          <p:cNvPr id="3" name="Text Placeholder 2">
            <a:extLst>
              <a:ext uri="{FF2B5EF4-FFF2-40B4-BE49-F238E27FC236}">
                <a16:creationId xmlns:a16="http://schemas.microsoft.com/office/drawing/2014/main" id="{FEFF57AB-21DC-21E2-F0B4-543CF54F3ECC}"/>
              </a:ext>
            </a:extLst>
          </p:cNvPr>
          <p:cNvSpPr>
            <a:spLocks noGrp="1"/>
          </p:cNvSpPr>
          <p:nvPr>
            <p:ph type="body" sz="quarter" idx="10"/>
          </p:nvPr>
        </p:nvSpPr>
        <p:spPr/>
        <p:txBody>
          <a:bodyPr/>
          <a:lstStyle/>
          <a:p>
            <a:r>
              <a:rPr lang="en-US" dirty="0"/>
              <a:t>How did the Constitution protect the system of slavery?</a:t>
            </a:r>
          </a:p>
        </p:txBody>
      </p:sp>
      <p:sp>
        <p:nvSpPr>
          <p:cNvPr id="5" name="Hexagon 4">
            <a:extLst>
              <a:ext uri="{FF2B5EF4-FFF2-40B4-BE49-F238E27FC236}">
                <a16:creationId xmlns:a16="http://schemas.microsoft.com/office/drawing/2014/main" id="{A9CE501F-ECB1-9E90-9382-8F0363093F5F}"/>
              </a:ext>
            </a:extLst>
          </p:cNvPr>
          <p:cNvSpPr/>
          <p:nvPr/>
        </p:nvSpPr>
        <p:spPr>
          <a:xfrm>
            <a:off x="744173" y="1312133"/>
            <a:ext cx="2922311" cy="2519234"/>
          </a:xfrm>
          <a:prstGeom prst="hexagon">
            <a:avLst/>
          </a:prstGeom>
          <a:solidFill>
            <a:schemeClr val="accent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9661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a:extLst>
              <a:ext uri="{FF2B5EF4-FFF2-40B4-BE49-F238E27FC236}">
                <a16:creationId xmlns:a16="http://schemas.microsoft.com/office/drawing/2014/main" id="{1C1DB67A-4418-8D73-6089-D989CE677E90}"/>
              </a:ext>
            </a:extLst>
          </p:cNvPr>
          <p:cNvSpPr>
            <a:spLocks noGrp="1" noChangeArrowheads="1"/>
          </p:cNvSpPr>
          <p:nvPr>
            <p:ph type="title"/>
          </p:nvPr>
        </p:nvSpPr>
        <p:spPr>
          <a:xfrm>
            <a:off x="623888" y="560388"/>
            <a:ext cx="7886700" cy="2139950"/>
          </a:xfrm>
        </p:spPr>
        <p:txBody>
          <a:bodyPr/>
          <a:lstStyle/>
          <a:p>
            <a:r>
              <a:rPr lang="en-US" altLang="en-US" dirty="0"/>
              <a:t>Essential Question</a:t>
            </a:r>
          </a:p>
        </p:txBody>
      </p:sp>
      <p:sp>
        <p:nvSpPr>
          <p:cNvPr id="23554" name="Text Placeholder 4">
            <a:extLst>
              <a:ext uri="{FF2B5EF4-FFF2-40B4-BE49-F238E27FC236}">
                <a16:creationId xmlns:a16="http://schemas.microsoft.com/office/drawing/2014/main" id="{F01DC99E-0FC2-0634-50E3-612982742493}"/>
              </a:ext>
            </a:extLst>
          </p:cNvPr>
          <p:cNvSpPr>
            <a:spLocks noGrp="1" noChangeArrowheads="1"/>
          </p:cNvSpPr>
          <p:nvPr>
            <p:ph type="body" sz="quarter" idx="10"/>
          </p:nvPr>
        </p:nvSpPr>
        <p:spPr>
          <a:xfrm>
            <a:off x="623888" y="2808288"/>
            <a:ext cx="7885112" cy="1397000"/>
          </a:xfrm>
        </p:spPr>
        <p:txBody>
          <a:bodyPr/>
          <a:lstStyle/>
          <a:p>
            <a:pPr lvl="0" indent="-393700">
              <a:spcAft>
                <a:spcPts val="0"/>
              </a:spcAft>
              <a:buSzPts val="2600"/>
              <a:buChar char="•"/>
            </a:pPr>
            <a:r>
              <a:rPr lang="en-US" dirty="0"/>
              <a:t>In what ways did the Framers create and structure the Constitution to protect and continue the system of slavery?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3">
            <a:extLst>
              <a:ext uri="{FF2B5EF4-FFF2-40B4-BE49-F238E27FC236}">
                <a16:creationId xmlns:a16="http://schemas.microsoft.com/office/drawing/2014/main" id="{7A133F9F-8BD4-BFCE-947E-74745460EF13}"/>
              </a:ext>
            </a:extLst>
          </p:cNvPr>
          <p:cNvSpPr>
            <a:spLocks noGrp="1" noChangeArrowheads="1"/>
          </p:cNvSpPr>
          <p:nvPr>
            <p:ph type="title"/>
          </p:nvPr>
        </p:nvSpPr>
        <p:spPr>
          <a:xfrm>
            <a:off x="623888" y="560388"/>
            <a:ext cx="7886700" cy="2139950"/>
          </a:xfrm>
        </p:spPr>
        <p:txBody>
          <a:bodyPr/>
          <a:lstStyle/>
          <a:p>
            <a:r>
              <a:rPr lang="en-US" altLang="en-US" dirty="0"/>
              <a:t>Learning Objective</a:t>
            </a:r>
          </a:p>
        </p:txBody>
      </p:sp>
      <p:sp>
        <p:nvSpPr>
          <p:cNvPr id="5" name="Text Placeholder 4">
            <a:extLst>
              <a:ext uri="{FF2B5EF4-FFF2-40B4-BE49-F238E27FC236}">
                <a16:creationId xmlns:a16="http://schemas.microsoft.com/office/drawing/2014/main" id="{4928C0DD-EBA7-945F-414B-0577DA3BB329}"/>
              </a:ext>
            </a:extLst>
          </p:cNvPr>
          <p:cNvSpPr>
            <a:spLocks noGrp="1"/>
          </p:cNvSpPr>
          <p:nvPr>
            <p:ph type="body" sz="quarter" idx="10"/>
          </p:nvPr>
        </p:nvSpPr>
        <p:spPr>
          <a:xfrm>
            <a:off x="623888" y="2808288"/>
            <a:ext cx="7885112" cy="1397000"/>
          </a:xfrm>
        </p:spPr>
        <p:txBody>
          <a:bodyPr rtlCol="0">
            <a:normAutofit/>
          </a:bodyPr>
          <a:lstStyle/>
          <a:p>
            <a:pPr fontAlgn="auto">
              <a:spcAft>
                <a:spcPts val="0"/>
              </a:spcAft>
              <a:defRPr/>
            </a:pPr>
            <a:r>
              <a:rPr lang="en-US" dirty="0"/>
              <a:t>Analyze how the U.S. Constitution was written to protect slavery.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11CD8-D9BB-BC4B-FD94-B6149C8A5AC7}"/>
              </a:ext>
            </a:extLst>
          </p:cNvPr>
          <p:cNvSpPr>
            <a:spLocks noGrp="1"/>
          </p:cNvSpPr>
          <p:nvPr>
            <p:ph type="title"/>
          </p:nvPr>
        </p:nvSpPr>
        <p:spPr/>
        <p:txBody>
          <a:bodyPr rtlCol="0">
            <a:normAutofit/>
          </a:bodyPr>
          <a:lstStyle/>
          <a:p>
            <a:pPr fontAlgn="auto">
              <a:spcAft>
                <a:spcPts val="0"/>
              </a:spcAft>
              <a:defRPr/>
            </a:pPr>
            <a:r>
              <a:rPr lang="en-US" dirty="0"/>
              <a:t>1619 Podcast</a:t>
            </a:r>
          </a:p>
        </p:txBody>
      </p:sp>
      <p:sp>
        <p:nvSpPr>
          <p:cNvPr id="25602" name="Content Placeholder 2">
            <a:extLst>
              <a:ext uri="{FF2B5EF4-FFF2-40B4-BE49-F238E27FC236}">
                <a16:creationId xmlns:a16="http://schemas.microsoft.com/office/drawing/2014/main" id="{67D3FB85-4C05-9AF8-0E54-BE7EB078D8F0}"/>
              </a:ext>
            </a:extLst>
          </p:cNvPr>
          <p:cNvSpPr>
            <a:spLocks noGrp="1" noChangeArrowheads="1"/>
          </p:cNvSpPr>
          <p:nvPr>
            <p:ph idx="4294967295"/>
          </p:nvPr>
        </p:nvSpPr>
        <p:spPr/>
        <p:txBody>
          <a:bodyPr/>
          <a:lstStyle/>
          <a:p>
            <a:pPr>
              <a:spcBef>
                <a:spcPts val="0"/>
              </a:spcBef>
            </a:pPr>
            <a:r>
              <a:rPr lang="en-US" dirty="0"/>
              <a:t>What point is the speaker making about the relationship between slavery and the creation and structure of the new Constitution?</a:t>
            </a:r>
          </a:p>
          <a:p>
            <a:pPr marL="63500" indent="0">
              <a:spcBef>
                <a:spcPts val="0"/>
              </a:spcBef>
              <a:buNone/>
            </a:pPr>
            <a:endParaRPr lang="en-US" dirty="0"/>
          </a:p>
          <a:p>
            <a:pPr>
              <a:spcBef>
                <a:spcPts val="0"/>
              </a:spcBef>
            </a:pPr>
            <a:r>
              <a:rPr lang="en-US" dirty="0"/>
              <a:t>Underline or highlight supporting evidence or important lines/phrases.</a:t>
            </a:r>
          </a:p>
          <a:p>
            <a:endParaRPr lang="en-US"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05593-3EA8-FF71-0D60-71D6C7B096DC}"/>
              </a:ext>
            </a:extLst>
          </p:cNvPr>
          <p:cNvSpPr>
            <a:spLocks noGrp="1"/>
          </p:cNvSpPr>
          <p:nvPr>
            <p:ph type="title"/>
          </p:nvPr>
        </p:nvSpPr>
        <p:spPr>
          <a:xfrm>
            <a:off x="525619" y="879945"/>
            <a:ext cx="7886700" cy="993775"/>
          </a:xfrm>
        </p:spPr>
        <p:txBody>
          <a:bodyPr/>
          <a:lstStyle/>
          <a:p>
            <a:r>
              <a:rPr lang="en-US" dirty="0"/>
              <a:t>What point is being made about the relationship between slavery and the structure of the new Constitution?</a:t>
            </a:r>
          </a:p>
        </p:txBody>
      </p:sp>
      <p:graphicFrame>
        <p:nvGraphicFramePr>
          <p:cNvPr id="3" name="Table 2">
            <a:extLst>
              <a:ext uri="{FF2B5EF4-FFF2-40B4-BE49-F238E27FC236}">
                <a16:creationId xmlns:a16="http://schemas.microsoft.com/office/drawing/2014/main" id="{1F82FFB6-FBD6-D70F-CA82-D0BF0AF2B3B6}"/>
              </a:ext>
            </a:extLst>
          </p:cNvPr>
          <p:cNvGraphicFramePr>
            <a:graphicFrameLocks noGrp="1"/>
          </p:cNvGraphicFramePr>
          <p:nvPr>
            <p:extLst>
              <p:ext uri="{D42A27DB-BD31-4B8C-83A1-F6EECF244321}">
                <p14:modId xmlns:p14="http://schemas.microsoft.com/office/powerpoint/2010/main" val="765578225"/>
              </p:ext>
            </p:extLst>
          </p:nvPr>
        </p:nvGraphicFramePr>
        <p:xfrm>
          <a:off x="628650" y="2086378"/>
          <a:ext cx="7356252" cy="2045188"/>
        </p:xfrm>
        <a:graphic>
          <a:graphicData uri="http://schemas.openxmlformats.org/drawingml/2006/table">
            <a:tbl>
              <a:tblPr firstRow="1" bandRow="1">
                <a:tableStyleId>{BEDF182F-1DE7-4F13-8AA3-002D9E3B458A}</a:tableStyleId>
              </a:tblPr>
              <a:tblGrid>
                <a:gridCol w="3678126">
                  <a:extLst>
                    <a:ext uri="{9D8B030D-6E8A-4147-A177-3AD203B41FA5}">
                      <a16:colId xmlns:a16="http://schemas.microsoft.com/office/drawing/2014/main" val="2297075292"/>
                    </a:ext>
                  </a:extLst>
                </a:gridCol>
                <a:gridCol w="3678126">
                  <a:extLst>
                    <a:ext uri="{9D8B030D-6E8A-4147-A177-3AD203B41FA5}">
                      <a16:colId xmlns:a16="http://schemas.microsoft.com/office/drawing/2014/main" val="700638576"/>
                    </a:ext>
                  </a:extLst>
                </a:gridCol>
              </a:tblGrid>
              <a:tr h="546588">
                <a:tc>
                  <a:txBody>
                    <a:bodyPr/>
                    <a:lstStyle/>
                    <a:p>
                      <a:pPr algn="ctr"/>
                      <a:r>
                        <a:rPr lang="en-US" b="1" dirty="0">
                          <a:solidFill>
                            <a:schemeClr val="bg1"/>
                          </a:solidFill>
                          <a:latin typeface="Calibri" panose="020F0502020204030204" pitchFamily="34" charset="0"/>
                          <a:cs typeface="Calibri" panose="020F0502020204030204" pitchFamily="34" charset="0"/>
                        </a:rPr>
                        <a:t>I Think</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solidFill>
                  </a:tcPr>
                </a:tc>
                <a:tc>
                  <a:txBody>
                    <a:bodyPr/>
                    <a:lstStyle/>
                    <a:p>
                      <a:pPr algn="ctr"/>
                      <a:r>
                        <a:rPr lang="en-US" b="1" dirty="0">
                          <a:solidFill>
                            <a:schemeClr val="bg1"/>
                          </a:solidFill>
                          <a:latin typeface="Calibri" panose="020F0502020204030204" pitchFamily="34" charset="0"/>
                          <a:cs typeface="Calibri" panose="020F0502020204030204" pitchFamily="34" charset="0"/>
                        </a:rPr>
                        <a:t>We Think</a:t>
                      </a:r>
                    </a:p>
                  </a:txBody>
                  <a:tcPr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1"/>
                    </a:solidFill>
                  </a:tcPr>
                </a:tc>
                <a:extLst>
                  <a:ext uri="{0D108BD9-81ED-4DB2-BD59-A6C34878D82A}">
                    <a16:rowId xmlns:a16="http://schemas.microsoft.com/office/drawing/2014/main" val="3891946377"/>
                  </a:ext>
                </a:extLst>
              </a:tr>
              <a:tr h="1498600">
                <a:tc>
                  <a:txBody>
                    <a:bodyPr/>
                    <a:lstStyle/>
                    <a:p>
                      <a:endParaRPr lang="en-US"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endParaRPr lang="en-US" dirty="0"/>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623603647"/>
                  </a:ext>
                </a:extLst>
              </a:tr>
            </a:tbl>
          </a:graphicData>
        </a:graphic>
      </p:graphicFrame>
    </p:spTree>
    <p:extLst>
      <p:ext uri="{BB962C8B-B14F-4D97-AF65-F5344CB8AC3E}">
        <p14:creationId xmlns:p14="http://schemas.microsoft.com/office/powerpoint/2010/main" val="2646893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B6234-C85C-AC02-3237-FA7A14C34B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E05398-4C65-2FC7-70B8-05B31F6665BF}"/>
              </a:ext>
            </a:extLst>
          </p:cNvPr>
          <p:cNvSpPr>
            <a:spLocks noGrp="1"/>
          </p:cNvSpPr>
          <p:nvPr>
            <p:ph type="title"/>
          </p:nvPr>
        </p:nvSpPr>
        <p:spPr/>
        <p:txBody>
          <a:bodyPr rtlCol="0">
            <a:normAutofit/>
          </a:bodyPr>
          <a:lstStyle/>
          <a:p>
            <a:pPr fontAlgn="auto">
              <a:spcAft>
                <a:spcPts val="0"/>
              </a:spcAft>
              <a:defRPr/>
            </a:pPr>
            <a:r>
              <a:rPr lang="en-US" dirty="0"/>
              <a:t>U.S. Constitution Excerpts</a:t>
            </a:r>
          </a:p>
        </p:txBody>
      </p:sp>
      <p:sp>
        <p:nvSpPr>
          <p:cNvPr id="25602" name="Content Placeholder 2">
            <a:extLst>
              <a:ext uri="{FF2B5EF4-FFF2-40B4-BE49-F238E27FC236}">
                <a16:creationId xmlns:a16="http://schemas.microsoft.com/office/drawing/2014/main" id="{AD04FFDA-D462-78A9-5816-2480B5AA87CC}"/>
              </a:ext>
            </a:extLst>
          </p:cNvPr>
          <p:cNvSpPr>
            <a:spLocks noGrp="1" noChangeArrowheads="1"/>
          </p:cNvSpPr>
          <p:nvPr>
            <p:ph idx="4294967295"/>
          </p:nvPr>
        </p:nvSpPr>
        <p:spPr/>
        <p:txBody>
          <a:bodyPr/>
          <a:lstStyle/>
          <a:p>
            <a:pPr lvl="0" indent="-393700">
              <a:spcAft>
                <a:spcPts val="0"/>
              </a:spcAft>
              <a:buSzPts val="2600"/>
              <a:buChar char="•"/>
            </a:pPr>
            <a:r>
              <a:rPr lang="en-US" sz="2800" dirty="0"/>
              <a:t>Read one excerpt of the Constitution.</a:t>
            </a:r>
          </a:p>
          <a:p>
            <a:pPr lvl="0" indent="-393700">
              <a:spcAft>
                <a:spcPts val="0"/>
              </a:spcAft>
              <a:buSzPts val="2600"/>
              <a:buChar char="•"/>
            </a:pPr>
            <a:r>
              <a:rPr lang="en-US" sz="2800" dirty="0"/>
              <a:t>In your group, create a 1–2 sentence summary of the excerpt. </a:t>
            </a:r>
          </a:p>
          <a:p>
            <a:pPr lvl="0" indent="-393700">
              <a:spcAft>
                <a:spcPts val="0"/>
              </a:spcAft>
              <a:buSzPts val="2600"/>
              <a:buChar char="•"/>
            </a:pPr>
            <a:r>
              <a:rPr lang="en-US" sz="2800" dirty="0"/>
              <a:t>Repeat with each excerpt.</a:t>
            </a:r>
          </a:p>
          <a:p>
            <a:pPr lvl="0" indent="-393700">
              <a:spcAft>
                <a:spcPts val="0"/>
              </a:spcAft>
              <a:buSzPts val="2600"/>
              <a:buChar char="•"/>
            </a:pPr>
            <a:r>
              <a:rPr lang="en-US" sz="2800" dirty="0"/>
              <a:t>Your group will share one of the four excerpt summaries with the class.</a:t>
            </a:r>
          </a:p>
          <a:p>
            <a:endParaRPr lang="en-US" altLang="en-US" dirty="0"/>
          </a:p>
        </p:txBody>
      </p:sp>
    </p:spTree>
    <p:extLst>
      <p:ext uri="{BB962C8B-B14F-4D97-AF65-F5344CB8AC3E}">
        <p14:creationId xmlns:p14="http://schemas.microsoft.com/office/powerpoint/2010/main" val="2453388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74D48-B064-59D2-D38F-25F73D72C1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2CF84A-3CBA-A14B-C5F4-A62320A219E0}"/>
              </a:ext>
            </a:extLst>
          </p:cNvPr>
          <p:cNvSpPr>
            <a:spLocks noGrp="1"/>
          </p:cNvSpPr>
          <p:nvPr>
            <p:ph type="title"/>
          </p:nvPr>
        </p:nvSpPr>
        <p:spPr/>
        <p:txBody>
          <a:bodyPr rtlCol="0">
            <a:normAutofit/>
          </a:bodyPr>
          <a:lstStyle/>
          <a:p>
            <a:pPr fontAlgn="auto">
              <a:spcAft>
                <a:spcPts val="0"/>
              </a:spcAft>
              <a:defRPr/>
            </a:pPr>
            <a:r>
              <a:rPr lang="en-US" dirty="0"/>
              <a:t>U.S. Constitution Excerpts</a:t>
            </a:r>
          </a:p>
        </p:txBody>
      </p:sp>
      <p:sp>
        <p:nvSpPr>
          <p:cNvPr id="25602" name="Content Placeholder 2">
            <a:extLst>
              <a:ext uri="{FF2B5EF4-FFF2-40B4-BE49-F238E27FC236}">
                <a16:creationId xmlns:a16="http://schemas.microsoft.com/office/drawing/2014/main" id="{7B0F0148-1126-B4CB-0134-B86D825D2E72}"/>
              </a:ext>
            </a:extLst>
          </p:cNvPr>
          <p:cNvSpPr>
            <a:spLocks noGrp="1" noChangeArrowheads="1"/>
          </p:cNvSpPr>
          <p:nvPr>
            <p:ph idx="4294967295"/>
          </p:nvPr>
        </p:nvSpPr>
        <p:spPr/>
        <p:txBody>
          <a:bodyPr/>
          <a:lstStyle/>
          <a:p>
            <a:pPr lvl="0" indent="0">
              <a:spcBef>
                <a:spcPts val="1400"/>
              </a:spcBef>
              <a:spcAft>
                <a:spcPts val="0"/>
              </a:spcAft>
              <a:buSzPts val="2600"/>
              <a:buNone/>
            </a:pPr>
            <a:r>
              <a:rPr lang="en-US" sz="2800" b="1" dirty="0">
                <a:solidFill>
                  <a:srgbClr val="282828"/>
                </a:solidFill>
              </a:rPr>
              <a:t>Article I, Section 2, Clause 3: </a:t>
            </a:r>
            <a:r>
              <a:rPr lang="en-US" sz="2800" b="1" i="1" dirty="0">
                <a:solidFill>
                  <a:srgbClr val="282828"/>
                </a:solidFill>
              </a:rPr>
              <a:t>Three-Fifths Clause </a:t>
            </a:r>
            <a:endParaRPr lang="en-US" sz="2800" i="1" dirty="0">
              <a:solidFill>
                <a:srgbClr val="282828"/>
              </a:solidFill>
            </a:endParaRPr>
          </a:p>
          <a:p>
            <a:pPr lvl="0" indent="0">
              <a:lnSpc>
                <a:spcPct val="115000"/>
              </a:lnSpc>
              <a:spcBef>
                <a:spcPts val="1400"/>
              </a:spcBef>
              <a:spcAft>
                <a:spcPts val="0"/>
              </a:spcAft>
              <a:buSzPts val="2600"/>
              <a:buNone/>
            </a:pPr>
            <a:r>
              <a:rPr lang="en-US" sz="2800" dirty="0"/>
              <a:t>Counts three-fifths of the enslaved population along with the whole free population to determine a state’s representation in Congress. </a:t>
            </a:r>
          </a:p>
        </p:txBody>
      </p:sp>
    </p:spTree>
    <p:extLst>
      <p:ext uri="{BB962C8B-B14F-4D97-AF65-F5344CB8AC3E}">
        <p14:creationId xmlns:p14="http://schemas.microsoft.com/office/powerpoint/2010/main" val="3336790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80FD9-6F38-5FC0-B141-4EADA79E4B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8C48B-CA18-8D47-772B-7D0776A063BA}"/>
              </a:ext>
            </a:extLst>
          </p:cNvPr>
          <p:cNvSpPr>
            <a:spLocks noGrp="1"/>
          </p:cNvSpPr>
          <p:nvPr>
            <p:ph type="title"/>
          </p:nvPr>
        </p:nvSpPr>
        <p:spPr/>
        <p:txBody>
          <a:bodyPr rtlCol="0">
            <a:normAutofit/>
          </a:bodyPr>
          <a:lstStyle/>
          <a:p>
            <a:pPr fontAlgn="auto">
              <a:spcAft>
                <a:spcPts val="0"/>
              </a:spcAft>
              <a:defRPr/>
            </a:pPr>
            <a:r>
              <a:rPr lang="en-US" dirty="0"/>
              <a:t>U.S. Constitution Excerpts</a:t>
            </a:r>
          </a:p>
        </p:txBody>
      </p:sp>
      <p:sp>
        <p:nvSpPr>
          <p:cNvPr id="25602" name="Content Placeholder 2">
            <a:extLst>
              <a:ext uri="{FF2B5EF4-FFF2-40B4-BE49-F238E27FC236}">
                <a16:creationId xmlns:a16="http://schemas.microsoft.com/office/drawing/2014/main" id="{EC1949DC-9994-8CD8-23BA-EF93B096AC85}"/>
              </a:ext>
            </a:extLst>
          </p:cNvPr>
          <p:cNvSpPr>
            <a:spLocks noGrp="1" noChangeArrowheads="1"/>
          </p:cNvSpPr>
          <p:nvPr>
            <p:ph idx="4294967295"/>
          </p:nvPr>
        </p:nvSpPr>
        <p:spPr/>
        <p:txBody>
          <a:bodyPr/>
          <a:lstStyle/>
          <a:p>
            <a:pPr lvl="0" indent="0">
              <a:spcBef>
                <a:spcPts val="1400"/>
              </a:spcBef>
              <a:buNone/>
            </a:pPr>
            <a:r>
              <a:rPr lang="en-US" sz="2400" b="1" dirty="0">
                <a:solidFill>
                  <a:srgbClr val="282828"/>
                </a:solidFill>
              </a:rPr>
              <a:t>Article II, Section 1, Clause 2: </a:t>
            </a:r>
            <a:r>
              <a:rPr lang="en-US" sz="2400" b="1" i="1" dirty="0">
                <a:solidFill>
                  <a:srgbClr val="282828"/>
                </a:solidFill>
              </a:rPr>
              <a:t>Electoral College Clause </a:t>
            </a:r>
          </a:p>
          <a:p>
            <a:pPr lvl="0" indent="0">
              <a:buNone/>
            </a:pPr>
            <a:r>
              <a:rPr lang="en-US" sz="2400" dirty="0"/>
              <a:t>The President of the United States is elected by the Electoral College, which is made up of electors from each state. Each state’s number of electors is determined by adding its senators plus its House representatives. The number of House representatives is determined by the state’s population, including three-fifths of the enslaved population.   </a:t>
            </a:r>
          </a:p>
        </p:txBody>
      </p:sp>
    </p:spTree>
    <p:extLst>
      <p:ext uri="{BB962C8B-B14F-4D97-AF65-F5344CB8AC3E}">
        <p14:creationId xmlns:p14="http://schemas.microsoft.com/office/powerpoint/2010/main" val="1437865260"/>
      </p:ext>
    </p:extLst>
  </p:cSld>
  <p:clrMapOvr>
    <a:masterClrMapping/>
  </p:clrMapOvr>
</p:sld>
</file>

<file path=ppt/theme/theme1.xml><?xml version="1.0" encoding="utf-8"?>
<a:theme xmlns:a="http://schemas.openxmlformats.org/drawingml/2006/main" name="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2955A4EC-A41F-924E-8A5C-EC8D30BCF2B0}" vid="{C1FC503B-5766-4541-B590-824E08429B9B}"/>
    </a:ext>
  </a:extLst>
</a:theme>
</file>

<file path=ppt/theme/theme2.xml><?xml version="1.0" encoding="utf-8"?>
<a:theme xmlns:a="http://schemas.openxmlformats.org/drawingml/2006/main" name="1_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EARN Slides 25" id="{2955A4EC-A41F-924E-8A5C-EC8D30BCF2B0}" vid="{D45ADE69-AC46-AB4B-AFB7-4F6B3A12186F}"/>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Custom Design</Template>
  <TotalTime>2358</TotalTime>
  <Words>873</Words>
  <Application>Microsoft Macintosh PowerPoint</Application>
  <PresentationFormat>On-screen Show (16:9)</PresentationFormat>
  <Paragraphs>67</Paragraphs>
  <Slides>18</Slides>
  <Notes>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Aptos Display</vt:lpstr>
      <vt:lpstr>Arial</vt:lpstr>
      <vt:lpstr>Calibri</vt:lpstr>
      <vt:lpstr>Courier New</vt:lpstr>
      <vt:lpstr>System Font Regular</vt:lpstr>
      <vt:lpstr>Wingdings</vt:lpstr>
      <vt:lpstr>Custom Design</vt:lpstr>
      <vt:lpstr>1_Custom Design</vt:lpstr>
      <vt:lpstr>PowerPoint Presentation</vt:lpstr>
      <vt:lpstr>Slavery in the Constitution</vt:lpstr>
      <vt:lpstr>Essential Question</vt:lpstr>
      <vt:lpstr>Learning Objective</vt:lpstr>
      <vt:lpstr>1619 Podcast</vt:lpstr>
      <vt:lpstr>What point is being made about the relationship between slavery and the structure of the new Constitution?</vt:lpstr>
      <vt:lpstr>U.S. Constitution Excerpts</vt:lpstr>
      <vt:lpstr>U.S. Constitution Excerpts</vt:lpstr>
      <vt:lpstr>U.S. Constitution Excerpts</vt:lpstr>
      <vt:lpstr>U.S. Constitution Excerpts</vt:lpstr>
      <vt:lpstr>U.S. Constitution Excerpts</vt:lpstr>
      <vt:lpstr>Jigsaw and Categorical Highlighting </vt:lpstr>
      <vt:lpstr>Three-Fifths Clause</vt:lpstr>
      <vt:lpstr>Electoral College</vt:lpstr>
      <vt:lpstr>Slave Trade Clause</vt:lpstr>
      <vt:lpstr>Fugitive Slave Clause</vt:lpstr>
      <vt:lpstr>Historical Poster and Map</vt:lpstr>
      <vt:lpstr>What? So What? Now What?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Gracia, Ann M.</dc:creator>
  <cp:keywords/>
  <dc:description/>
  <cp:lastModifiedBy>Harris, Hudson J.</cp:lastModifiedBy>
  <cp:revision>12</cp:revision>
  <dcterms:created xsi:type="dcterms:W3CDTF">2025-08-05T20:58:42Z</dcterms:created>
  <dcterms:modified xsi:type="dcterms:W3CDTF">2026-06-17T15:45:20Z</dcterms:modified>
  <cp:category/>
</cp:coreProperties>
</file>