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  <p:sldMasterId id="2147483678" r:id="rId2"/>
  </p:sldMasterIdLst>
  <p:notesMasterIdLst>
    <p:notesMasterId r:id="rId23"/>
  </p:notesMasterIdLst>
  <p:sldIdLst>
    <p:sldId id="256" r:id="rId3"/>
    <p:sldId id="274" r:id="rId4"/>
    <p:sldId id="258" r:id="rId5"/>
    <p:sldId id="259" r:id="rId6"/>
    <p:sldId id="260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75" r:id="rId15"/>
    <p:sldId id="276" r:id="rId16"/>
    <p:sldId id="278" r:id="rId17"/>
    <p:sldId id="277" r:id="rId18"/>
    <p:sldId id="269" r:id="rId19"/>
    <p:sldId id="270" r:id="rId20"/>
    <p:sldId id="271" r:id="rId21"/>
    <p:sldId id="272" r:id="rId2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87570"/>
  </p:normalViewPr>
  <p:slideViewPr>
    <p:cSldViewPr snapToGrid="0">
      <p:cViewPr varScale="1">
        <p:scale>
          <a:sx n="83" d="100"/>
          <a:sy n="83" d="100"/>
        </p:scale>
        <p:origin x="56" y="1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7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496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5d357153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97" name="Google Shape;97;g375d357153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8835d9f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07" name="Google Shape;107;g3738835d9f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C1236B09-7219-76C5-8CF6-4AE25B1C8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8835d9fe_0_40:notes">
            <a:extLst>
              <a:ext uri="{FF2B5EF4-FFF2-40B4-BE49-F238E27FC236}">
                <a16:creationId xmlns:a16="http://schemas.microsoft.com/office/drawing/2014/main" id="{F60E8133-F274-800B-DB3E-94E429D058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07" name="Google Shape;107;g3738835d9fe_0_40:notes">
            <a:extLst>
              <a:ext uri="{FF2B5EF4-FFF2-40B4-BE49-F238E27FC236}">
                <a16:creationId xmlns:a16="http://schemas.microsoft.com/office/drawing/2014/main" id="{310534CC-A967-C984-F44C-8E3464DCDA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86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AD399CDF-9069-0DEB-B9FD-F1C82A84C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8835d9fe_0_40:notes">
            <a:extLst>
              <a:ext uri="{FF2B5EF4-FFF2-40B4-BE49-F238E27FC236}">
                <a16:creationId xmlns:a16="http://schemas.microsoft.com/office/drawing/2014/main" id="{4369716A-4D86-529F-34E6-E1C2178580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07" name="Google Shape;107;g3738835d9fe_0_40:notes">
            <a:extLst>
              <a:ext uri="{FF2B5EF4-FFF2-40B4-BE49-F238E27FC236}">
                <a16:creationId xmlns:a16="http://schemas.microsoft.com/office/drawing/2014/main" id="{D34768D0-89A6-089A-A65F-1A855A1CBF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32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B3E89923-EBA5-6F30-0CB3-CE0794EB5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>
            <a:extLst>
              <a:ext uri="{FF2B5EF4-FFF2-40B4-BE49-F238E27FC236}">
                <a16:creationId xmlns:a16="http://schemas.microsoft.com/office/drawing/2014/main" id="{697F0B5F-26E4-A8DC-AC92-5732660A02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3-2-1.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https://learn.k20center.ou.edu/strategy/117</a:t>
            </a:r>
            <a:endParaRPr dirty="0"/>
          </a:p>
        </p:txBody>
      </p:sp>
      <p:sp>
        <p:nvSpPr>
          <p:cNvPr id="62" name="Google Shape;62;p6:notes">
            <a:extLst>
              <a:ext uri="{FF2B5EF4-FFF2-40B4-BE49-F238E27FC236}">
                <a16:creationId xmlns:a16="http://schemas.microsoft.com/office/drawing/2014/main" id="{6F5ACC30-3948-7580-8DC6-0A283676A0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371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mRJDRNEoFIc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57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Glow and grow.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https://learn.k20center.ou.edu/strategy/4962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38835d9f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Still pictures. Strategies. </a:t>
            </a:r>
            <a:r>
              <a:rPr lang="en-US" dirty="0"/>
              <a:t>https://learn.k20center.ou.edu/strategy/4960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10 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=9gy-1Z2Sa-c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63" name="Google Shape;163;g3738835d9f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738835d9f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738835d9f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Bell ringers and exit tickets.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https://learn.k20center.ou.edu/strategy/125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Still pictures. Strategies. </a:t>
            </a:r>
            <a:r>
              <a:rPr lang="en-US" dirty="0"/>
              <a:t>https://learn.k20center.ou.edu/strategy/4960 </a:t>
            </a:r>
            <a:endParaRPr dirty="0"/>
          </a:p>
        </p:txBody>
      </p:sp>
      <p:sp>
        <p:nvSpPr>
          <p:cNvPr id="62" name="Google Shape;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2-minute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=HcEEAnwOt2c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9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5d357153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5d357153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4-minute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kpCsfuvzQeY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5d35715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Still pictures. Strategies. </a:t>
            </a:r>
            <a:r>
              <a:rPr lang="en-US" dirty="0"/>
              <a:t>https://learn.k20center.ou.edu/strategy/4960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2-minute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=HcEEAnwOt2c</a:t>
            </a:r>
            <a:endParaRPr lang="en-US" dirty="0"/>
          </a:p>
        </p:txBody>
      </p:sp>
      <p:sp>
        <p:nvSpPr>
          <p:cNvPr id="77" name="Google Shape;77;g375d35715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5d357153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5d357153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73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3F1E645D-3385-D9F6-9990-3F53401B5C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2998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9564D38B-8BE2-4CDD-B890-A72FEEE599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699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3A401881-21E9-D6D7-B507-802735B00E3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1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90BE73C1-1D1D-DDD2-B49B-AB52A0AD43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897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3F1D22C2-4646-84B8-3F17-2B77BB242B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673F65-58E2-B42C-DA77-A8C12E69A59A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29F0C22C-A201-3B95-9BEF-DE5EE677AA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562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55515F62-0F56-C217-6F4D-9AB688A017F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D3750E-673C-E4DF-6560-A3FC6B7905D3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E7CA24EF-67F3-6E78-6AE8-2F7B1550F7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921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F6D3C599-C36C-2782-8163-AB40BBA89F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69715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26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Question/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409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One Column Layout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15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AA351B8E-0E5C-04AC-8A40-E44A10E186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3026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46D447B2-126A-3194-CD0D-8AA1AF5204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4832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EC09D0A-33BE-964A-9EDB-5C86151F2D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21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CAF363FB-8069-3A1D-B114-D28337635D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87417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4EA3EF5A-A45E-6184-2509-84899B4B67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782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A361EAB3-C56B-E990-E2B1-C7571BEB916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710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37E47FE2-BD75-3023-7602-BA35311261C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838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8467302B-C440-2ED7-6936-43BE027731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05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D72BF68-F895-5501-EBFB-E0B3ED932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737BD5-E2AC-9777-93DE-65F241F5F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 </a:t>
            </a:r>
          </a:p>
          <a:p>
            <a:pPr lvl="1"/>
            <a:r>
              <a:rPr lang="en-US" altLang="en-US"/>
              <a:t>Second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67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2113" algn="l" rtl="0" eaLnBrk="1" fontAlgn="base" hangingPunct="1">
        <a:spcBef>
          <a:spcPts val="525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5600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138" algn="l" rtl="0" eaLnBrk="1" fontAlgn="base" hangingPunct="1">
        <a:spcBef>
          <a:spcPts val="338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09563" algn="l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7134C7F-0290-5397-CA26-0033EA8BB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A712C7B-3FDD-7BC6-2CC4-3B3C09936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24062E19-F045-AD50-9C12-4D4950FCFC6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71125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2113" algn="l" rtl="0" eaLnBrk="1" fontAlgn="base" hangingPunct="1">
        <a:spcBef>
          <a:spcPts val="525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5600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138" algn="l" rtl="0" eaLnBrk="1" fontAlgn="base" hangingPunct="1">
        <a:spcBef>
          <a:spcPts val="338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09563" algn="l" rtl="0" eaLnBrk="1" fontAlgn="base" hangingPunct="1">
        <a:spcBef>
          <a:spcPts val="275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RJDRNEoFIc?feature=oembed" TargetMode="External"/><Relationship Id="rId5" Type="http://schemas.openxmlformats.org/officeDocument/2006/relationships/hyperlink" Target="https://www.youtube.com/watch?v=mRJDRNEoFIc" TargetMode="Externa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9gy-1Z2Sa-c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HcEEAnwOt2c?feature=oembed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kpCsfuvzQeY?feature=oembed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cEEAnwOt2c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Exploration Research Question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your group, think about everything you have learned from the stations.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 a research question about elephant conservation and determine what resources you plan to use.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grpSp>
        <p:nvGrpSpPr>
          <p:cNvPr id="100" name="Google Shape;100;p20"/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101" name="Google Shape;101;p20"/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0"/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0"/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4" name="Google Shape;104;p20" title="Inside 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pic>
        <p:nvPicPr>
          <p:cNvPr id="114" name="Google Shape;114;p21" title="Inside 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5480673" y="3931749"/>
            <a:ext cx="32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Elephant Ecological Role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1"/>
          <p:cNvCxnSpPr/>
          <p:nvPr/>
        </p:nvCxnSpPr>
        <p:spPr>
          <a:xfrm rot="10800000">
            <a:off x="3041598" y="3393549"/>
            <a:ext cx="2496600" cy="822300"/>
          </a:xfrm>
          <a:prstGeom prst="straightConnector1">
            <a:avLst/>
          </a:prstGeom>
          <a:noFill/>
          <a:ln w="28575" cap="flat" cmpd="sng">
            <a:solidFill>
              <a:srgbClr val="86B19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100;p20">
            <a:extLst>
              <a:ext uri="{FF2B5EF4-FFF2-40B4-BE49-F238E27FC236}">
                <a16:creationId xmlns:a16="http://schemas.microsoft.com/office/drawing/2014/main" id="{D3976914-1ACD-01A1-E72D-A53AE3C9082E}"/>
              </a:ext>
            </a:extLst>
          </p:cNvPr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3" name="Google Shape;101;p20">
              <a:extLst>
                <a:ext uri="{FF2B5EF4-FFF2-40B4-BE49-F238E27FC236}">
                  <a16:creationId xmlns:a16="http://schemas.microsoft.com/office/drawing/2014/main" id="{C3DE524C-48BC-A24F-006C-5FD3DFD191FA}"/>
                </a:ext>
              </a:extLst>
            </p:cNvPr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2;p20">
              <a:extLst>
                <a:ext uri="{FF2B5EF4-FFF2-40B4-BE49-F238E27FC236}">
                  <a16:creationId xmlns:a16="http://schemas.microsoft.com/office/drawing/2014/main" id="{04A96C70-EF40-A032-E31E-6B485CD39877}"/>
                </a:ext>
              </a:extLst>
            </p:cNvPr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3;p20">
              <a:extLst>
                <a:ext uri="{FF2B5EF4-FFF2-40B4-BE49-F238E27FC236}">
                  <a16:creationId xmlns:a16="http://schemas.microsoft.com/office/drawing/2014/main" id="{8F12E794-19D2-C4FC-F192-6D9E1240DB49}"/>
                </a:ext>
              </a:extLst>
            </p:cNvPr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D51391D8-7B1E-E5C1-62BE-C6BA8ED1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>
            <a:extLst>
              <a:ext uri="{FF2B5EF4-FFF2-40B4-BE49-F238E27FC236}">
                <a16:creationId xmlns:a16="http://schemas.microsoft.com/office/drawing/2014/main" id="{DBE8D944-3405-8E92-D358-4C0319D2E3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pic>
        <p:nvPicPr>
          <p:cNvPr id="114" name="Google Shape;114;p21" title="Inside Out.png">
            <a:extLst>
              <a:ext uri="{FF2B5EF4-FFF2-40B4-BE49-F238E27FC236}">
                <a16:creationId xmlns:a16="http://schemas.microsoft.com/office/drawing/2014/main" id="{004D161B-E391-5EBD-D075-32AF4657D3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>
            <a:extLst>
              <a:ext uri="{FF2B5EF4-FFF2-40B4-BE49-F238E27FC236}">
                <a16:creationId xmlns:a16="http://schemas.microsoft.com/office/drawing/2014/main" id="{A5E95B31-6B4F-3A5E-D299-3D9431061490}"/>
              </a:ext>
            </a:extLst>
          </p:cNvPr>
          <p:cNvSpPr txBox="1"/>
          <p:nvPr/>
        </p:nvSpPr>
        <p:spPr>
          <a:xfrm>
            <a:off x="5480673" y="3931749"/>
            <a:ext cx="32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Elephant Ecological Role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1">
            <a:extLst>
              <a:ext uri="{FF2B5EF4-FFF2-40B4-BE49-F238E27FC236}">
                <a16:creationId xmlns:a16="http://schemas.microsoft.com/office/drawing/2014/main" id="{8D02549E-BEDA-6282-1CC0-1B602C07467A}"/>
              </a:ext>
            </a:extLst>
          </p:cNvPr>
          <p:cNvCxnSpPr/>
          <p:nvPr/>
        </p:nvCxnSpPr>
        <p:spPr>
          <a:xfrm rot="10800000">
            <a:off x="3041598" y="3393549"/>
            <a:ext cx="2496600" cy="822300"/>
          </a:xfrm>
          <a:prstGeom prst="straightConnector1">
            <a:avLst/>
          </a:prstGeom>
          <a:noFill/>
          <a:ln w="28575" cap="flat" cmpd="sng">
            <a:solidFill>
              <a:srgbClr val="86B19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100;p20">
            <a:extLst>
              <a:ext uri="{FF2B5EF4-FFF2-40B4-BE49-F238E27FC236}">
                <a16:creationId xmlns:a16="http://schemas.microsoft.com/office/drawing/2014/main" id="{C46D444E-0C41-97C2-FC1D-D65E66A4B40D}"/>
              </a:ext>
            </a:extLst>
          </p:cNvPr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3" name="Google Shape;101;p20">
              <a:extLst>
                <a:ext uri="{FF2B5EF4-FFF2-40B4-BE49-F238E27FC236}">
                  <a16:creationId xmlns:a16="http://schemas.microsoft.com/office/drawing/2014/main" id="{62D94695-FEC1-D2D6-E01D-089AD1524130}"/>
                </a:ext>
              </a:extLst>
            </p:cNvPr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2;p20">
              <a:extLst>
                <a:ext uri="{FF2B5EF4-FFF2-40B4-BE49-F238E27FC236}">
                  <a16:creationId xmlns:a16="http://schemas.microsoft.com/office/drawing/2014/main" id="{6941342F-B5B3-26A4-451F-7B72C7CFF223}"/>
                </a:ext>
              </a:extLst>
            </p:cNvPr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3;p20">
              <a:extLst>
                <a:ext uri="{FF2B5EF4-FFF2-40B4-BE49-F238E27FC236}">
                  <a16:creationId xmlns:a16="http://schemas.microsoft.com/office/drawing/2014/main" id="{559A0E6E-757F-CBF3-5B26-302705A7731D}"/>
                </a:ext>
              </a:extLst>
            </p:cNvPr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28;p22">
            <a:extLst>
              <a:ext uri="{FF2B5EF4-FFF2-40B4-BE49-F238E27FC236}">
                <a16:creationId xmlns:a16="http://schemas.microsoft.com/office/drawing/2014/main" id="{F7F36AD6-9764-1170-2E7F-9DF59D05A440}"/>
              </a:ext>
            </a:extLst>
          </p:cNvPr>
          <p:cNvSpPr txBox="1"/>
          <p:nvPr/>
        </p:nvSpPr>
        <p:spPr>
          <a:xfrm>
            <a:off x="4771975" y="2905974"/>
            <a:ext cx="39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Impact of Elephant Extinction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129;p22">
            <a:extLst>
              <a:ext uri="{FF2B5EF4-FFF2-40B4-BE49-F238E27FC236}">
                <a16:creationId xmlns:a16="http://schemas.microsoft.com/office/drawing/2014/main" id="{17A9D840-84B3-8D43-17B4-440CA75A633F}"/>
              </a:ext>
            </a:extLst>
          </p:cNvPr>
          <p:cNvCxnSpPr/>
          <p:nvPr/>
        </p:nvCxnSpPr>
        <p:spPr>
          <a:xfrm rot="10800000">
            <a:off x="2777400" y="2500824"/>
            <a:ext cx="2028000" cy="682200"/>
          </a:xfrm>
          <a:prstGeom prst="straightConnector1">
            <a:avLst/>
          </a:prstGeom>
          <a:noFill/>
          <a:ln w="28575" cap="flat" cmpd="sng">
            <a:solidFill>
              <a:srgbClr val="9FC9EC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76136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EDB80AD8-8D14-507F-A7CD-73ADED02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>
            <a:extLst>
              <a:ext uri="{FF2B5EF4-FFF2-40B4-BE49-F238E27FC236}">
                <a16:creationId xmlns:a16="http://schemas.microsoft.com/office/drawing/2014/main" id="{DC736822-0077-3D84-4A24-FFE5F27AA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pic>
        <p:nvPicPr>
          <p:cNvPr id="114" name="Google Shape;114;p21" title="Inside Out.png">
            <a:extLst>
              <a:ext uri="{FF2B5EF4-FFF2-40B4-BE49-F238E27FC236}">
                <a16:creationId xmlns:a16="http://schemas.microsoft.com/office/drawing/2014/main" id="{06016E6E-CCF6-2AAF-C4DE-9EE5628653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>
            <a:extLst>
              <a:ext uri="{FF2B5EF4-FFF2-40B4-BE49-F238E27FC236}">
                <a16:creationId xmlns:a16="http://schemas.microsoft.com/office/drawing/2014/main" id="{881992F5-DAEA-0DAA-223C-BF783C2F61B4}"/>
              </a:ext>
            </a:extLst>
          </p:cNvPr>
          <p:cNvSpPr txBox="1"/>
          <p:nvPr/>
        </p:nvSpPr>
        <p:spPr>
          <a:xfrm>
            <a:off x="5480673" y="3931749"/>
            <a:ext cx="32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Elephant Ecological Role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1">
            <a:extLst>
              <a:ext uri="{FF2B5EF4-FFF2-40B4-BE49-F238E27FC236}">
                <a16:creationId xmlns:a16="http://schemas.microsoft.com/office/drawing/2014/main" id="{269EB35C-9796-6CC8-6ED9-863B9C8356D7}"/>
              </a:ext>
            </a:extLst>
          </p:cNvPr>
          <p:cNvCxnSpPr/>
          <p:nvPr/>
        </p:nvCxnSpPr>
        <p:spPr>
          <a:xfrm rot="10800000">
            <a:off x="3041598" y="3393549"/>
            <a:ext cx="2496600" cy="822300"/>
          </a:xfrm>
          <a:prstGeom prst="straightConnector1">
            <a:avLst/>
          </a:prstGeom>
          <a:noFill/>
          <a:ln w="28575" cap="flat" cmpd="sng">
            <a:solidFill>
              <a:srgbClr val="86B19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100;p20">
            <a:extLst>
              <a:ext uri="{FF2B5EF4-FFF2-40B4-BE49-F238E27FC236}">
                <a16:creationId xmlns:a16="http://schemas.microsoft.com/office/drawing/2014/main" id="{495924F4-2A11-A6ED-2546-460E9BE1F471}"/>
              </a:ext>
            </a:extLst>
          </p:cNvPr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3" name="Google Shape;101;p20">
              <a:extLst>
                <a:ext uri="{FF2B5EF4-FFF2-40B4-BE49-F238E27FC236}">
                  <a16:creationId xmlns:a16="http://schemas.microsoft.com/office/drawing/2014/main" id="{89F98F19-E7EB-80CD-77F4-587FEF9965F7}"/>
                </a:ext>
              </a:extLst>
            </p:cNvPr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2;p20">
              <a:extLst>
                <a:ext uri="{FF2B5EF4-FFF2-40B4-BE49-F238E27FC236}">
                  <a16:creationId xmlns:a16="http://schemas.microsoft.com/office/drawing/2014/main" id="{EFB9D2B5-52B2-6827-CD9E-090CCDC0F21D}"/>
                </a:ext>
              </a:extLst>
            </p:cNvPr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3;p20">
              <a:extLst>
                <a:ext uri="{FF2B5EF4-FFF2-40B4-BE49-F238E27FC236}">
                  <a16:creationId xmlns:a16="http://schemas.microsoft.com/office/drawing/2014/main" id="{4416FA97-1BE5-3BE3-C241-05F6D6BC70A4}"/>
                </a:ext>
              </a:extLst>
            </p:cNvPr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28;p22">
            <a:extLst>
              <a:ext uri="{FF2B5EF4-FFF2-40B4-BE49-F238E27FC236}">
                <a16:creationId xmlns:a16="http://schemas.microsoft.com/office/drawing/2014/main" id="{4ACF102D-4A81-78D3-F2B3-B909FC402BAE}"/>
              </a:ext>
            </a:extLst>
          </p:cNvPr>
          <p:cNvSpPr txBox="1"/>
          <p:nvPr/>
        </p:nvSpPr>
        <p:spPr>
          <a:xfrm>
            <a:off x="4771975" y="2905974"/>
            <a:ext cx="39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Impact of Elephant Extinction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129;p22">
            <a:extLst>
              <a:ext uri="{FF2B5EF4-FFF2-40B4-BE49-F238E27FC236}">
                <a16:creationId xmlns:a16="http://schemas.microsoft.com/office/drawing/2014/main" id="{9A919253-4405-0B37-08F3-AC6C9E4AD563}"/>
              </a:ext>
            </a:extLst>
          </p:cNvPr>
          <p:cNvCxnSpPr/>
          <p:nvPr/>
        </p:nvCxnSpPr>
        <p:spPr>
          <a:xfrm rot="10800000">
            <a:off x="2777400" y="2500824"/>
            <a:ext cx="2028000" cy="682200"/>
          </a:xfrm>
          <a:prstGeom prst="straightConnector1">
            <a:avLst/>
          </a:prstGeom>
          <a:noFill/>
          <a:ln w="28575" cap="flat" cmpd="sng">
            <a:solidFill>
              <a:srgbClr val="9FC9E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143;p23">
            <a:extLst>
              <a:ext uri="{FF2B5EF4-FFF2-40B4-BE49-F238E27FC236}">
                <a16:creationId xmlns:a16="http://schemas.microsoft.com/office/drawing/2014/main" id="{4A14CE70-68D1-6F06-502B-EBC6710D3225}"/>
              </a:ext>
            </a:extLst>
          </p:cNvPr>
          <p:cNvSpPr txBox="1"/>
          <p:nvPr/>
        </p:nvSpPr>
        <p:spPr>
          <a:xfrm>
            <a:off x="4568666" y="1821512"/>
            <a:ext cx="39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Why does this matter?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144;p23">
            <a:extLst>
              <a:ext uri="{FF2B5EF4-FFF2-40B4-BE49-F238E27FC236}">
                <a16:creationId xmlns:a16="http://schemas.microsoft.com/office/drawing/2014/main" id="{F01F11EC-0170-ED0D-9067-73F17FFDEA15}"/>
              </a:ext>
            </a:extLst>
          </p:cNvPr>
          <p:cNvCxnSpPr/>
          <p:nvPr/>
        </p:nvCxnSpPr>
        <p:spPr>
          <a:xfrm rot="10800000">
            <a:off x="2637116" y="1643137"/>
            <a:ext cx="2393400" cy="475800"/>
          </a:xfrm>
          <a:prstGeom prst="straightConnector1">
            <a:avLst/>
          </a:prstGeom>
          <a:noFill/>
          <a:ln w="28575" cap="flat" cmpd="sng">
            <a:solidFill>
              <a:srgbClr val="9D7FAE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4786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3479303A-4C42-082F-02FC-0E2BA94B8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>
            <a:extLst>
              <a:ext uri="{FF2B5EF4-FFF2-40B4-BE49-F238E27FC236}">
                <a16:creationId xmlns:a16="http://schemas.microsoft.com/office/drawing/2014/main" id="{4FBD5407-D9DD-9249-F1AF-108D431C2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3-2-1</a:t>
            </a:r>
            <a:endParaRPr dirty="0"/>
          </a:p>
        </p:txBody>
      </p:sp>
      <p:sp>
        <p:nvSpPr>
          <p:cNvPr id="65" name="Google Shape;65;p15">
            <a:extLst>
              <a:ext uri="{FF2B5EF4-FFF2-40B4-BE49-F238E27FC236}">
                <a16:creationId xmlns:a16="http://schemas.microsoft.com/office/drawing/2014/main" id="{07D50111-EABE-B754-64BA-5D1C23AD282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3</a:t>
            </a:r>
            <a:r>
              <a:rPr lang="en-US" dirty="0"/>
              <a:t> skills, responsibilities, or tasks used by conservation scientists.</a:t>
            </a:r>
          </a:p>
          <a:p>
            <a:pPr marL="0" indent="0">
              <a:buNone/>
            </a:pPr>
            <a:r>
              <a:rPr lang="en-US" b="1" dirty="0"/>
              <a:t>2</a:t>
            </a:r>
            <a:r>
              <a:rPr lang="en-US" dirty="0"/>
              <a:t> things that surprised or interested you.</a:t>
            </a:r>
          </a:p>
          <a:p>
            <a:pPr marL="0" indent="0">
              <a:buNone/>
            </a:pPr>
            <a:r>
              <a:rPr lang="en-US" b="1" dirty="0"/>
              <a:t>1</a:t>
            </a:r>
            <a:r>
              <a:rPr lang="en-US" dirty="0"/>
              <a:t> question you still have about conservation or wildlife careers.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D72318-000B-A9BD-E07D-0EF91DA0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40" y="265113"/>
            <a:ext cx="1069543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1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K20 Career-Focused-Careers in Conservation Science with Dr. Chase LaDue and Thomas Sharp">
            <a:hlinkClick r:id="" action="ppaction://media"/>
            <a:extLst>
              <a:ext uri="{FF2B5EF4-FFF2-40B4-BE49-F238E27FC236}">
                <a16:creationId xmlns:a16="http://schemas.microsoft.com/office/drawing/2014/main" id="{6667A597-48CF-DD64-5800-E6BE64FC3C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04012" y="167149"/>
            <a:ext cx="7335975" cy="4144826"/>
          </a:xfrm>
          <a:prstGeom prst="rect">
            <a:avLst/>
          </a:prstGeom>
          <a:noFill/>
        </p:spPr>
      </p:pic>
      <p:sp>
        <p:nvSpPr>
          <p:cNvPr id="4" name="Google Shape;151;p24">
            <a:extLst>
              <a:ext uri="{FF2B5EF4-FFF2-40B4-BE49-F238E27FC236}">
                <a16:creationId xmlns:a16="http://schemas.microsoft.com/office/drawing/2014/main" id="{E99428DA-74B9-D7B6-6344-7B7E365934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9226" y="4380801"/>
            <a:ext cx="6745545" cy="66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sz="2000" dirty="0">
                <a:hlinkClick r:id="rId5"/>
              </a:rPr>
              <a:t>Conservation Science with Dr. Chase LaDue and Thomas Sharp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6525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Elephant Conservation Project</a:t>
            </a:r>
            <a:endParaRPr dirty="0"/>
          </a:p>
        </p:txBody>
      </p:sp>
      <p:sp>
        <p:nvSpPr>
          <p:cNvPr id="152" name="Google Shape;152;p24"/>
          <p:cNvSpPr txBox="1">
            <a:spLocks noGrp="1"/>
          </p:cNvSpPr>
          <p:nvPr>
            <p:ph sz="half" idx="2"/>
          </p:nvPr>
        </p:nvSpPr>
        <p:spPr>
          <a:xfrm>
            <a:off x="628650" y="1370013"/>
            <a:ext cx="55140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dirty="0"/>
              <a:t>With your group you will develop a video where you are trying to persuade the public to take action on a threat impacting elephant survival. </a:t>
            </a:r>
            <a:endParaRPr sz="240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dirty="0"/>
              <a:t>This can be framed as a social media campaign, a video letter to the UN, or a persuasive speech for a public awareness event. </a:t>
            </a:r>
            <a:endParaRPr sz="2400" dirty="0"/>
          </a:p>
        </p:txBody>
      </p:sp>
      <p:pic>
        <p:nvPicPr>
          <p:cNvPr id="153" name="Google Shape;153;p24" title="Screenshot 2025-08-08 at 10.04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699" y="1462427"/>
            <a:ext cx="2538875" cy="221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/>
              <a:t>Video Critique</a:t>
            </a:r>
            <a:endParaRPr dirty="0"/>
          </a:p>
        </p:txBody>
      </p:sp>
      <p:sp>
        <p:nvSpPr>
          <p:cNvPr id="159" name="Google Shape;159;p2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800" dirty="0"/>
              <a:t>As you watch the videos, provide specific feedback about things that are </a:t>
            </a:r>
            <a:r>
              <a:rPr lang="en-US" sz="2800" b="1" dirty="0"/>
              <a:t>Glow</a:t>
            </a:r>
            <a:r>
              <a:rPr lang="en-US" sz="2800" dirty="0"/>
              <a:t> (things they have done well) and </a:t>
            </a:r>
            <a:r>
              <a:rPr lang="en-US" sz="2800" b="1" dirty="0"/>
              <a:t>Grow</a:t>
            </a:r>
            <a:r>
              <a:rPr lang="en-US" sz="2800" dirty="0"/>
              <a:t> (areas that need improvement). </a:t>
            </a:r>
            <a:endParaRPr sz="28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800" dirty="0"/>
              <a:t>Use the rubric to help you provide specific areas.</a:t>
            </a:r>
            <a:endParaRPr sz="2800" dirty="0"/>
          </a:p>
        </p:txBody>
      </p:sp>
      <p:pic>
        <p:nvPicPr>
          <p:cNvPr id="160" name="Google Shape;160;p25" title="GlowAndGrow_Cov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875" y="296275"/>
            <a:ext cx="966826" cy="9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Still Pictures</a:t>
            </a:r>
            <a:endParaRPr dirty="0"/>
          </a:p>
        </p:txBody>
      </p:sp>
      <p:sp>
        <p:nvSpPr>
          <p:cNvPr id="166" name="Google Shape;166;p2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91192A"/>
              </a:buClr>
            </a:pPr>
            <a:r>
              <a:rPr lang="en-US" dirty="0"/>
              <a:t> With your group, choreograph a 30-60 second performance that summarizes what you have learned.</a:t>
            </a:r>
          </a:p>
          <a:p>
            <a:pPr marL="822960" lvl="1" indent="-457200">
              <a:buClr>
                <a:srgbClr val="91192A"/>
              </a:buClr>
              <a:buFont typeface="Arial" panose="020B0604020202020204" pitchFamily="34" charset="0"/>
              <a:buChar char="•"/>
            </a:pPr>
            <a:r>
              <a:rPr lang="en-US" dirty="0"/>
              <a:t>Each group member will create a different individual gesture and a word associated with the gesture.</a:t>
            </a:r>
            <a:endParaRPr dirty="0"/>
          </a:p>
          <a:p>
            <a:pPr lvl="0"/>
            <a:r>
              <a:rPr lang="en-US" dirty="0"/>
              <a:t> Come up with a cadence or motto that you will recite at the end of your performance as a whole group.</a:t>
            </a:r>
            <a:endParaRPr dirty="0"/>
          </a:p>
        </p:txBody>
      </p:sp>
      <p:pic>
        <p:nvPicPr>
          <p:cNvPr id="167" name="Google Shape;167;p26" title="StillImag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001" y="325776"/>
            <a:ext cx="1056573" cy="105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K20 Center 10 minute timer">
            <a:hlinkClick r:id="" action="ppaction://media"/>
            <a:extLst>
              <a:ext uri="{FF2B5EF4-FFF2-40B4-BE49-F238E27FC236}">
                <a16:creationId xmlns:a16="http://schemas.microsoft.com/office/drawing/2014/main" id="{DDA6CE17-B04C-50F4-B52C-0CB1CC1C48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40365" y="240291"/>
            <a:ext cx="1857019" cy="1049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864" y="725060"/>
            <a:ext cx="4940921" cy="2139950"/>
          </a:xfrm>
        </p:spPr>
        <p:txBody>
          <a:bodyPr/>
          <a:lstStyle/>
          <a:p>
            <a:r>
              <a:rPr lang="en-US" dirty="0"/>
              <a:t>When Giants Disappear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9271" y="2973103"/>
            <a:ext cx="4939927" cy="1397000"/>
          </a:xfrm>
        </p:spPr>
        <p:txBody>
          <a:bodyPr/>
          <a:lstStyle/>
          <a:p>
            <a:r>
              <a:rPr lang="en-US" dirty="0"/>
              <a:t>Elephant Conservation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</a:extLst>
          </p:cNvPr>
          <p:cNvSpPr/>
          <p:nvPr/>
        </p:nvSpPr>
        <p:spPr>
          <a:xfrm>
            <a:off x="647355" y="1312133"/>
            <a:ext cx="2922311" cy="2519234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Exit </a:t>
            </a:r>
            <a:r>
              <a:rPr lang="en-US"/>
              <a:t>Ticket: Reflection</a:t>
            </a:r>
            <a:endParaRPr dirty="0"/>
          </a:p>
        </p:txBody>
      </p:sp>
      <p:sp>
        <p:nvSpPr>
          <p:cNvPr id="174" name="Google Shape;174;p2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On your paper answer the questions using complete sentences.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Reflect on your performance of your gesture and your words.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Provide specific examples and details from your performance to support your answer.</a:t>
            </a:r>
            <a:endParaRPr/>
          </a:p>
        </p:txBody>
      </p:sp>
      <p:pic>
        <p:nvPicPr>
          <p:cNvPr id="175" name="Google Shape;175;p27" title="Bell Ringers and Exit Ticke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5600" y="445025"/>
            <a:ext cx="1586103" cy="81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174495" y="97573"/>
            <a:ext cx="7886700" cy="122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sz="quarter" idx="10"/>
          </p:nvPr>
        </p:nvSpPr>
        <p:spPr>
          <a:xfrm>
            <a:off x="629443" y="1873250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How do human actions impact elephant populations, and why does protecting elephants matter for the health of entire ecosystems?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258528" y="-48640"/>
            <a:ext cx="7256821" cy="1084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Lesson Objectives:</a:t>
            </a:r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sz="quarter" idx="10"/>
          </p:nvPr>
        </p:nvSpPr>
        <p:spPr>
          <a:xfrm>
            <a:off x="628650" y="1035644"/>
            <a:ext cx="7885113" cy="394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●"/>
            </a:pPr>
            <a:r>
              <a:rPr lang="en-US" sz="2400" dirty="0"/>
              <a:t>Analyze the ecological role of elephants by interpreting population data and evaluating the impact of human behaviors on elephant ecosystems. </a:t>
            </a:r>
            <a:endParaRPr sz="2400" dirty="0"/>
          </a:p>
          <a:p>
            <a:pPr marL="571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●"/>
            </a:pPr>
            <a:r>
              <a:rPr lang="en-US" sz="2400" dirty="0"/>
              <a:t>Develop a research-based solution to a major threat facing elephants, including a clear action plan that reflects ecological understanding and conservation strategies.</a:t>
            </a:r>
            <a:endParaRPr sz="2400" dirty="0"/>
          </a:p>
          <a:p>
            <a:pPr marL="571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●"/>
            </a:pPr>
            <a:r>
              <a:rPr lang="en-US" sz="2400" dirty="0"/>
              <a:t>Create a presentation that advocates for elephant conservation, using reasoning, symbolism, and emotional appeal to engage an audience.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Still Pictures</a:t>
            </a:r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With your group use the image to develop a </a:t>
            </a:r>
            <a:r>
              <a:rPr lang="en-US" b="1" dirty="0"/>
              <a:t>unified gesture</a:t>
            </a:r>
            <a:r>
              <a:rPr lang="en-US" dirty="0"/>
              <a:t> that represents your interpretation of the image.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One person from your group will explain the gesture and interpretation. 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66" name="Google Shape;66;p15" title="StillImag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001" y="325776"/>
            <a:ext cx="1056573" cy="1056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9E5005B6-8134-8B38-E71B-1D7D886470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84655" y="156029"/>
            <a:ext cx="1284267" cy="725611"/>
          </a:xfrm>
          <a:prstGeom prst="rect">
            <a:avLst/>
          </a:prstGeom>
        </p:spPr>
      </p:pic>
      <p:pic>
        <p:nvPicPr>
          <p:cNvPr id="3" name="Picture 2" descr="A group of elephants with tusks&#10;&#10;AI-generated content may be incorrect.">
            <a:extLst>
              <a:ext uri="{FF2B5EF4-FFF2-40B4-BE49-F238E27FC236}">
                <a16:creationId xmlns:a16="http://schemas.microsoft.com/office/drawing/2014/main" id="{8D7BC3B7-3487-581A-D385-8F5D268F4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45" y="914235"/>
            <a:ext cx="7241309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Status of Elephants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As a group, decide which of the provided articles you want to read</a:t>
            </a:r>
            <a:endParaRPr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The Status of African Elephants</a:t>
            </a:r>
            <a:endParaRPr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The Status of Asian Elephants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Read the article together. Discuss what you think it is saying.</a:t>
            </a:r>
            <a:endParaRPr/>
          </a:p>
        </p:txBody>
      </p:sp>
      <p:pic>
        <p:nvPicPr>
          <p:cNvPr id="2" name="Online Media 1" descr="K20 Center 4 minute timer">
            <a:hlinkClick r:id="" action="ppaction://media"/>
            <a:extLst>
              <a:ext uri="{FF2B5EF4-FFF2-40B4-BE49-F238E27FC236}">
                <a16:creationId xmlns:a16="http://schemas.microsoft.com/office/drawing/2014/main" id="{0CE0AF1A-3B17-CF75-0653-C7CFE52B5C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51077" y="3733638"/>
            <a:ext cx="2241845" cy="1266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Still Pictures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After you read, develop an </a:t>
            </a:r>
            <a:r>
              <a:rPr lang="en-US" b="1" dirty="0"/>
              <a:t>individual gesture</a:t>
            </a:r>
            <a:r>
              <a:rPr lang="en-US" dirty="0"/>
              <a:t> that represents your interpretation of the reading.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One person from your group will explain the gesture and interpretation. 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81" name="Google Shape;81;p17" title="StillImag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001" y="325776"/>
            <a:ext cx="1056573" cy="105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3" descr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5BA2760F-2E4E-15CA-9F3D-981966F038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54609" y="3526475"/>
            <a:ext cx="2228532" cy="1259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 Exploration Stations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Complete the task at each station. Be sure that you are choosing the resources related to the Elephant you have read about</a:t>
            </a:r>
            <a:endParaRPr dirty="0"/>
          </a:p>
          <a:p>
            <a:pPr marL="5778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dirty="0"/>
              <a:t>Station 1: Deep Read</a:t>
            </a:r>
            <a:endParaRPr dirty="0"/>
          </a:p>
          <a:p>
            <a:pPr marL="5778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dirty="0"/>
              <a:t>Station 2: Mini Research</a:t>
            </a:r>
            <a:endParaRPr dirty="0"/>
          </a:p>
          <a:p>
            <a:pPr marL="5778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dirty="0"/>
              <a:t>Station 3: Data Analysis</a:t>
            </a:r>
            <a:endParaRPr dirty="0"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7E451F75-425E-9141-B4A5-D4034FFDABB2}" vid="{39744956-D7AF-C24A-B772-F3A0F6641B2C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7E451F75-425E-9141-B4A5-D4034FFDABB2}" vid="{0D51015A-79D5-5846-ADD5-18481CB10A0B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LEARN Slides 25</Template>
  <TotalTime>1193</TotalTime>
  <Words>946</Words>
  <Application>Microsoft Office PowerPoint</Application>
  <PresentationFormat>On-screen Show (16:9)</PresentationFormat>
  <Paragraphs>72</Paragraphs>
  <Slides>20</Slides>
  <Notes>19</Notes>
  <HiddenSlides>2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 Display</vt:lpstr>
      <vt:lpstr>Arial</vt:lpstr>
      <vt:lpstr>Calibri</vt:lpstr>
      <vt:lpstr>Courier New</vt:lpstr>
      <vt:lpstr>Noto Sans Symbols</vt:lpstr>
      <vt:lpstr>NTR</vt:lpstr>
      <vt:lpstr>System Font Regular</vt:lpstr>
      <vt:lpstr>Wingdings</vt:lpstr>
      <vt:lpstr>Custom Design</vt:lpstr>
      <vt:lpstr>1_Custom Design</vt:lpstr>
      <vt:lpstr>PowerPoint Presentation</vt:lpstr>
      <vt:lpstr>When Giants Disappear</vt:lpstr>
      <vt:lpstr>Essential Question</vt:lpstr>
      <vt:lpstr>Lesson Objectives:</vt:lpstr>
      <vt:lpstr>Still Pictures</vt:lpstr>
      <vt:lpstr>PowerPoint Presentation</vt:lpstr>
      <vt:lpstr>Status of Elephants</vt:lpstr>
      <vt:lpstr>Still Pictures</vt:lpstr>
      <vt:lpstr>Elephant Exploration Stations</vt:lpstr>
      <vt:lpstr>Exploration Research Question</vt:lpstr>
      <vt:lpstr>Elephants Mind Map</vt:lpstr>
      <vt:lpstr>Elephants Mind Map</vt:lpstr>
      <vt:lpstr>Elephants Mind Map</vt:lpstr>
      <vt:lpstr>Elephants Mind Map</vt:lpstr>
      <vt:lpstr>3-2-1</vt:lpstr>
      <vt:lpstr>Conservation Science with Dr. Chase LaDue and Thomas Sharp</vt:lpstr>
      <vt:lpstr>Elephant Conservation Project</vt:lpstr>
      <vt:lpstr>Video Critique</vt:lpstr>
      <vt:lpstr>Still Pictures</vt:lpstr>
      <vt:lpstr>Exit Ticket: Reflection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Giants Disappear</dc:title>
  <dc:subject/>
  <dc:creator>K20 Center</dc:creator>
  <cp:keywords/>
  <dc:description/>
  <cp:lastModifiedBy>K20 Center</cp:lastModifiedBy>
  <cp:revision>9</cp:revision>
  <dcterms:modified xsi:type="dcterms:W3CDTF">2026-01-09T22:25:30Z</dcterms:modified>
  <cp:category/>
</cp:coreProperties>
</file>