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VkJYgUWrPcofGkPdsZAcQAxnX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211" autoAdjust="0"/>
  </p:normalViewPr>
  <p:slideViewPr>
    <p:cSldViewPr snapToGrid="0">
      <p:cViewPr varScale="1">
        <p:scale>
          <a:sx n="107" d="100"/>
          <a:sy n="107" d="100"/>
        </p:scale>
        <p:origin x="2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5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piy67_nt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kjujVnwZ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creativecommons.org/photos/5577f5bf-f36e-416f-9a84-95506481bf9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alnews.com/028624_pharmas_drugss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rwNTjrCZ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BGKw7pZS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lIfHRbMvQ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PXQLrueR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17e729a7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917e729a7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dirty="0">
                <a:solidFill>
                  <a:srgbClr val="333333"/>
                </a:solidFill>
              </a:rPr>
              <a:t>Padilla, R. (2020, June 12). </a:t>
            </a:r>
            <a:r>
              <a:rPr lang="en-US" sz="1050" i="1" dirty="0">
                <a:solidFill>
                  <a:srgbClr val="333333"/>
                </a:solidFill>
              </a:rPr>
              <a:t>Ethos, pathos &amp; logos</a:t>
            </a:r>
            <a:r>
              <a:rPr lang="en-US" sz="1050" dirty="0">
                <a:solidFill>
                  <a:srgbClr val="333333"/>
                </a:solidFill>
              </a:rPr>
              <a:t> TAMUWRITINGCENTER. [Video]. YouTube.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https://www.youtube.com/watch?v=aUpiy67_nt4</a:t>
            </a: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79b140e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979b140e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17e729a7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917e729a7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dirty="0">
                <a:solidFill>
                  <a:srgbClr val="333333"/>
                </a:solidFill>
              </a:rPr>
              <a:t>Allstar Marketing. (2013, November 25). </a:t>
            </a:r>
            <a:r>
              <a:rPr lang="en-US" sz="1050" i="1" dirty="0">
                <a:solidFill>
                  <a:srgbClr val="333333"/>
                </a:solidFill>
              </a:rPr>
              <a:t>Perfect bacon bowl</a:t>
            </a:r>
            <a:r>
              <a:rPr lang="en-US" sz="1050" dirty="0">
                <a:solidFill>
                  <a:srgbClr val="333333"/>
                </a:solidFill>
              </a:rPr>
              <a:t> [Video]. YouTube.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https://www.youtube.com/watch?v=5kjujVnwZEs</a:t>
            </a: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17e729a7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917e729a7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Direct Mobiles UK. Customer testimonial on </a:t>
            </a:r>
            <a:r>
              <a:rPr lang="en-US" dirty="0" err="1"/>
              <a:t>TrustPilot</a:t>
            </a:r>
            <a:r>
              <a:rPr lang="en-US" dirty="0"/>
              <a:t>. Licensed under CC BY-NC-SA 2.0. </a:t>
            </a:r>
            <a:r>
              <a:rPr lang="en-US" dirty="0">
                <a:hlinkClick r:id="rId3"/>
              </a:rPr>
              <a:t>https://search.creativecommons.org/photos/5577f5bf-f36e-416f-9a84-95506481bf92rg)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Castle Communication Systems. (2012). Maple Place Dental Centre. https://castlecs.com/vancouver-marketing-advertising-vancouver-marketing-portfolio-case-studies/</a:t>
            </a:r>
          </a:p>
        </p:txBody>
      </p:sp>
    </p:spTree>
    <p:extLst>
      <p:ext uri="{BB962C8B-B14F-4D97-AF65-F5344CB8AC3E}">
        <p14:creationId xmlns:p14="http://schemas.microsoft.com/office/powerpoint/2010/main" val="163708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79b140e6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979b140e6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Berger, D. (2014, May 1). </a:t>
            </a:r>
            <a:r>
              <a:rPr lang="en-US" i="1" dirty="0"/>
              <a:t>Pharmaceutical pinball</a:t>
            </a:r>
            <a:r>
              <a:rPr lang="en-US" dirty="0"/>
              <a:t>. Natural News. </a:t>
            </a:r>
            <a:r>
              <a:rPr lang="en-US" dirty="0">
                <a:hlinkClick r:id="rId3"/>
              </a:rPr>
              <a:t>https://www.naturalnews.com/028624_pharmas_drugss.html)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79b140e6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979b140e6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</a:t>
            </a:r>
            <a:r>
              <a:rPr lang="en-US" dirty="0" err="1"/>
              <a:t>Readerwalker</a:t>
            </a:r>
            <a:r>
              <a:rPr lang="en-US" dirty="0"/>
              <a:t>. (2013, Feb. 9). The dark art of persuasion.  </a:t>
            </a:r>
            <a:r>
              <a:rPr lang="en-US" dirty="0" err="1"/>
              <a:t>Flikr</a:t>
            </a:r>
            <a:r>
              <a:rPr lang="en-US" dirty="0"/>
              <a:t>. https://www.flickr.com/photos/17842909@N00/8456609735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Licensed under CC BY-NC-SA 2.0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9b140e6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979b140e6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</a:t>
            </a:r>
            <a:r>
              <a:rPr lang="en-US" dirty="0" err="1"/>
              <a:t>Leyendecker</a:t>
            </a:r>
            <a:r>
              <a:rPr lang="en-US" dirty="0"/>
              <a:t>, J. C. (1918). Order coal now. Boston Public Library. //www.flickr.com/photos/24029425@N06/3552165412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Licensed under CC BY 2.0.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79b140e6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979b140e6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Lobo, D. (2012). Anonymously report unsafe conditions.  </a:t>
            </a:r>
            <a:r>
              <a:rPr lang="en-US" dirty="0" err="1"/>
              <a:t>Flikr</a:t>
            </a:r>
            <a:r>
              <a:rPr lang="en-US" dirty="0"/>
              <a:t>. https://www.flickr.com/photos/daquellamanera/7866834178/in/photostream/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17e729a7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917e729a7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>
                <a:solidFill>
                  <a:srgbClr val="333333"/>
                </a:solidFill>
              </a:rPr>
              <a:t>DigiBeeVideo. (2013, September 22). </a:t>
            </a:r>
            <a:r>
              <a:rPr lang="en-US" sz="1050" i="1">
                <a:solidFill>
                  <a:srgbClr val="333333"/>
                </a:solidFill>
              </a:rPr>
              <a:t>Breathe Right </a:t>
            </a:r>
            <a:r>
              <a:rPr lang="en-US" sz="1050">
                <a:solidFill>
                  <a:srgbClr val="333333"/>
                </a:solidFill>
              </a:rPr>
              <a:t>[Video]. YouTube. </a:t>
            </a:r>
            <a:r>
              <a:rPr lang="en-US" sz="1050" u="sng">
                <a:solidFill>
                  <a:schemeClr val="hlink"/>
                </a:solidFill>
                <a:hlinkClick r:id="rId3"/>
              </a:rPr>
              <a:t>https://www.youtube.com/watch?v=hhrwNTjrCZ0</a:t>
            </a:r>
            <a:endParaRPr sz="105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17e729a7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917e729a7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17e729a7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917e729a7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5ea2a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905ea2a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7e729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917e729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7e729a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917e729a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dirty="0">
                <a:solidFill>
                  <a:srgbClr val="333333"/>
                </a:solidFill>
              </a:rPr>
              <a:t>Volunteers of America Ohio &amp; Indiana. (2013, March 25). </a:t>
            </a:r>
            <a:r>
              <a:rPr lang="en-US" sz="1050" i="1" dirty="0">
                <a:solidFill>
                  <a:srgbClr val="333333"/>
                </a:solidFill>
              </a:rPr>
              <a:t>Volunteers of America "stats" commercial</a:t>
            </a:r>
            <a:r>
              <a:rPr lang="en-US" sz="1050" dirty="0">
                <a:solidFill>
                  <a:srgbClr val="333333"/>
                </a:solidFill>
              </a:rPr>
              <a:t> [Video]. YouTube.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https://www.youtube.com/watch?v=VtBGKw7pZS4</a:t>
            </a: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9b140e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979b140e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dirty="0">
                <a:solidFill>
                  <a:srgbClr val="333333"/>
                </a:solidFill>
              </a:rPr>
              <a:t>Nationwide. (2020, April 14). </a:t>
            </a:r>
            <a:r>
              <a:rPr lang="en-US" sz="1050" i="1" dirty="0">
                <a:solidFill>
                  <a:srgbClr val="333333"/>
                </a:solidFill>
              </a:rPr>
              <a:t>Our promise. </a:t>
            </a:r>
            <a:r>
              <a:rPr lang="en-US" sz="1050" dirty="0">
                <a:solidFill>
                  <a:srgbClr val="333333"/>
                </a:solidFill>
              </a:rPr>
              <a:t>[Video]. YouTube.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https://www.youtube.com/watch?v=clIfHRbMvQ4</a:t>
            </a: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79b140e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979b140e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dirty="0">
                <a:solidFill>
                  <a:srgbClr val="333333"/>
                </a:solidFill>
              </a:rPr>
              <a:t>McGreevy, D. (2016, January 31). </a:t>
            </a:r>
            <a:r>
              <a:rPr lang="en-US" sz="1050" i="1" dirty="0">
                <a:solidFill>
                  <a:srgbClr val="333333"/>
                </a:solidFill>
              </a:rPr>
              <a:t>Coca Cola-Brotherly love. </a:t>
            </a:r>
            <a:r>
              <a:rPr lang="en-US" sz="1050" dirty="0">
                <a:solidFill>
                  <a:srgbClr val="333333"/>
                </a:solidFill>
              </a:rPr>
              <a:t>[Video]. YouTube.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https://www.youtube.com/watch?v=qdPXQLrueRg</a:t>
            </a: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7e729a7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917e729a7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Sticky bars. Strategies. </a:t>
            </a:r>
            <a:r>
              <a:rPr lang="en-US" dirty="0">
                <a:hlinkClick r:id="rId3"/>
              </a:rPr>
              <a:t>https://learn.k20center.ou.edu/strategy/129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17e729a7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917e729a7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Magnetic statements. Strategies.  </a:t>
            </a:r>
            <a:r>
              <a:rPr lang="en-US" dirty="0">
                <a:hlinkClick r:id="rId3"/>
              </a:rPr>
              <a:t>https://learn.k20center.ou.edu/strategy/166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5ea2a1ad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905ea2a1ad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905ea2a1ad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5" name="Google Shape;2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Upiy67_nt4?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5kjujVnwZEs?feature=oembed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hrwNTjrCZ0?feature=oembed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tBGKw7pZS4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lIfHRbMvQ4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dPXQLrueRg?feature=oembed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17e729a7c_0_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Ethos, Pathos, &amp; Logos: Note Catcher</a:t>
            </a:r>
            <a:endParaRPr dirty="0"/>
          </a:p>
        </p:txBody>
      </p:sp>
      <p:pic>
        <p:nvPicPr>
          <p:cNvPr id="2" name="Online Media 1" title="Ethos, Pathos &amp; Logos">
            <a:hlinkClick r:id="" action="ppaction://media"/>
            <a:extLst>
              <a:ext uri="{FF2B5EF4-FFF2-40B4-BE49-F238E27FC236}">
                <a16:creationId xmlns:a16="http://schemas.microsoft.com/office/drawing/2014/main" id="{265930EF-40D7-4773-B780-241C928CE4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4880" y="1904975"/>
            <a:ext cx="4454611" cy="251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79b140e6a_0_20"/>
          <p:cNvSpPr txBox="1">
            <a:spLocks noGrp="1"/>
          </p:cNvSpPr>
          <p:nvPr>
            <p:ph type="title"/>
          </p:nvPr>
        </p:nvSpPr>
        <p:spPr>
          <a:xfrm>
            <a:off x="584200" y="1788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Magnetic Statements: Part Two</a:t>
            </a:r>
            <a:endParaRPr dirty="0"/>
          </a:p>
        </p:txBody>
      </p:sp>
      <p:sp>
        <p:nvSpPr>
          <p:cNvPr id="144" name="Google Shape;144;g979b140e6a_0_20"/>
          <p:cNvSpPr txBox="1">
            <a:spLocks noGrp="1"/>
          </p:cNvSpPr>
          <p:nvPr>
            <p:ph type="body" idx="1"/>
          </p:nvPr>
        </p:nvSpPr>
        <p:spPr>
          <a:xfrm>
            <a:off x="377824" y="1156342"/>
            <a:ext cx="4759893" cy="370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b="0" dirty="0"/>
              <a:t>Review each of the posted statements a second time. 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b="0" dirty="0"/>
              <a:t>Choose a statement that either  strongly attracts or repels you.  Stand by the statement. 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b="0" dirty="0"/>
              <a:t>Discuss with your group why you chose this new statement and if/why/how your ideas changed. Focus on the concepts of </a:t>
            </a:r>
            <a:r>
              <a:rPr lang="en-US" sz="1800" b="0" u="sng" dirty="0"/>
              <a:t>ethos</a:t>
            </a:r>
            <a:r>
              <a:rPr lang="en-US" sz="1800" b="0" dirty="0"/>
              <a:t>, </a:t>
            </a:r>
            <a:r>
              <a:rPr lang="en-US" sz="1800" b="0" u="sng" dirty="0"/>
              <a:t>logos</a:t>
            </a:r>
            <a:r>
              <a:rPr lang="en-US" sz="1800" b="0" dirty="0"/>
              <a:t>, and </a:t>
            </a:r>
            <a:r>
              <a:rPr lang="en-US" sz="1800" b="0" u="sng" dirty="0"/>
              <a:t>pathos</a:t>
            </a:r>
            <a:r>
              <a:rPr lang="en-US" sz="1800" b="0" dirty="0"/>
              <a:t>.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b="0" dirty="0"/>
              <a:t>Each group should choose a representative to share out your choice and reasoning with the class.</a:t>
            </a:r>
          </a:p>
          <a:p>
            <a:pPr marL="1016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</a:pPr>
            <a:endParaRPr sz="1800" b="0" dirty="0"/>
          </a:p>
        </p:txBody>
      </p:sp>
      <p:pic>
        <p:nvPicPr>
          <p:cNvPr id="145" name="Google Shape;145;g979b140e6a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60000">
            <a:off x="6053145" y="1097569"/>
            <a:ext cx="2110782" cy="346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17e729a7c_0_42"/>
          <p:cNvSpPr txBox="1">
            <a:spLocks noGrp="1"/>
          </p:cNvSpPr>
          <p:nvPr>
            <p:ph type="title"/>
          </p:nvPr>
        </p:nvSpPr>
        <p:spPr>
          <a:xfrm>
            <a:off x="457199" y="269475"/>
            <a:ext cx="513593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Bacon Bowl Infomercial</a:t>
            </a:r>
            <a:endParaRPr dirty="0"/>
          </a:p>
        </p:txBody>
      </p:sp>
      <p:sp>
        <p:nvSpPr>
          <p:cNvPr id="151" name="Google Shape;151;g917e729a7c_0_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 you watch the infomercial, write down your answers: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persuasive techniques do you notice?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appeals do you notice?</a:t>
            </a:r>
            <a:endParaRPr dirty="0"/>
          </a:p>
        </p:txBody>
      </p:sp>
      <p:pic>
        <p:nvPicPr>
          <p:cNvPr id="2" name="Online Media 1" title="Perfect Bacon Bowl">
            <a:hlinkClick r:id="" action="ppaction://media"/>
            <a:extLst>
              <a:ext uri="{FF2B5EF4-FFF2-40B4-BE49-F238E27FC236}">
                <a16:creationId xmlns:a16="http://schemas.microsoft.com/office/drawing/2014/main" id="{A0C56651-C11C-4CB9-816B-64A05A5CC0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97717" y="1325586"/>
            <a:ext cx="3545798" cy="265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17e729a7c_0_51"/>
          <p:cNvSpPr txBox="1">
            <a:spLocks noGrp="1"/>
          </p:cNvSpPr>
          <p:nvPr>
            <p:ph type="title"/>
          </p:nvPr>
        </p:nvSpPr>
        <p:spPr>
          <a:xfrm>
            <a:off x="547348" y="28612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Testimonial</a:t>
            </a:r>
            <a:endParaRPr dirty="0"/>
          </a:p>
        </p:txBody>
      </p:sp>
      <p:sp>
        <p:nvSpPr>
          <p:cNvPr id="160" name="Google Shape;160;g917e729a7c_0_51"/>
          <p:cNvSpPr txBox="1"/>
          <p:nvPr/>
        </p:nvSpPr>
        <p:spPr>
          <a:xfrm>
            <a:off x="724048" y="1605611"/>
            <a:ext cx="3749700" cy="164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testimonial is a review from a happy customer who voluntarily promotes a company’s product.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727CC-5CA5-4D3D-8007-82068CC75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938" y="1279436"/>
            <a:ext cx="3558973" cy="20045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D945-94BD-4285-A0FA-D060DBAF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EF9A2-5538-4B39-8337-162A255F3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3559756" cy="2131272"/>
          </a:xfrm>
        </p:spPr>
        <p:txBody>
          <a:bodyPr/>
          <a:lstStyle/>
          <a:p>
            <a:pPr marL="63500" indent="0"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case study is written by the company itself to promote what it can do for a customer.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31473-108D-408F-B7C2-91AC2A075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498" y="813925"/>
            <a:ext cx="2267067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9b140e6a_0_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Magnified Problems</a:t>
            </a:r>
            <a:endParaRPr dirty="0"/>
          </a:p>
        </p:txBody>
      </p:sp>
      <p:sp>
        <p:nvSpPr>
          <p:cNvPr id="166" name="Google Shape;166;g979b140e6a_0_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67" name="Google Shape;167;g979b140e6a_0_30"/>
          <p:cNvSpPr txBox="1"/>
          <p:nvPr/>
        </p:nvSpPr>
        <p:spPr>
          <a:xfrm>
            <a:off x="539034" y="1753604"/>
            <a:ext cx="37497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company describes how bad the problem can get for the customer before explaining how their products can help.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1739F-9F09-40EA-A843-1D1039EE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95" y="1319531"/>
            <a:ext cx="2198357" cy="28818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79b140e6a_0_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235360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Repetition</a:t>
            </a:r>
            <a:endParaRPr dirty="0"/>
          </a:p>
        </p:txBody>
      </p:sp>
      <p:sp>
        <p:nvSpPr>
          <p:cNvPr id="174" name="Google Shape;174;g979b140e6a_0_3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75" name="Google Shape;175;g979b140e6a_0_38"/>
          <p:cNvSpPr txBox="1"/>
          <p:nvPr/>
        </p:nvSpPr>
        <p:spPr>
          <a:xfrm>
            <a:off x="457200" y="1848004"/>
            <a:ext cx="37497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Repeating or reframing the key message increases memorability.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B0119-97BF-481C-945C-B79E95397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10" y="1527786"/>
            <a:ext cx="3302412" cy="22223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79b140e6a_0_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Scarcity</a:t>
            </a:r>
            <a:endParaRPr dirty="0"/>
          </a:p>
        </p:txBody>
      </p:sp>
      <p:sp>
        <p:nvSpPr>
          <p:cNvPr id="182" name="Google Shape;182;g979b140e6a_0_51"/>
          <p:cNvSpPr txBox="1">
            <a:spLocks noGrp="1"/>
          </p:cNvSpPr>
          <p:nvPr>
            <p:ph type="body" idx="1"/>
          </p:nvPr>
        </p:nvSpPr>
        <p:spPr>
          <a:xfrm>
            <a:off x="238384" y="1451610"/>
            <a:ext cx="3807035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83" name="Google Shape;183;g979b140e6a_0_51"/>
          <p:cNvSpPr txBox="1"/>
          <p:nvPr/>
        </p:nvSpPr>
        <p:spPr>
          <a:xfrm>
            <a:off x="457200" y="1503835"/>
            <a:ext cx="3652263" cy="199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vendor limits the number of items to sell or the amount of time the item is available, or both, and intentionally creates or emphasizes a sense of urgency.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F853E-3865-48F7-8883-0C6AA05BB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59" y="1046001"/>
            <a:ext cx="2817917" cy="33745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79b140e6a_0_5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344945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Call to Action</a:t>
            </a:r>
            <a:endParaRPr dirty="0"/>
          </a:p>
        </p:txBody>
      </p:sp>
      <p:sp>
        <p:nvSpPr>
          <p:cNvPr id="190" name="Google Shape;190;g979b140e6a_0_59"/>
          <p:cNvSpPr txBox="1">
            <a:spLocks noGrp="1"/>
          </p:cNvSpPr>
          <p:nvPr>
            <p:ph type="body" idx="1"/>
          </p:nvPr>
        </p:nvSpPr>
        <p:spPr>
          <a:xfrm>
            <a:off x="492780" y="1412472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91" name="Google Shape;191;g979b140e6a_0_59"/>
          <p:cNvSpPr txBox="1"/>
          <p:nvPr/>
        </p:nvSpPr>
        <p:spPr>
          <a:xfrm>
            <a:off x="498117" y="1504363"/>
            <a:ext cx="3413879" cy="18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agency or business  explicitly tells an audience what to do: call this number, make a donation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or take action immediately.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97101-D72C-4459-9456-601E044C9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203" y="1348207"/>
            <a:ext cx="3334847" cy="25620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17e729a7c_0_56"/>
          <p:cNvSpPr txBox="1">
            <a:spLocks noGrp="1"/>
          </p:cNvSpPr>
          <p:nvPr>
            <p:ph type="body" idx="1"/>
          </p:nvPr>
        </p:nvSpPr>
        <p:spPr>
          <a:xfrm>
            <a:off x="370585" y="4061351"/>
            <a:ext cx="7553029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dirty="0"/>
              <a:t>Which persuasive techniques do you notice in the infomercial?</a:t>
            </a:r>
            <a:endParaRPr sz="2200" dirty="0"/>
          </a:p>
        </p:txBody>
      </p:sp>
      <p:pic>
        <p:nvPicPr>
          <p:cNvPr id="2" name="Online Media 1" title="Breathe Right®">
            <a:hlinkClick r:id="" action="ppaction://media"/>
            <a:extLst>
              <a:ext uri="{FF2B5EF4-FFF2-40B4-BE49-F238E27FC236}">
                <a16:creationId xmlns:a16="http://schemas.microsoft.com/office/drawing/2014/main" id="{E8445B0B-D74E-4DED-9701-E9D3B33726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3194" y="641471"/>
            <a:ext cx="5412259" cy="30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Ethos, Logos, Pathos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Persuading Your Audience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567374" y="1322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Infomercial Creation</a:t>
            </a:r>
            <a:endParaRPr dirty="0"/>
          </a:p>
        </p:txBody>
      </p:sp>
      <p:sp>
        <p:nvSpPr>
          <p:cNvPr id="204" name="Google Shape;204;p12"/>
          <p:cNvSpPr txBox="1"/>
          <p:nvPr/>
        </p:nvSpPr>
        <p:spPr>
          <a:xfrm>
            <a:off x="567374" y="1067966"/>
            <a:ext cx="74328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group  member should actively participate in this assignment. As a group: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item or a service to sell.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script that contains persuasive techniques and appeals.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visual design for your product or service.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name for your product or service.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your infomercial.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your infomercial to the class.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17e729a7c_0_63"/>
          <p:cNvSpPr txBox="1">
            <a:spLocks noGrp="1"/>
          </p:cNvSpPr>
          <p:nvPr>
            <p:ph type="title"/>
          </p:nvPr>
        </p:nvSpPr>
        <p:spPr>
          <a:xfrm>
            <a:off x="457200" y="12659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Infomercial Presentations</a:t>
            </a:r>
            <a:endParaRPr dirty="0"/>
          </a:p>
        </p:txBody>
      </p:sp>
      <p:sp>
        <p:nvSpPr>
          <p:cNvPr id="210" name="Google Shape;210;g917e729a7c_0_63"/>
          <p:cNvSpPr txBox="1">
            <a:spLocks noGrp="1"/>
          </p:cNvSpPr>
          <p:nvPr>
            <p:ph type="body" idx="1"/>
          </p:nvPr>
        </p:nvSpPr>
        <p:spPr>
          <a:xfrm>
            <a:off x="491000" y="831160"/>
            <a:ext cx="7287699" cy="403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As groups present, focus your feedback on the following:</a:t>
            </a:r>
            <a:endParaRPr sz="2400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Use of ethos, logos, pathos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Use of persuasive techniques</a:t>
            </a:r>
            <a:endParaRPr sz="2400"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Testimonials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Case studies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Magnified problem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Repetition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Scarcity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Call to Action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sz="1200" b="1" i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200" b="1" i="1" dirty="0"/>
              <a:t>Would YOU buy this product or service? Why or why not?</a:t>
            </a:r>
            <a:endParaRPr sz="22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17e729a7c_0_79"/>
          <p:cNvSpPr txBox="1">
            <a:spLocks noGrp="1"/>
          </p:cNvSpPr>
          <p:nvPr>
            <p:ph type="title"/>
          </p:nvPr>
        </p:nvSpPr>
        <p:spPr>
          <a:xfrm>
            <a:off x="432294" y="3145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Reflection</a:t>
            </a:r>
            <a:endParaRPr dirty="0"/>
          </a:p>
        </p:txBody>
      </p:sp>
      <p:sp>
        <p:nvSpPr>
          <p:cNvPr id="216" name="Google Shape;216;g917e729a7c_0_7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sz="2400" dirty="0"/>
              <a:t>What is the purpose of a persuasive essay?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indent="-457200">
              <a:spcBef>
                <a:spcPts val="0"/>
              </a:spcBef>
            </a:pPr>
            <a:r>
              <a:rPr lang="en-US" sz="2400" dirty="0"/>
              <a:t>How can you use the appeals (ethos, logos, pathos) in a persuasive essay?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indent="-457200">
              <a:spcBef>
                <a:spcPts val="0"/>
              </a:spcBef>
            </a:pPr>
            <a:r>
              <a:rPr lang="en-US" sz="2400" dirty="0"/>
              <a:t>Which persuasive techniques could be effective in a persuasive essay? (Testimonial, Case Study, Magnified Problem, Repetition, Scarcity, Call to Action)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5ea2a1ad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g905ea2a1ad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techniques do speakers and writers use to persuade their audiences effectively?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7e729a7c_0_0"/>
          <p:cNvSpPr txBox="1">
            <a:spLocks noGrp="1"/>
          </p:cNvSpPr>
          <p:nvPr>
            <p:ph type="title"/>
          </p:nvPr>
        </p:nvSpPr>
        <p:spPr>
          <a:xfrm>
            <a:off x="530352" y="656661"/>
            <a:ext cx="7772400" cy="1021842"/>
          </a:xfrm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Learning Objectives</a:t>
            </a:r>
          </a:p>
        </p:txBody>
      </p:sp>
      <p:sp>
        <p:nvSpPr>
          <p:cNvPr id="96" name="Google Shape;96;g917e729a7c_0_0"/>
          <p:cNvSpPr txBox="1">
            <a:spLocks noGrp="1"/>
          </p:cNvSpPr>
          <p:nvPr>
            <p:ph type="body" idx="1"/>
          </p:nvPr>
        </p:nvSpPr>
        <p:spPr>
          <a:xfrm>
            <a:off x="541239" y="1583751"/>
            <a:ext cx="7772400" cy="113228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Students evaluate commercials and infomercials for rhetorical devices and persuasive techniques. </a:t>
            </a: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sz="2400" dirty="0"/>
          </a:p>
          <a:p>
            <a:pPr marL="342900" lvl="0" indent="-342900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Students create their own commercials using rhetorical devices and persuasive techniques. (optional)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7e729a7c_0_8"/>
          <p:cNvSpPr txBox="1">
            <a:spLocks noGrp="1"/>
          </p:cNvSpPr>
          <p:nvPr>
            <p:ph type="title"/>
          </p:nvPr>
        </p:nvSpPr>
        <p:spPr>
          <a:xfrm>
            <a:off x="457200" y="358366"/>
            <a:ext cx="380169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/>
              <a:t>Volunteers of America</a:t>
            </a:r>
            <a:endParaRPr sz="3200" dirty="0"/>
          </a:p>
        </p:txBody>
      </p:sp>
      <p:sp>
        <p:nvSpPr>
          <p:cNvPr id="102" name="Google Shape;102;g917e729a7c_0_8"/>
          <p:cNvSpPr txBox="1">
            <a:spLocks noGrp="1"/>
          </p:cNvSpPr>
          <p:nvPr>
            <p:ph type="body" idx="1"/>
          </p:nvPr>
        </p:nvSpPr>
        <p:spPr>
          <a:xfrm>
            <a:off x="457200" y="2188945"/>
            <a:ext cx="404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Write down one observation on one of your sticky notes.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What do you notice about the persuasive techniques used in this commercial? </a:t>
            </a:r>
            <a:endParaRPr b="0" dirty="0"/>
          </a:p>
        </p:txBody>
      </p:sp>
      <p:pic>
        <p:nvPicPr>
          <p:cNvPr id="2" name="Online Media 1" title="Volunteers of America &quot;Stats&quot; Commercial">
            <a:hlinkClick r:id="" action="ppaction://media"/>
            <a:extLst>
              <a:ext uri="{FF2B5EF4-FFF2-40B4-BE49-F238E27FC236}">
                <a16:creationId xmlns:a16="http://schemas.microsoft.com/office/drawing/2014/main" id="{039C9878-6DF0-4D17-AD8A-6BDBDDE627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90186" y="811158"/>
            <a:ext cx="4368606" cy="319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9b140e6a_0_1"/>
          <p:cNvSpPr txBox="1">
            <a:spLocks noGrp="1"/>
          </p:cNvSpPr>
          <p:nvPr>
            <p:ph type="title"/>
          </p:nvPr>
        </p:nvSpPr>
        <p:spPr>
          <a:xfrm>
            <a:off x="457200" y="358366"/>
            <a:ext cx="335695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Nationwide</a:t>
            </a:r>
            <a:endParaRPr dirty="0"/>
          </a:p>
        </p:txBody>
      </p:sp>
      <p:sp>
        <p:nvSpPr>
          <p:cNvPr id="109" name="Google Shape;109;g979b140e6a_0_1"/>
          <p:cNvSpPr txBox="1">
            <a:spLocks noGrp="1"/>
          </p:cNvSpPr>
          <p:nvPr>
            <p:ph type="body" idx="1"/>
          </p:nvPr>
        </p:nvSpPr>
        <p:spPr>
          <a:xfrm>
            <a:off x="457200" y="1384053"/>
            <a:ext cx="4040100" cy="261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Write down one observation on one of your sticky notes.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What do you notice about the persuasive techniques used in this commercial? 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" name="Online Media 1" title="Our Promise | Nationwide">
            <a:hlinkClick r:id="" action="ppaction://media"/>
            <a:extLst>
              <a:ext uri="{FF2B5EF4-FFF2-40B4-BE49-F238E27FC236}">
                <a16:creationId xmlns:a16="http://schemas.microsoft.com/office/drawing/2014/main" id="{C361AF45-30CE-4C00-A2BE-25DEB4B0A0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45797" y="1142171"/>
            <a:ext cx="4147447" cy="2617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79b140e6a_0_8"/>
          <p:cNvSpPr txBox="1">
            <a:spLocks noGrp="1"/>
          </p:cNvSpPr>
          <p:nvPr>
            <p:ph type="title"/>
          </p:nvPr>
        </p:nvSpPr>
        <p:spPr>
          <a:xfrm>
            <a:off x="382500" y="5469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Coca-Cola </a:t>
            </a:r>
            <a:endParaRPr dirty="0"/>
          </a:p>
        </p:txBody>
      </p:sp>
      <p:sp>
        <p:nvSpPr>
          <p:cNvPr id="116" name="Google Shape;116;g979b140e6a_0_8"/>
          <p:cNvSpPr txBox="1">
            <a:spLocks noGrp="1"/>
          </p:cNvSpPr>
          <p:nvPr>
            <p:ph type="body" idx="1"/>
          </p:nvPr>
        </p:nvSpPr>
        <p:spPr>
          <a:xfrm>
            <a:off x="416283" y="1252408"/>
            <a:ext cx="4081017" cy="314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Write down one observation on one of your sticky notes.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What do you notice about the persuasive techniques used in this commercial? 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" name="Online Media 1" title="Coca Cola - Brotherly Love | Coke / Avicii Hey Brother">
            <a:hlinkClick r:id="" action="ppaction://media"/>
            <a:extLst>
              <a:ext uri="{FF2B5EF4-FFF2-40B4-BE49-F238E27FC236}">
                <a16:creationId xmlns:a16="http://schemas.microsoft.com/office/drawing/2014/main" id="{FC516541-EC41-4450-B04F-7EE2D658B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31083" y="1284947"/>
            <a:ext cx="4525952" cy="2659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17e729a7c_0_19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Do You Notice?</a:t>
            </a:r>
            <a:endParaRPr dirty="0"/>
          </a:p>
        </p:txBody>
      </p:sp>
      <p:sp>
        <p:nvSpPr>
          <p:cNvPr id="123" name="Google Shape;123;g917e729a7c_0_19"/>
          <p:cNvSpPr txBox="1">
            <a:spLocks noGrp="1"/>
          </p:cNvSpPr>
          <p:nvPr>
            <p:ph type="body" idx="1"/>
          </p:nvPr>
        </p:nvSpPr>
        <p:spPr>
          <a:xfrm>
            <a:off x="317500" y="857400"/>
            <a:ext cx="5635500" cy="97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After grouping similar ideas on the board, discuss the following:</a:t>
            </a:r>
            <a:endParaRPr b="0" dirty="0"/>
          </a:p>
        </p:txBody>
      </p:sp>
      <p:sp>
        <p:nvSpPr>
          <p:cNvPr id="124" name="Google Shape;124;g917e729a7c_0_19"/>
          <p:cNvSpPr txBox="1">
            <a:spLocks noGrp="1"/>
          </p:cNvSpPr>
          <p:nvPr>
            <p:ph type="body" idx="3"/>
          </p:nvPr>
        </p:nvSpPr>
        <p:spPr>
          <a:xfrm>
            <a:off x="317500" y="1806575"/>
            <a:ext cx="51912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similarities and differences do you notice in responses?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Was Commercial 1 persuasive? Why or why not? Who would be  persuaded?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Was Commercial 2 persuasive? Why or why  not? Who would be persuaded?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Was Commercial 3 persuasive? Why or why not? Who would be persuaded?</a:t>
            </a:r>
            <a:endParaRPr dirty="0"/>
          </a:p>
        </p:txBody>
      </p:sp>
      <p:pic>
        <p:nvPicPr>
          <p:cNvPr id="125" name="Google Shape;125;g917e729a7c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0000">
            <a:off x="6562511" y="878861"/>
            <a:ext cx="1820258" cy="291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17e729a7c_0_28"/>
          <p:cNvSpPr txBox="1">
            <a:spLocks noGrp="1"/>
          </p:cNvSpPr>
          <p:nvPr>
            <p:ph type="title"/>
          </p:nvPr>
        </p:nvSpPr>
        <p:spPr>
          <a:xfrm>
            <a:off x="457200" y="346609"/>
            <a:ext cx="602543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Magnetic Statements: Part One</a:t>
            </a:r>
            <a:endParaRPr dirty="0"/>
          </a:p>
        </p:txBody>
      </p:sp>
      <p:sp>
        <p:nvSpPr>
          <p:cNvPr id="131" name="Google Shape;131;g917e729a7c_0_28"/>
          <p:cNvSpPr txBox="1">
            <a:spLocks noGrp="1"/>
          </p:cNvSpPr>
          <p:nvPr>
            <p:ph type="body" idx="1"/>
          </p:nvPr>
        </p:nvSpPr>
        <p:spPr>
          <a:xfrm>
            <a:off x="427723" y="1288476"/>
            <a:ext cx="4741004" cy="342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b="0" dirty="0"/>
              <a:t>Review each posted statement.</a:t>
            </a:r>
            <a:endParaRPr sz="2000" b="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b="0" dirty="0"/>
              <a:t>Choose the statement that most attracts you. Stand by it. </a:t>
            </a:r>
            <a:endParaRPr sz="2000" b="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b="0" dirty="0"/>
              <a:t>Discuss why you made your choice with fellow students who made the same selection.  Explain its importance. </a:t>
            </a:r>
            <a:endParaRPr sz="2000" b="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b="0" dirty="0"/>
              <a:t>Choose a representative to share out your choice and reasoning with the class.</a:t>
            </a:r>
            <a:endParaRPr sz="2000" b="0" dirty="0"/>
          </a:p>
        </p:txBody>
      </p:sp>
      <p:pic>
        <p:nvPicPr>
          <p:cNvPr id="132" name="Google Shape;132;g917e729a7c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00000">
            <a:off x="5664748" y="1723332"/>
            <a:ext cx="2098381" cy="292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1742B2-23A1-48B9-99EC-5424A16ED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AE8397-94E2-414E-BB97-1DA096E4D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35E6A0-0361-42D6-821F-FC970F1C172B}">
  <ds:schemaRefs>
    <ds:schemaRef ds:uri="http://purl.org/dc/dcmitype/"/>
    <ds:schemaRef ds:uri="966e68ee-ec3c-4f12-bd4f-fedbbec8de0b"/>
    <ds:schemaRef ds:uri="http://schemas.microsoft.com/office/2006/metadata/properties"/>
    <ds:schemaRef ds:uri="http://purl.org/dc/terms/"/>
    <ds:schemaRef ds:uri="http://schemas.microsoft.com/office/infopath/2007/PartnerControls"/>
    <ds:schemaRef ds:uri="d06b737b-b789-4524-96b5-d3d460658ae2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1120</Words>
  <Application>Microsoft Macintosh PowerPoint</Application>
  <PresentationFormat>On-screen Show (16:9)</PresentationFormat>
  <Paragraphs>97</Paragraphs>
  <Slides>22</Slides>
  <Notes>22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Georgia</vt:lpstr>
      <vt:lpstr>Wingdings</vt:lpstr>
      <vt:lpstr>Arial</vt:lpstr>
      <vt:lpstr>Noto Sans Symbols</vt:lpstr>
      <vt:lpstr>Constantia</vt:lpstr>
      <vt:lpstr>LEARN theme</vt:lpstr>
      <vt:lpstr>LEARN theme</vt:lpstr>
      <vt:lpstr>PowerPoint Presentation</vt:lpstr>
      <vt:lpstr>Ethos, Logos, Pathos</vt:lpstr>
      <vt:lpstr>Essential Question</vt:lpstr>
      <vt:lpstr>Learning Objectives</vt:lpstr>
      <vt:lpstr>Volunteers of America</vt:lpstr>
      <vt:lpstr>Nationwide</vt:lpstr>
      <vt:lpstr>Coca-Cola </vt:lpstr>
      <vt:lpstr>What Do You Notice?</vt:lpstr>
      <vt:lpstr>Magnetic Statements: Part One</vt:lpstr>
      <vt:lpstr>Ethos, Pathos, &amp; Logos: Note Catcher</vt:lpstr>
      <vt:lpstr>Magnetic Statements: Part Two</vt:lpstr>
      <vt:lpstr>Bacon Bowl Infomercial</vt:lpstr>
      <vt:lpstr>Testimonial</vt:lpstr>
      <vt:lpstr>Case Study</vt:lpstr>
      <vt:lpstr>Magnified Problems</vt:lpstr>
      <vt:lpstr>Repetition</vt:lpstr>
      <vt:lpstr>Scarcity</vt:lpstr>
      <vt:lpstr>Call to Action</vt:lpstr>
      <vt:lpstr>PowerPoint Presentation</vt:lpstr>
      <vt:lpstr>Infomercial Creation</vt:lpstr>
      <vt:lpstr>Infomercial Presentations</vt:lpstr>
      <vt:lpstr>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Ethos, Pathos, Logos</dc:title>
  <dc:subject/>
  <dc:creator>K20 Center</dc:creator>
  <cp:keywords/>
  <dc:description/>
  <cp:lastModifiedBy>Walker, Helena M.</cp:lastModifiedBy>
  <cp:revision>14</cp:revision>
  <dcterms:modified xsi:type="dcterms:W3CDTF">2023-06-12T16:45:49Z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