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1"/>
  </p:sldMasterIdLst>
  <p:notesMasterIdLst>
    <p:notesMasterId r:id="rId17"/>
  </p:notesMasterIdLst>
  <p:sldIdLst>
    <p:sldId id="276" r:id="rId2"/>
    <p:sldId id="256" r:id="rId3"/>
    <p:sldId id="257" r:id="rId4"/>
    <p:sldId id="258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70" r:id="rId14"/>
    <p:sldId id="271" r:id="rId15"/>
    <p:sldId id="272" r:id="rId16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8"/>
      <p:bold r:id="rId19"/>
      <p:italic r:id="rId20"/>
      <p:boldItalic r:id="rId21"/>
    </p:embeddedFont>
    <p:embeddedFont>
      <p:font typeface="Georgia" panose="02040502050405020303" pitchFamily="18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1"/>
    <p:restoredTop sz="87260"/>
  </p:normalViewPr>
  <p:slideViewPr>
    <p:cSldViewPr snapToGrid="0">
      <p:cViewPr varScale="1">
        <p:scale>
          <a:sx n="147" d="100"/>
          <a:sy n="147" d="100"/>
        </p:scale>
        <p:origin x="36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dj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8d6f713ab6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8d6f713ab6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d6f713ab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8d6f713ab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" u="none" dirty="0" err="1">
                <a:solidFill>
                  <a:schemeClr val="hlink"/>
                </a:solidFill>
              </a:rPr>
              <a:t>OpenClipart</a:t>
            </a:r>
            <a:r>
              <a:rPr lang="en" u="none" dirty="0">
                <a:solidFill>
                  <a:schemeClr val="hlink"/>
                </a:solidFill>
              </a:rPr>
              <a:t>. (2019, November 18). DJ. </a:t>
            </a:r>
            <a:r>
              <a:rPr lang="en" u="none" dirty="0" err="1">
                <a:solidFill>
                  <a:schemeClr val="hlink"/>
                </a:solidFill>
              </a:rPr>
              <a:t>FreeSVG</a:t>
            </a:r>
            <a:r>
              <a:rPr lang="en" u="none" dirty="0">
                <a:solidFill>
                  <a:schemeClr val="hlink"/>
                </a:solidFill>
              </a:rPr>
              <a:t>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https://freesvg.org/dj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u="none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8d8ac158e2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8d8ac158e2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Vedran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(n.d.).  Clapperboard guy.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FreeSVG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freesvg.org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/clapperboard-guy. 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8d8ac158e2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8d8ac158e2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Vedran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(n.d.).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Clapperboard guy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Clapperboard guy | Free SVG. https://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freesvg.org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/clapperboard-guy. </a:t>
            </a:r>
          </a:p>
        </p:txBody>
      </p:sp>
    </p:spTree>
    <p:extLst>
      <p:ext uri="{BB962C8B-B14F-4D97-AF65-F5344CB8AC3E}">
        <p14:creationId xmlns:p14="http://schemas.microsoft.com/office/powerpoint/2010/main" val="2695135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220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23e1eaca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23e1eaca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23e1eaca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23e1eaca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823e1eaca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823e1eacab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dirty="0"/>
              <a:t>Instructor/Facilitator Notes:</a:t>
            </a:r>
            <a:endParaRPr dirty="0"/>
          </a:p>
          <a:p>
            <a:pPr marL="1778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dirty="0">
                <a:solidFill>
                  <a:srgbClr val="333333"/>
                </a:solidFill>
                <a:highlight>
                  <a:srgbClr val="FFFFFF"/>
                </a:highlight>
              </a:rPr>
              <a:t>Have students read through each statement, then label each as always true, sometimes true, or never true. Underneath each statement, ask students to right down their reasoning for the label. </a:t>
            </a:r>
            <a:endParaRPr sz="105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17780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 dirty="0">
                <a:solidFill>
                  <a:srgbClr val="333333"/>
                </a:solidFill>
                <a:highlight>
                  <a:srgbClr val="FFFFFF"/>
                </a:highlight>
              </a:rPr>
              <a:t>Allow time for students to share out their thoughts and labels of the statements. </a:t>
            </a:r>
            <a:endParaRPr sz="1050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8d6f713ab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8d6f713ab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Optional: Partners can then be paired with another set of partners (to form a group of four) and further collaborate to choose the best response or create a new shared response. 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d6f713ab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d6f713ab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Students can use the attachment, or create their own in a notebook or on plain paper.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d6f713ab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d6f713ab6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d6f713ab6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d6f713ab6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23e1eaca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823e1eaca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/>
              <a:t>Instructor/Facilitator Notes:</a:t>
            </a:r>
            <a:endParaRPr/>
          </a:p>
          <a:p>
            <a:pPr marL="177800" lvl="0" indent="0" algn="l" rtl="0">
              <a:lnSpc>
                <a:spcPct val="115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en" sz="1050">
                <a:solidFill>
                  <a:srgbClr val="333333"/>
                </a:solidFill>
                <a:highlight>
                  <a:srgbClr val="FFFFFF"/>
                </a:highlight>
              </a:rPr>
              <a:t>Ask students to return to their Always, Sometimes, Never True activity from the beginning of the lesson. Tell them to re-evaluate their responses and make any changes they would like after reading the story. </a:t>
            </a:r>
            <a:endParaRPr>
              <a:highlight>
                <a:srgbClr val="FFFFFF"/>
              </a:highlight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marL="274320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marL="320040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marL="411480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>
            <a:endParaRPr/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5" name="Google Shape;2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9" name="Google Shape;29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pic>
        <p:nvPicPr>
          <p:cNvPr id="36" name="Google Shape;3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9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marL="137160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marL="182880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marL="228600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127" name="Google Shape;127;p2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Re-evaluate your responses from the beginning of the lesson.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Make any changes you would like to since reading the story.</a:t>
            </a:r>
            <a:endParaRPr dirty="0"/>
          </a:p>
        </p:txBody>
      </p:sp>
      <p:pic>
        <p:nvPicPr>
          <p:cNvPr id="128" name="Google Shape;12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0372" y="1483401"/>
            <a:ext cx="2124550" cy="271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has Changed?: Write, Pair, Share </a:t>
            </a:r>
            <a:endParaRPr/>
          </a:p>
        </p:txBody>
      </p:sp>
      <p:sp>
        <p:nvSpPr>
          <p:cNvPr id="134" name="Google Shape;134;p2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Based on your Anticipation Guide &amp; Two-Column notes, has your opinion changed? Why or why not?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Provide a written response for why your opinion has or has not changed after reading the tale. (Responses should include evidence from the text.)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Compare your responses with a partner.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Remix </a:t>
            </a:r>
            <a:endParaRPr/>
          </a:p>
        </p:txBody>
      </p:sp>
      <p:sp>
        <p:nvSpPr>
          <p:cNvPr id="140" name="Google Shape;140;p28"/>
          <p:cNvSpPr txBox="1">
            <a:spLocks noGrp="1"/>
          </p:cNvSpPr>
          <p:nvPr>
            <p:ph type="body" idx="1"/>
          </p:nvPr>
        </p:nvSpPr>
        <p:spPr>
          <a:xfrm>
            <a:off x="314951" y="2001418"/>
            <a:ext cx="7885611" cy="200569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Find a new partner who read the other tale.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As you share about the theme statements from the Anticipation Guide, feel free to make changes and add additional notes.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endParaRPr dirty="0"/>
          </a:p>
        </p:txBody>
      </p:sp>
      <p:pic>
        <p:nvPicPr>
          <p:cNvPr id="141" name="Google Shape;14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449672">
            <a:off x="7251618" y="757702"/>
            <a:ext cx="1427624" cy="1427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Perform It!</a:t>
            </a:r>
            <a:endParaRPr dirty="0"/>
          </a:p>
        </p:txBody>
      </p:sp>
      <p:sp>
        <p:nvSpPr>
          <p:cNvPr id="159" name="Google Shape;159;p31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In groups of 3–4, create a video or live performance that retells and reformulates the tale you read. Make it relevant to today!</a:t>
            </a:r>
            <a:endParaRPr dirty="0"/>
          </a:p>
        </p:txBody>
      </p:sp>
      <p:pic>
        <p:nvPicPr>
          <p:cNvPr id="161" name="Google Shape;16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8200" y="1002275"/>
            <a:ext cx="3856099" cy="385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1"/>
          <p:cNvSpPr txBox="1">
            <a:spLocks noGrp="1"/>
          </p:cNvSpPr>
          <p:nvPr>
            <p:ph type="title"/>
          </p:nvPr>
        </p:nvSpPr>
        <p:spPr>
          <a:xfrm>
            <a:off x="457200" y="1714350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dirty="0"/>
              <a:t>Perform It!</a:t>
            </a:r>
            <a:endParaRPr sz="6600" dirty="0"/>
          </a:p>
        </p:txBody>
      </p:sp>
      <p:pic>
        <p:nvPicPr>
          <p:cNvPr id="161" name="Google Shape;16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8200" y="1002275"/>
            <a:ext cx="3856099" cy="3856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642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8EA1D-953A-49CD-9529-E87EA6161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96155"/>
            <a:ext cx="8229600" cy="857400"/>
          </a:xfrm>
        </p:spPr>
        <p:txBody>
          <a:bodyPr/>
          <a:lstStyle/>
          <a:p>
            <a:r>
              <a:rPr lang="en-US" dirty="0"/>
              <a:t>Exit Ticket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86B40-72A0-4B53-A3C4-91E40F87C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245714"/>
            <a:ext cx="4681959" cy="2108572"/>
          </a:xfrm>
        </p:spPr>
        <p:txBody>
          <a:bodyPr/>
          <a:lstStyle/>
          <a:p>
            <a:r>
              <a:rPr lang="en-US" dirty="0"/>
              <a:t>Reflect: How could the themes from the reading be relevant today? </a:t>
            </a:r>
          </a:p>
          <a:p>
            <a:r>
              <a:rPr lang="en-US" dirty="0"/>
              <a:t>Did your opinions change after you read the tale?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60BDEDB2-5537-4CDF-B4BE-538738BD2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199439" cy="419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Can You Tell Me Tales? </a:t>
            </a:r>
            <a:endParaRPr dirty="0"/>
          </a:p>
        </p:txBody>
      </p:sp>
      <p:sp>
        <p:nvSpPr>
          <p:cNvPr id="69" name="Google Shape;69;p1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Themes in Literature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Questions</a:t>
            </a:r>
            <a:endParaRPr dirty="0"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452933"/>
          </a:xfrm>
          <a:prstGeom prst="rect">
            <a:avLst/>
          </a:prstGeom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lvl="0" indent="-4572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" dirty="0"/>
              <a:t>How are ideas from our past still relevant today? </a:t>
            </a:r>
            <a:endParaRPr dirty="0"/>
          </a:p>
          <a:p>
            <a:pPr lvl="0" indent="-4572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" dirty="0"/>
              <a:t>How can opinions change as a result of investigation and conversation?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>
            <a:spLocks noGrp="1"/>
          </p:cNvSpPr>
          <p:nvPr>
            <p:ph type="title"/>
          </p:nvPr>
        </p:nvSpPr>
        <p:spPr>
          <a:xfrm>
            <a:off x="530352" y="494258"/>
            <a:ext cx="7772400" cy="10218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Learning Objectives </a:t>
            </a:r>
            <a:endParaRPr dirty="0"/>
          </a:p>
        </p:txBody>
      </p:sp>
      <p:sp>
        <p:nvSpPr>
          <p:cNvPr id="81" name="Google Shape;81;p19"/>
          <p:cNvSpPr txBox="1">
            <a:spLocks noGrp="1"/>
          </p:cNvSpPr>
          <p:nvPr>
            <p:ph type="body" idx="1"/>
          </p:nvPr>
        </p:nvSpPr>
        <p:spPr>
          <a:xfrm>
            <a:off x="530352" y="1703646"/>
            <a:ext cx="7439189" cy="228112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" dirty="0"/>
              <a:t>Pre-</a:t>
            </a:r>
            <a:r>
              <a:rPr lang="en" dirty="0" err="1"/>
              <a:t>flect</a:t>
            </a:r>
            <a:r>
              <a:rPr lang="en" dirty="0"/>
              <a:t> and reflect on reading two Canterbury tales.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" dirty="0"/>
              <a:t>Metacognitively reflect on your learning.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600"/>
              <a:buChar char="•"/>
            </a:pPr>
            <a:r>
              <a:rPr lang="en" dirty="0"/>
              <a:t>Reformulate the text by creating a video retelling the tale and adapting it to modern times. 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Always, Sometimes, Never True</a:t>
            </a:r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Label each statement with one of the following: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Always True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Sometimes True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Never True.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Include your reasons for selecting each label.</a:t>
            </a:r>
            <a:endParaRPr dirty="0"/>
          </a:p>
        </p:txBody>
      </p:sp>
      <p:pic>
        <p:nvPicPr>
          <p:cNvPr id="88" name="Google Shape;8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0372" y="1483401"/>
            <a:ext cx="2124550" cy="271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Think-Pair-Share </a:t>
            </a:r>
            <a:endParaRPr dirty="0"/>
          </a:p>
        </p:txBody>
      </p:sp>
      <p:sp>
        <p:nvSpPr>
          <p:cNvPr id="100" name="Google Shape;100;p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After you complete the anticipation guide, with a partner: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Share your responses. </a:t>
            </a:r>
            <a:endParaRPr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Choose the best response or collaborate together to create a shared response.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157C547-6964-4CA0-A690-17FA94F4DB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20126" y="634678"/>
            <a:ext cx="3429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Two-Column Notes </a:t>
            </a:r>
            <a:endParaRPr dirty="0"/>
          </a:p>
        </p:txBody>
      </p:sp>
      <p:sp>
        <p:nvSpPr>
          <p:cNvPr id="114" name="Google Shape;114;p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u="sng"/>
              <a:t>In the Text it says: </a:t>
            </a:r>
            <a:endParaRPr u="sng"/>
          </a:p>
        </p:txBody>
      </p:sp>
      <p:sp>
        <p:nvSpPr>
          <p:cNvPr id="115" name="Google Shape;115;p24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u="sng"/>
              <a:t>My reaction to the text: </a:t>
            </a:r>
            <a:endParaRPr u="sn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Your Turn to Read: </a:t>
            </a:r>
            <a:endParaRPr dirty="0"/>
          </a:p>
        </p:txBody>
      </p:sp>
      <p:sp>
        <p:nvSpPr>
          <p:cNvPr id="107" name="Google Shape;107;p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6258560" cy="37257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Half of the class reads “The Wife of Bath’s Tale”</a:t>
            </a:r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The other half reads “The Pardoner, his Prologue, and his Tale”</a:t>
            </a:r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Read with a partner or independently.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Revisit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576</Words>
  <Application>Microsoft Macintosh PowerPoint</Application>
  <PresentationFormat>On-screen Show (16:9)</PresentationFormat>
  <Paragraphs>53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Constantia</vt:lpstr>
      <vt:lpstr>Georgia</vt:lpstr>
      <vt:lpstr>Calibri</vt:lpstr>
      <vt:lpstr>LEARN theme</vt:lpstr>
      <vt:lpstr>PowerPoint Presentation</vt:lpstr>
      <vt:lpstr>Can You Tell Me Tales? </vt:lpstr>
      <vt:lpstr>Essential Questions</vt:lpstr>
      <vt:lpstr>Learning Objectives </vt:lpstr>
      <vt:lpstr>Always, Sometimes, Never True</vt:lpstr>
      <vt:lpstr>Think-Pair-Share </vt:lpstr>
      <vt:lpstr>Two-Column Notes </vt:lpstr>
      <vt:lpstr>Your Turn to Read: </vt:lpstr>
      <vt:lpstr>Let’s Revisit </vt:lpstr>
      <vt:lpstr>Always, Sometimes, Never True</vt:lpstr>
      <vt:lpstr>What has Changed?: Write, Pair, Share </vt:lpstr>
      <vt:lpstr>Remix </vt:lpstr>
      <vt:lpstr>Perform It!</vt:lpstr>
      <vt:lpstr>Perform It!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you tell me tales? </dc:title>
  <dc:creator>K20 Center</dc:creator>
  <cp:lastModifiedBy>Moharram, Jehanne</cp:lastModifiedBy>
  <cp:revision>5</cp:revision>
  <dcterms:modified xsi:type="dcterms:W3CDTF">2024-09-19T18:16:00Z</dcterms:modified>
</cp:coreProperties>
</file>